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61965C-90D6-457D-95B7-E58899AA8CAD}" v="1290" dt="2021-04-19T17:48:41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75906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799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215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7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695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296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326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617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4832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464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753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20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pisne.cz/2018/05/pravidla-vedlejsi-veta-zpusobova/" TargetMode="External"/><Relationship Id="rId2" Type="http://schemas.openxmlformats.org/officeDocument/2006/relationships/hyperlink" Target="https://www.pravopisne.cz/2018/05/pravidla-vedlejsi-veta-mist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opisne.cz/2018/05/pravidla-vedlejsi-veta-merova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491537" cy="3892168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Věty vedlejší příslovečné, procvičování </a:t>
            </a:r>
            <a:endParaRPr lang="cs-CZ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cs typeface="Calibri"/>
              </a:rPr>
              <a:t>7. třída 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2396D-E1E0-3A1C-51A3-1332849E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rozbor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24B9AC-5267-07BC-FFA3-EDCB94866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Apríl přinesl jako každý rok vtipy na sociálních sítích. </a:t>
            </a:r>
          </a:p>
        </p:txBody>
      </p:sp>
    </p:spTree>
    <p:extLst>
      <p:ext uri="{BB962C8B-B14F-4D97-AF65-F5344CB8AC3E}">
        <p14:creationId xmlns:p14="http://schemas.microsoft.com/office/powerpoint/2010/main" val="369024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AF114-6A7B-43F1-95E1-79A9E9276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Opakování pravidel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3660D1-627C-4AA5-B28F-3AC6423D8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0183" y="1845734"/>
            <a:ext cx="5344855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2800" b="1" u="sng" dirty="0">
                <a:cs typeface="Calibri"/>
              </a:rPr>
              <a:t>VV PODMĚTNÁ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dirty="0">
                <a:cs typeface="Calibri"/>
              </a:rPr>
              <a:t>VH NEMÁ PODMĚT 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b="1" dirty="0">
                <a:highlight>
                  <a:srgbClr val="FFFF00"/>
                </a:highlight>
                <a:cs typeface="Calibri"/>
              </a:rPr>
              <a:t>OTÁZKA: KDO, CO + JAKÁ VĚC + VH?</a:t>
            </a:r>
            <a:r>
              <a:rPr lang="cs-CZ" sz="2800" dirty="0">
                <a:cs typeface="Calibri"/>
              </a:rPr>
              <a:t> 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508C89-094E-49D0-91E4-6591152D2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5845896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2800" b="1" u="sng" dirty="0">
                <a:ea typeface="+mn-lt"/>
                <a:cs typeface="+mn-lt"/>
              </a:rPr>
              <a:t>VV PŘEDMĚTNÁ </a:t>
            </a:r>
            <a:endParaRPr lang="en-US" sz="2800">
              <a:ea typeface="+mn-lt"/>
              <a:cs typeface="+mn-lt"/>
            </a:endParaRPr>
          </a:p>
          <a:p>
            <a:pPr>
              <a:buFont typeface="Arial,Sans-Serif" panose="020F0502020204030204" pitchFamily="34" charset="0"/>
              <a:buChar char="•"/>
            </a:pPr>
            <a:endParaRPr lang="cs-CZ" b="1" dirty="0">
              <a:highlight>
                <a:srgbClr val="FFFF00"/>
              </a:highlight>
              <a:ea typeface="+mn-lt"/>
              <a:cs typeface="+mn-lt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00"/>
                </a:highlight>
                <a:ea typeface="+mn-lt"/>
                <a:cs typeface="+mn-lt"/>
              </a:rPr>
              <a:t>OTÁZKA: VŠECHNY PÁDOVÉ OTÁZKY - NE 1. A 5. PÁD</a:t>
            </a:r>
          </a:p>
          <a:p>
            <a:pPr>
              <a:buFont typeface="Arial,Sans-Serif" panose="020F0502020204030204" pitchFamily="34" charset="0"/>
              <a:buChar char="•"/>
            </a:pPr>
            <a:endParaRPr lang="cs-CZ" sz="2800" b="1" dirty="0">
              <a:highlight>
                <a:srgbClr val="FFFF00"/>
              </a:highlight>
              <a:cs typeface="Calibri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FF"/>
                </a:highlight>
                <a:cs typeface="Calibri"/>
              </a:rPr>
              <a:t>NEJČASTĚJI 4. PÁD </a:t>
            </a: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FF"/>
                </a:highlight>
                <a:cs typeface="Calibri"/>
              </a:rPr>
              <a:t>KOHO, CO + JAKOU VĚC + VH? </a:t>
            </a:r>
          </a:p>
        </p:txBody>
      </p:sp>
    </p:spTree>
    <p:extLst>
      <p:ext uri="{BB962C8B-B14F-4D97-AF65-F5344CB8AC3E}">
        <p14:creationId xmlns:p14="http://schemas.microsoft.com/office/powerpoint/2010/main" val="83517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6C9846-B5AB-4E52-988D-F7E5865C9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3D7E8E-8467-4198-87E0-ADC1B6046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1052ED-7E55-47DC-81C4-AAAB705A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  <a:cs typeface="Calibri Light"/>
              </a:rPr>
              <a:t>VV PŘÍSLOVEČNÉ 1. část 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9F85BF-36D0-4946-AAE8-69B89D44E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B3B07F6-0502-41AB-9A49-C3F689A51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869391"/>
              </p:ext>
            </p:extLst>
          </p:nvPr>
        </p:nvGraphicFramePr>
        <p:xfrm>
          <a:off x="643466" y="917955"/>
          <a:ext cx="10900478" cy="3070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2081">
                  <a:extLst>
                    <a:ext uri="{9D8B030D-6E8A-4147-A177-3AD203B41FA5}">
                      <a16:colId xmlns:a16="http://schemas.microsoft.com/office/drawing/2014/main" val="2614871129"/>
                    </a:ext>
                  </a:extLst>
                </a:gridCol>
                <a:gridCol w="4290663">
                  <a:extLst>
                    <a:ext uri="{9D8B030D-6E8A-4147-A177-3AD203B41FA5}">
                      <a16:colId xmlns:a16="http://schemas.microsoft.com/office/drawing/2014/main" val="3843600214"/>
                    </a:ext>
                  </a:extLst>
                </a:gridCol>
                <a:gridCol w="4277734">
                  <a:extLst>
                    <a:ext uri="{9D8B030D-6E8A-4147-A177-3AD203B41FA5}">
                      <a16:colId xmlns:a16="http://schemas.microsoft.com/office/drawing/2014/main" val="2432113575"/>
                    </a:ext>
                  </a:extLst>
                </a:gridCol>
              </a:tblGrid>
              <a:tr h="136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u="sng" dirty="0">
                          <a:solidFill>
                            <a:schemeClr val="accent2"/>
                          </a:solidFill>
                          <a:effectLst/>
                        </a:rPr>
                        <a:t>PŘÍSLOVEČNÁ</a:t>
                      </a:r>
                      <a:endParaRPr lang="cs-CZ" sz="2600" b="1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u="sng" dirty="0">
                          <a:solidFill>
                            <a:schemeClr val="accent2"/>
                          </a:solidFill>
                          <a:effectLst/>
                        </a:rPr>
                        <a:t>ČASOVÁ</a:t>
                      </a:r>
                      <a:endParaRPr lang="cs-CZ" sz="2600" b="1" dirty="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Kdy, odkdy, jak dlouho, jak často?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Jakmile, když, až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3045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MÍSTNÍ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Kde, kam, kudy, odkud?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Kde, kam, kudy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54072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ZPŮSOBOVÁ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Jak, jakým způsobem?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Jak, že, pokud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14816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MĚROVÁ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Do jaké míry, jak moc?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Kolik, tolik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70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37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798CC-24CA-4A4E-9ED3-8196C534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Procvičování učiva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5EB89-1FE4-4FB9-BB9F-264C29A24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123" y="1845734"/>
            <a:ext cx="10990846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2400" dirty="0">
                <a:cs typeface="Calibri"/>
              </a:rPr>
              <a:t>Utvořte dvojice. </a:t>
            </a:r>
          </a:p>
          <a:p>
            <a:r>
              <a:rPr lang="cs-CZ" sz="2400" b="1" dirty="0">
                <a:cs typeface="Calibri"/>
              </a:rPr>
              <a:t>1. VV PŘÍSLOVEČNÁ ČASOVÁ                                  A) JAK MOC? JAKOU MĚROU? </a:t>
            </a:r>
          </a:p>
          <a:p>
            <a:r>
              <a:rPr lang="cs-CZ" sz="2400" b="1" dirty="0">
                <a:cs typeface="Calibri"/>
              </a:rPr>
              <a:t>2. VV PŘÍSLOVEČNÁ MÍSTNÍ                                    B) KDY, ODKDY, DOKDY, JAK DLOUHO?</a:t>
            </a:r>
          </a:p>
          <a:p>
            <a:r>
              <a:rPr lang="cs-CZ" sz="2400" b="1" dirty="0">
                <a:cs typeface="Calibri"/>
              </a:rPr>
              <a:t>3. VV PŘÍSLOVEČNÁ ZPŮSOBOVÁ                           C) KDE, KAM, ODKUD, KUDY?</a:t>
            </a:r>
          </a:p>
          <a:p>
            <a:r>
              <a:rPr lang="cs-CZ" sz="2400" b="1" dirty="0">
                <a:cs typeface="Calibri"/>
              </a:rPr>
              <a:t>4. VV PŘÍSLOVEČNÁ MĚROVÁ                                  D) JAK, JAKÝM ZPŮSOBEM? </a:t>
            </a:r>
          </a:p>
        </p:txBody>
      </p:sp>
    </p:spTree>
    <p:extLst>
      <p:ext uri="{BB962C8B-B14F-4D97-AF65-F5344CB8AC3E}">
        <p14:creationId xmlns:p14="http://schemas.microsoft.com/office/powerpoint/2010/main" val="14213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D0D8A-3CFD-40A5-991D-18CBEF956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PROCVIČOVÁNÍ UČIVA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CC65A-7A07-4BEE-AB44-F700C9FF8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>
                <a:cs typeface="Calibri"/>
              </a:rPr>
              <a:t>URČETE DRUH OZNAČENÉ VV. </a:t>
            </a:r>
          </a:p>
          <a:p>
            <a:r>
              <a:rPr lang="cs-CZ" dirty="0">
                <a:cs typeface="Calibri"/>
              </a:rPr>
              <a:t>Model sestrojil přesně tak,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jak to bylo v návodu. </a:t>
            </a:r>
          </a:p>
          <a:p>
            <a:r>
              <a:rPr lang="cs-CZ" dirty="0">
                <a:cs typeface="Calibri"/>
              </a:rPr>
              <a:t>Počkejte,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dokud se nevrátím. </a:t>
            </a:r>
            <a:endParaRPr lang="cs-CZ"/>
          </a:p>
          <a:p>
            <a:r>
              <a:rPr lang="cs-CZ" dirty="0">
                <a:cs typeface="Calibri"/>
              </a:rPr>
              <a:t>Odbočil tam,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kde byl lepší cesta. </a:t>
            </a:r>
          </a:p>
          <a:p>
            <a:r>
              <a:rPr lang="cs-CZ" dirty="0">
                <a:cs typeface="Calibri"/>
              </a:rPr>
              <a:t>Najednou zmizel</a:t>
            </a:r>
            <a:r>
              <a:rPr lang="cs-CZ" b="1" dirty="0">
                <a:cs typeface="Calibri"/>
              </a:rPr>
              <a:t>,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 jako by se po něm země slehla. </a:t>
            </a:r>
          </a:p>
          <a:p>
            <a:r>
              <a:rPr lang="cs-CZ" dirty="0">
                <a:cs typeface="Calibri"/>
              </a:rPr>
              <a:t>Spí,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 jako by ho do vody hodil. </a:t>
            </a:r>
          </a:p>
          <a:p>
            <a:r>
              <a:rPr lang="cs-CZ" b="1" dirty="0">
                <a:highlight>
                  <a:srgbClr val="00FF00"/>
                </a:highlight>
                <a:cs typeface="Calibri"/>
              </a:rPr>
              <a:t>Když odcházel, </a:t>
            </a:r>
            <a:r>
              <a:rPr lang="cs-CZ" dirty="0">
                <a:cs typeface="Calibri"/>
              </a:rPr>
              <a:t>zavřel za sebou dveře. </a:t>
            </a:r>
            <a:endParaRPr lang="cs-CZ" b="1" dirty="0">
              <a:highlight>
                <a:srgbClr val="00FF00"/>
              </a:highlight>
              <a:cs typeface="Calibri"/>
            </a:endParaRPr>
          </a:p>
          <a:p>
            <a:r>
              <a:rPr lang="cs-CZ" dirty="0">
                <a:cs typeface="Calibri"/>
              </a:rPr>
              <a:t>Šel tam,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kam ho nohy nesly.</a:t>
            </a:r>
            <a:r>
              <a:rPr lang="cs-CZ" b="1" dirty="0">
                <a:cs typeface="Calibri"/>
              </a:rPr>
              <a:t> </a:t>
            </a:r>
          </a:p>
          <a:p>
            <a:endParaRPr lang="cs-CZ" b="1" dirty="0">
              <a:highlight>
                <a:srgbClr val="00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5814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253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Arial,Sans-Serif</vt:lpstr>
      <vt:lpstr>Calibri</vt:lpstr>
      <vt:lpstr>Calibri Light</vt:lpstr>
      <vt:lpstr>Retrospektiva</vt:lpstr>
      <vt:lpstr>Věty vedlejší příslovečné, procvičování </vt:lpstr>
      <vt:lpstr>Jazykový rozbor</vt:lpstr>
      <vt:lpstr>Opakování pravidel </vt:lpstr>
      <vt:lpstr>VV PŘÍSLOVEČNÉ 1. část </vt:lpstr>
      <vt:lpstr>Procvičování učiva </vt:lpstr>
      <vt:lpstr>PROCVIČOVÁNÍ UČIVA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PC2</dc:creator>
  <cp:lastModifiedBy>Milan Bednář</cp:lastModifiedBy>
  <cp:revision>151</cp:revision>
  <dcterms:created xsi:type="dcterms:W3CDTF">2021-04-19T16:48:23Z</dcterms:created>
  <dcterms:modified xsi:type="dcterms:W3CDTF">2025-04-01T13:04:17Z</dcterms:modified>
</cp:coreProperties>
</file>