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61965C-90D6-457D-95B7-E58899AA8CAD}" v="1290" dt="2021-04-19T17:48:41.64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6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4/1/2025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6759067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4/1/2025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87999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4/1/2025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221533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smtClean="0"/>
              <a:t>4/1/2025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677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4/1/2025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996950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4/1/2025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829603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4/1/2025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332659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4/1/2025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661722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4/1/2025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148323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DC5B261-8843-42D1-AAFC-05E20E2D9B97}" type="datetimeFigureOut">
              <a:rPr lang="en-US" smtClean="0"/>
              <a:t>4/1/2025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24647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4/1/2025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675341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smtClean="0"/>
              <a:t>4/1/2025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120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avopisne.cz/2018/05/pravidla-vedlejsi-veta-zpusobova/" TargetMode="External"/><Relationship Id="rId2" Type="http://schemas.openxmlformats.org/officeDocument/2006/relationships/hyperlink" Target="https://www.pravopisne.cz/2018/05/pravidla-vedlejsi-veta-mistni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pravopisne.cz/2018/05/pravidla-vedlejsi-veta-merova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FBDCECDC-EEE3-4128-AA5E-82A8C0879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491537" cy="3892168"/>
          </a:xfrm>
        </p:spPr>
        <p:txBody>
          <a:bodyPr>
            <a:normAutofit/>
          </a:bodyPr>
          <a:lstStyle/>
          <a:p>
            <a:r>
              <a:rPr lang="cs-CZ" dirty="0">
                <a:cs typeface="Calibri Light"/>
              </a:rPr>
              <a:t>Věty vedlejší příslovečné, procvičování </a:t>
            </a:r>
            <a:endParaRPr lang="cs-CZ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F3985C0-E548-44D2-B30E-F3E42DADE1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4906176"/>
            <a:ext cx="12188952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260EDE0-989C-4E16-AF94-F652294D82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4953000"/>
            <a:ext cx="12188952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00051" y="5225240"/>
            <a:ext cx="10058400" cy="114300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cs-CZ" dirty="0">
                <a:solidFill>
                  <a:srgbClr val="FFFFFF"/>
                </a:solidFill>
                <a:cs typeface="Calibri"/>
              </a:rPr>
              <a:t>7. třída </a:t>
            </a:r>
            <a:endParaRPr lang="cs-CZ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523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B2396D-E1E0-3A1C-51A3-1332849ED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Jazykový rozbor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24B9AC-5267-07BC-FFA3-EDCB94866C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800" dirty="0"/>
          </a:p>
          <a:p>
            <a:r>
              <a:rPr lang="cs-CZ" sz="2800" dirty="0"/>
              <a:t>Apríl přinesl jako každý rok vtipy na sociálních sítích. </a:t>
            </a:r>
          </a:p>
        </p:txBody>
      </p:sp>
    </p:spTree>
    <p:extLst>
      <p:ext uri="{BB962C8B-B14F-4D97-AF65-F5344CB8AC3E}">
        <p14:creationId xmlns:p14="http://schemas.microsoft.com/office/powerpoint/2010/main" val="3690243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CAF114-6A7B-43F1-95E1-79A9E9276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Calibri Light"/>
              </a:rPr>
              <a:t>Opakování pravidel 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3660D1-627C-4AA5-B28F-3AC6423D8A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0183" y="1845734"/>
            <a:ext cx="5344855" cy="4023360"/>
          </a:xfrm>
        </p:spPr>
        <p:txBody>
          <a:bodyPr vert="horz" lIns="0" tIns="45720" rIns="0" bIns="45720" rtlCol="0" anchor="t">
            <a:normAutofit/>
          </a:bodyPr>
          <a:lstStyle/>
          <a:p>
            <a:r>
              <a:rPr lang="cs-CZ" sz="2800" b="1" u="sng" dirty="0">
                <a:cs typeface="Calibri"/>
              </a:rPr>
              <a:t>VV PODMĚTNÁ</a:t>
            </a:r>
          </a:p>
          <a:p>
            <a:pPr>
              <a:buFont typeface="Arial" panose="020F0502020204030204" pitchFamily="34" charset="0"/>
              <a:buChar char="•"/>
            </a:pPr>
            <a:r>
              <a:rPr lang="cs-CZ" dirty="0">
                <a:cs typeface="Calibri"/>
              </a:rPr>
              <a:t>VH NEMÁ PODMĚT </a:t>
            </a:r>
          </a:p>
          <a:p>
            <a:pPr>
              <a:buFont typeface="Arial" panose="020F0502020204030204" pitchFamily="34" charset="0"/>
              <a:buChar char="•"/>
            </a:pPr>
            <a:r>
              <a:rPr lang="cs-CZ" sz="2800" b="1" dirty="0">
                <a:highlight>
                  <a:srgbClr val="FFFF00"/>
                </a:highlight>
                <a:cs typeface="Calibri"/>
              </a:rPr>
              <a:t>OTÁZKA: KDO, CO + JAKÁ VĚC + VH?</a:t>
            </a:r>
            <a:r>
              <a:rPr lang="cs-CZ" sz="2800" dirty="0">
                <a:cs typeface="Calibri"/>
              </a:rPr>
              <a:t> 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4508C89-094E-49D0-91E4-6591152D21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5845896" cy="4023360"/>
          </a:xfrm>
        </p:spPr>
        <p:txBody>
          <a:bodyPr vert="horz" lIns="0" tIns="45720" rIns="0" bIns="45720" rtlCol="0" anchor="t">
            <a:normAutofit/>
          </a:bodyPr>
          <a:lstStyle/>
          <a:p>
            <a:r>
              <a:rPr lang="cs-CZ" sz="2800" b="1" u="sng" dirty="0">
                <a:ea typeface="+mn-lt"/>
                <a:cs typeface="+mn-lt"/>
              </a:rPr>
              <a:t>VV PŘEDMĚTNÁ </a:t>
            </a:r>
            <a:endParaRPr lang="en-US" sz="2800">
              <a:ea typeface="+mn-lt"/>
              <a:cs typeface="+mn-lt"/>
            </a:endParaRPr>
          </a:p>
          <a:p>
            <a:pPr>
              <a:buFont typeface="Arial,Sans-Serif" panose="020F0502020204030204" pitchFamily="34" charset="0"/>
              <a:buChar char="•"/>
            </a:pPr>
            <a:endParaRPr lang="cs-CZ" b="1" dirty="0">
              <a:highlight>
                <a:srgbClr val="FFFF00"/>
              </a:highlight>
              <a:ea typeface="+mn-lt"/>
              <a:cs typeface="+mn-lt"/>
            </a:endParaRPr>
          </a:p>
          <a:p>
            <a:pPr>
              <a:buFont typeface="Arial,Sans-Serif" panose="020F0502020204030204" pitchFamily="34" charset="0"/>
              <a:buChar char="•"/>
            </a:pPr>
            <a:r>
              <a:rPr lang="cs-CZ" sz="2800" b="1" dirty="0">
                <a:highlight>
                  <a:srgbClr val="00FF00"/>
                </a:highlight>
                <a:ea typeface="+mn-lt"/>
                <a:cs typeface="+mn-lt"/>
              </a:rPr>
              <a:t>OTÁZKA: VŠECHNY PÁDOVÉ OTÁZKY - NE 1. A 5. PÁD</a:t>
            </a:r>
          </a:p>
          <a:p>
            <a:pPr>
              <a:buFont typeface="Arial,Sans-Serif" panose="020F0502020204030204" pitchFamily="34" charset="0"/>
              <a:buChar char="•"/>
            </a:pPr>
            <a:endParaRPr lang="cs-CZ" sz="2800" b="1" dirty="0">
              <a:highlight>
                <a:srgbClr val="FFFF00"/>
              </a:highlight>
              <a:cs typeface="Calibri"/>
            </a:endParaRPr>
          </a:p>
          <a:p>
            <a:pPr>
              <a:buFont typeface="Arial,Sans-Serif" panose="020F0502020204030204" pitchFamily="34" charset="0"/>
              <a:buChar char="•"/>
            </a:pPr>
            <a:r>
              <a:rPr lang="cs-CZ" sz="2800" b="1" dirty="0">
                <a:highlight>
                  <a:srgbClr val="00FFFF"/>
                </a:highlight>
                <a:cs typeface="Calibri"/>
              </a:rPr>
              <a:t>NEJČASTĚJI 4. PÁD </a:t>
            </a:r>
          </a:p>
          <a:p>
            <a:pPr>
              <a:buFont typeface="Arial,Sans-Serif" panose="020F0502020204030204" pitchFamily="34" charset="0"/>
              <a:buChar char="•"/>
            </a:pPr>
            <a:r>
              <a:rPr lang="cs-CZ" sz="2800" b="1" dirty="0">
                <a:highlight>
                  <a:srgbClr val="00FFFF"/>
                </a:highlight>
                <a:cs typeface="Calibri"/>
              </a:rPr>
              <a:t>KOHO, CO + JAKOU VĚC + VH? </a:t>
            </a:r>
          </a:p>
        </p:txBody>
      </p:sp>
    </p:spTree>
    <p:extLst>
      <p:ext uri="{BB962C8B-B14F-4D97-AF65-F5344CB8AC3E}">
        <p14:creationId xmlns:p14="http://schemas.microsoft.com/office/powerpoint/2010/main" val="835170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B6C9846-B5AB-4E52-988D-F7E5865C9E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F3D7E8E-8467-4198-87E0-ADC1B60467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4953000"/>
            <a:ext cx="12188952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A1052ED-7E55-47DC-81C4-AAAB705A8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5252936"/>
            <a:ext cx="10058400" cy="1028715"/>
          </a:xfrm>
        </p:spPr>
        <p:txBody>
          <a:bodyPr>
            <a:normAutofit/>
          </a:bodyPr>
          <a:lstStyle/>
          <a:p>
            <a:pPr algn="ctr"/>
            <a:r>
              <a:rPr lang="cs-CZ" dirty="0">
                <a:solidFill>
                  <a:srgbClr val="FFFFFF"/>
                </a:solidFill>
                <a:cs typeface="Calibri Light"/>
              </a:rPr>
              <a:t>VV PŘÍSLOVEČNÉ 1. část </a:t>
            </a:r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99F85BF-36D0-4946-AAE8-69B89D44E6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4906176"/>
            <a:ext cx="12188952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9B3B07F6-0502-41AB-9A49-C3F689A51BA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2869391"/>
              </p:ext>
            </p:extLst>
          </p:nvPr>
        </p:nvGraphicFramePr>
        <p:xfrm>
          <a:off x="643466" y="917955"/>
          <a:ext cx="10900478" cy="30702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32081">
                  <a:extLst>
                    <a:ext uri="{9D8B030D-6E8A-4147-A177-3AD203B41FA5}">
                      <a16:colId xmlns:a16="http://schemas.microsoft.com/office/drawing/2014/main" val="2614871129"/>
                    </a:ext>
                  </a:extLst>
                </a:gridCol>
                <a:gridCol w="4290663">
                  <a:extLst>
                    <a:ext uri="{9D8B030D-6E8A-4147-A177-3AD203B41FA5}">
                      <a16:colId xmlns:a16="http://schemas.microsoft.com/office/drawing/2014/main" val="3843600214"/>
                    </a:ext>
                  </a:extLst>
                </a:gridCol>
                <a:gridCol w="4277734">
                  <a:extLst>
                    <a:ext uri="{9D8B030D-6E8A-4147-A177-3AD203B41FA5}">
                      <a16:colId xmlns:a16="http://schemas.microsoft.com/office/drawing/2014/main" val="2432113575"/>
                    </a:ext>
                  </a:extLst>
                </a:gridCol>
              </a:tblGrid>
              <a:tr h="13695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600" b="1" u="sng" dirty="0">
                          <a:solidFill>
                            <a:schemeClr val="accent2"/>
                          </a:solidFill>
                          <a:effectLst/>
                        </a:rPr>
                        <a:t>PŘÍSLOVEČNÁ</a:t>
                      </a:r>
                      <a:endParaRPr lang="cs-CZ" sz="2600" b="1" dirty="0">
                        <a:solidFill>
                          <a:schemeClr val="accent2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600" b="1" u="sng" dirty="0">
                          <a:solidFill>
                            <a:schemeClr val="accent2"/>
                          </a:solidFill>
                          <a:effectLst/>
                        </a:rPr>
                        <a:t>ČASOVÁ</a:t>
                      </a:r>
                      <a:endParaRPr lang="cs-CZ" sz="2600" b="1" dirty="0">
                        <a:solidFill>
                          <a:schemeClr val="accent2"/>
                        </a:solidFill>
                        <a:effectLst/>
                      </a:endParaRPr>
                    </a:p>
                  </a:txBody>
                  <a:tcPr marL="104516" marR="104516" marT="62710" marB="6271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600" b="1">
                          <a:solidFill>
                            <a:srgbClr val="FF0000"/>
                          </a:solidFill>
                          <a:effectLst/>
                        </a:rPr>
                        <a:t>Kdy, odkdy, jak dlouho, jak často? </a:t>
                      </a:r>
                    </a:p>
                  </a:txBody>
                  <a:tcPr marL="104516" marR="104516" marT="62710" marB="6271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600" b="1">
                          <a:solidFill>
                            <a:srgbClr val="FF0000"/>
                          </a:solidFill>
                          <a:effectLst/>
                        </a:rPr>
                        <a:t>Jakmile, když, až</a:t>
                      </a:r>
                    </a:p>
                  </a:txBody>
                  <a:tcPr marL="104516" marR="104516" marT="62710" marB="6271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723045"/>
                  </a:ext>
                </a:extLst>
              </a:tr>
              <a:tr h="5668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600" b="1" dirty="0">
                          <a:solidFill>
                            <a:srgbClr val="FF0000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MÍSTNÍ</a:t>
                      </a:r>
                      <a:endParaRPr lang="cs-CZ" sz="2600" b="1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104516" marR="104516" marT="62710" marB="6271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600" b="1">
                          <a:solidFill>
                            <a:srgbClr val="FF0000"/>
                          </a:solidFill>
                          <a:effectLst/>
                        </a:rPr>
                        <a:t>Kde, kam, kudy, odkud? </a:t>
                      </a:r>
                    </a:p>
                  </a:txBody>
                  <a:tcPr marL="104516" marR="104516" marT="62710" marB="6271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600" b="1">
                          <a:solidFill>
                            <a:srgbClr val="FF0000"/>
                          </a:solidFill>
                          <a:effectLst/>
                        </a:rPr>
                        <a:t>Kde, kam, kudy</a:t>
                      </a:r>
                    </a:p>
                  </a:txBody>
                  <a:tcPr marL="104516" marR="104516" marT="62710" marB="6271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0754072"/>
                  </a:ext>
                </a:extLst>
              </a:tr>
              <a:tr h="5668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600" b="1" dirty="0">
                          <a:solidFill>
                            <a:srgbClr val="FF0000"/>
                          </a:solidFill>
                          <a:effectLst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ZPŮSOBOVÁ</a:t>
                      </a:r>
                      <a:endParaRPr lang="cs-CZ" sz="2600" b="1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104516" marR="104516" marT="62710" marB="6271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600" b="1" dirty="0">
                          <a:solidFill>
                            <a:srgbClr val="FF0000"/>
                          </a:solidFill>
                          <a:effectLst/>
                        </a:rPr>
                        <a:t>Jak, jakým způsobem? </a:t>
                      </a:r>
                    </a:p>
                  </a:txBody>
                  <a:tcPr marL="104516" marR="104516" marT="62710" marB="6271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600" b="1" dirty="0">
                          <a:solidFill>
                            <a:srgbClr val="FF0000"/>
                          </a:solidFill>
                          <a:effectLst/>
                        </a:rPr>
                        <a:t>Jak, že, pokud</a:t>
                      </a:r>
                    </a:p>
                  </a:txBody>
                  <a:tcPr marL="104516" marR="104516" marT="62710" marB="6271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9414816"/>
                  </a:ext>
                </a:extLst>
              </a:tr>
              <a:tr h="5668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600" b="1" dirty="0">
                          <a:solidFill>
                            <a:srgbClr val="FF0000"/>
                          </a:solidFill>
                          <a:effectLst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MĚROVÁ</a:t>
                      </a:r>
                      <a:endParaRPr lang="cs-CZ" sz="2600" b="1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104516" marR="104516" marT="62710" marB="6271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600" b="1" dirty="0">
                          <a:solidFill>
                            <a:srgbClr val="FF0000"/>
                          </a:solidFill>
                          <a:effectLst/>
                        </a:rPr>
                        <a:t>Do jaké míry, jak moc? </a:t>
                      </a:r>
                    </a:p>
                  </a:txBody>
                  <a:tcPr marL="104516" marR="104516" marT="62710" marB="6271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600" b="1" dirty="0">
                          <a:solidFill>
                            <a:srgbClr val="FF0000"/>
                          </a:solidFill>
                          <a:effectLst/>
                        </a:rPr>
                        <a:t>Kolik, tolik</a:t>
                      </a:r>
                    </a:p>
                  </a:txBody>
                  <a:tcPr marL="104516" marR="104516" marT="62710" marB="6271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73702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0370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4798CC-24CA-4A4E-9ED3-8196C5344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Calibri Light"/>
              </a:rPr>
              <a:t>Procvičování učiva 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C5EB89-1FE4-4FB9-BB9F-264C29A24A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6123" y="1845734"/>
            <a:ext cx="10990846" cy="4023360"/>
          </a:xfrm>
        </p:spPr>
        <p:txBody>
          <a:bodyPr vert="horz" lIns="0" tIns="45720" rIns="0" bIns="45720" rtlCol="0" anchor="t">
            <a:normAutofit/>
          </a:bodyPr>
          <a:lstStyle/>
          <a:p>
            <a:r>
              <a:rPr lang="cs-CZ" sz="2400" dirty="0">
                <a:cs typeface="Calibri"/>
              </a:rPr>
              <a:t>Utvořte dvojice. </a:t>
            </a:r>
          </a:p>
          <a:p>
            <a:r>
              <a:rPr lang="cs-CZ" sz="2400" b="1" dirty="0">
                <a:cs typeface="Calibri"/>
              </a:rPr>
              <a:t>1. VV PŘÍSLOVEČNÁ ČASOVÁ                                  A) JAK MOC? JAKOU MĚROU? </a:t>
            </a:r>
          </a:p>
          <a:p>
            <a:r>
              <a:rPr lang="cs-CZ" sz="2400" b="1" dirty="0">
                <a:cs typeface="Calibri"/>
              </a:rPr>
              <a:t>2. VV PŘÍSLOVEČNÁ MÍSTNÍ                                    B) KDY, ODKDY, DOKDY, JAK DLOUHO?</a:t>
            </a:r>
          </a:p>
          <a:p>
            <a:r>
              <a:rPr lang="cs-CZ" sz="2400" b="1" dirty="0">
                <a:cs typeface="Calibri"/>
              </a:rPr>
              <a:t>3. VV PŘÍSLOVEČNÁ ZPŮSOBOVÁ                           C) KDE, KAM, ODKUD, KUDY?</a:t>
            </a:r>
          </a:p>
          <a:p>
            <a:r>
              <a:rPr lang="cs-CZ" sz="2400" b="1" dirty="0">
                <a:cs typeface="Calibri"/>
              </a:rPr>
              <a:t>4. VV PŘÍSLOVEČNÁ MĚROVÁ                                  D) JAK, JAKÝM ZPŮSOBEM? </a:t>
            </a:r>
          </a:p>
        </p:txBody>
      </p:sp>
    </p:spTree>
    <p:extLst>
      <p:ext uri="{BB962C8B-B14F-4D97-AF65-F5344CB8AC3E}">
        <p14:creationId xmlns:p14="http://schemas.microsoft.com/office/powerpoint/2010/main" val="14213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BD0D8A-3CFD-40A5-991D-18CBEF956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cs typeface="Calibri Light"/>
              </a:rPr>
              <a:t>PROCVIČOVÁNÍ UČIVA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1BCC65A-7A07-4BEE-AB44-F700C9FF8D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r>
              <a:rPr lang="cs-CZ" dirty="0">
                <a:cs typeface="Calibri"/>
              </a:rPr>
              <a:t>URČETE DRUH OZNAČENÉ VV. </a:t>
            </a:r>
          </a:p>
          <a:p>
            <a:r>
              <a:rPr lang="cs-CZ" dirty="0">
                <a:cs typeface="Calibri"/>
              </a:rPr>
              <a:t>Model sestrojil přesně tak, </a:t>
            </a:r>
            <a:r>
              <a:rPr lang="cs-CZ" b="1" dirty="0">
                <a:highlight>
                  <a:srgbClr val="00FF00"/>
                </a:highlight>
                <a:cs typeface="Calibri"/>
              </a:rPr>
              <a:t>jak to bylo v návodu. </a:t>
            </a:r>
          </a:p>
          <a:p>
            <a:r>
              <a:rPr lang="cs-CZ" dirty="0">
                <a:cs typeface="Calibri"/>
              </a:rPr>
              <a:t>Počkejte, </a:t>
            </a:r>
            <a:r>
              <a:rPr lang="cs-CZ" b="1" dirty="0">
                <a:highlight>
                  <a:srgbClr val="00FF00"/>
                </a:highlight>
                <a:cs typeface="Calibri"/>
              </a:rPr>
              <a:t>dokud se nevrátím. </a:t>
            </a:r>
            <a:endParaRPr lang="cs-CZ"/>
          </a:p>
          <a:p>
            <a:r>
              <a:rPr lang="cs-CZ" dirty="0">
                <a:cs typeface="Calibri"/>
              </a:rPr>
              <a:t>Odbočil tam, </a:t>
            </a:r>
            <a:r>
              <a:rPr lang="cs-CZ" b="1" dirty="0">
                <a:highlight>
                  <a:srgbClr val="00FF00"/>
                </a:highlight>
                <a:cs typeface="Calibri"/>
              </a:rPr>
              <a:t>kde byl lepší cesta. </a:t>
            </a:r>
          </a:p>
          <a:p>
            <a:r>
              <a:rPr lang="cs-CZ" dirty="0">
                <a:cs typeface="Calibri"/>
              </a:rPr>
              <a:t>Najednou zmizel</a:t>
            </a:r>
            <a:r>
              <a:rPr lang="cs-CZ" b="1" dirty="0">
                <a:cs typeface="Calibri"/>
              </a:rPr>
              <a:t>,</a:t>
            </a:r>
            <a:r>
              <a:rPr lang="cs-CZ" b="1" dirty="0">
                <a:highlight>
                  <a:srgbClr val="00FF00"/>
                </a:highlight>
                <a:cs typeface="Calibri"/>
              </a:rPr>
              <a:t> jako by se po něm země slehla. </a:t>
            </a:r>
          </a:p>
          <a:p>
            <a:r>
              <a:rPr lang="cs-CZ" dirty="0">
                <a:cs typeface="Calibri"/>
              </a:rPr>
              <a:t>Spí,</a:t>
            </a:r>
            <a:r>
              <a:rPr lang="cs-CZ" b="1" dirty="0">
                <a:highlight>
                  <a:srgbClr val="00FF00"/>
                </a:highlight>
                <a:cs typeface="Calibri"/>
              </a:rPr>
              <a:t> jako by ho do vody hodil. </a:t>
            </a:r>
          </a:p>
          <a:p>
            <a:r>
              <a:rPr lang="cs-CZ" b="1" dirty="0">
                <a:highlight>
                  <a:srgbClr val="00FF00"/>
                </a:highlight>
                <a:cs typeface="Calibri"/>
              </a:rPr>
              <a:t>Když odcházel, </a:t>
            </a:r>
            <a:r>
              <a:rPr lang="cs-CZ" dirty="0">
                <a:cs typeface="Calibri"/>
              </a:rPr>
              <a:t>zavřel za sebou dveře. </a:t>
            </a:r>
            <a:endParaRPr lang="cs-CZ" b="1" dirty="0">
              <a:highlight>
                <a:srgbClr val="00FF00"/>
              </a:highlight>
              <a:cs typeface="Calibri"/>
            </a:endParaRPr>
          </a:p>
          <a:p>
            <a:r>
              <a:rPr lang="cs-CZ" dirty="0">
                <a:cs typeface="Calibri"/>
              </a:rPr>
              <a:t>Šel tam, </a:t>
            </a:r>
            <a:r>
              <a:rPr lang="cs-CZ" b="1" dirty="0">
                <a:highlight>
                  <a:srgbClr val="00FF00"/>
                </a:highlight>
                <a:cs typeface="Calibri"/>
              </a:rPr>
              <a:t>kam ho nohy nesly.</a:t>
            </a:r>
            <a:r>
              <a:rPr lang="cs-CZ" b="1" dirty="0">
                <a:cs typeface="Calibri"/>
              </a:rPr>
              <a:t> </a:t>
            </a:r>
          </a:p>
          <a:p>
            <a:endParaRPr lang="cs-CZ" b="1" dirty="0">
              <a:highlight>
                <a:srgbClr val="00FF00"/>
              </a:highlight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2058140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61</TotalTime>
  <Words>253</Words>
  <Application>Microsoft Office PowerPoint</Application>
  <PresentationFormat>Širokoúhlá obrazovka</PresentationFormat>
  <Paragraphs>44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Arial,Sans-Serif</vt:lpstr>
      <vt:lpstr>Calibri</vt:lpstr>
      <vt:lpstr>Calibri Light</vt:lpstr>
      <vt:lpstr>Retrospektiva</vt:lpstr>
      <vt:lpstr>Věty vedlejší příslovečné, procvičování </vt:lpstr>
      <vt:lpstr>Jazykový rozbor</vt:lpstr>
      <vt:lpstr>Opakování pravidel </vt:lpstr>
      <vt:lpstr>VV PŘÍSLOVEČNÉ 1. část </vt:lpstr>
      <vt:lpstr>Procvičování učiva </vt:lpstr>
      <vt:lpstr>PROCVIČOVÁNÍ UČIVA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PC2</dc:creator>
  <cp:lastModifiedBy>Milan Bednář</cp:lastModifiedBy>
  <cp:revision>151</cp:revision>
  <dcterms:created xsi:type="dcterms:W3CDTF">2021-04-19T16:48:23Z</dcterms:created>
  <dcterms:modified xsi:type="dcterms:W3CDTF">2025-04-01T13:04:17Z</dcterms:modified>
</cp:coreProperties>
</file>