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0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8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57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86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42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47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1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8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5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7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75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4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3510FB9-F170-4A3D-996B-3F3944E05BB9}" type="datetimeFigureOut">
              <a:rPr lang="cs-CZ" smtClean="0"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955A63-E3D1-4B17-9039-931F4EA3E0E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42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2722F4-7947-445D-8079-1A4638070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cs-CZ" dirty="0"/>
              <a:t>VV příslovečné, 2. část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5071EE-AFC7-425A-82F5-1BB89D872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7. třída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32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BE702-3B38-3CBC-8159-9DD360C1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rozbor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0F04C-9EFB-07F2-FF00-55DF0E673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529" y="1802602"/>
            <a:ext cx="10058400" cy="4023360"/>
          </a:xfrm>
        </p:spPr>
        <p:txBody>
          <a:bodyPr/>
          <a:lstStyle/>
          <a:p>
            <a:endParaRPr lang="cs-CZ" b="1" dirty="0"/>
          </a:p>
          <a:p>
            <a:r>
              <a:rPr lang="cs-CZ" sz="2400" b="1" dirty="0"/>
              <a:t>Velkou pozornost vyvolal pohotový zákrok policisty. </a:t>
            </a:r>
          </a:p>
          <a:p>
            <a:endParaRPr lang="cs-CZ" b="1" dirty="0"/>
          </a:p>
          <a:p>
            <a:endParaRPr lang="cs-CZ" b="1" dirty="0"/>
          </a:p>
          <a:p>
            <a:endParaRPr lang="cs-CZ" sz="2400" b="1" dirty="0"/>
          </a:p>
          <a:p>
            <a:r>
              <a:rPr lang="cs-CZ" sz="2400" b="1" dirty="0"/>
              <a:t>Policista popsal, jak zachránil kojence na dálnici.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38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PŘÍČINNÁ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bývá uvozena spojkami </a:t>
            </a:r>
            <a:r>
              <a:rPr lang="cs-CZ" b="1" dirty="0"/>
              <a:t>PROTOŽE, PONĚVADŽ, JELIKOŽ, ŽE, PROTO</a:t>
            </a:r>
          </a:p>
          <a:p>
            <a:pPr marL="45720" indent="0">
              <a:buNone/>
            </a:pPr>
            <a:r>
              <a:rPr lang="cs-CZ" sz="3200" b="1" i="1" dirty="0">
                <a:solidFill>
                  <a:srgbClr val="FF0000"/>
                </a:solidFill>
              </a:rPr>
              <a:t>Otázka: Proč, stalo se + VH? </a:t>
            </a:r>
          </a:p>
          <a:p>
            <a:pPr marL="45720" indent="0">
              <a:buNone/>
            </a:pPr>
            <a:endParaRPr lang="cs-CZ" i="1" dirty="0"/>
          </a:p>
          <a:p>
            <a:pPr marL="45720" indent="0">
              <a:buNone/>
            </a:pPr>
            <a:r>
              <a:rPr lang="cs-CZ" i="1" dirty="0"/>
              <a:t>Nemůžu s tebou jet v sobotu na výlet, </a:t>
            </a:r>
            <a:r>
              <a:rPr lang="cs-CZ" b="1" i="1" dirty="0"/>
              <a:t>protože mi to rodiče zakázali</a:t>
            </a:r>
            <a:r>
              <a:rPr lang="cs-CZ" i="1" dirty="0"/>
              <a:t>.</a:t>
            </a:r>
          </a:p>
          <a:p>
            <a:pPr marL="45720" indent="0">
              <a:buNone/>
            </a:pPr>
            <a:r>
              <a:rPr lang="cs-CZ" i="1" dirty="0"/>
              <a:t>Za to, </a:t>
            </a:r>
            <a:r>
              <a:rPr lang="cs-CZ" b="1" i="1" dirty="0"/>
              <a:t>že jsi neuposlechl</a:t>
            </a:r>
            <a:r>
              <a:rPr lang="cs-CZ" i="1" dirty="0"/>
              <a:t>, nesmíš jít do kina.</a:t>
            </a:r>
          </a:p>
          <a:p>
            <a:pPr marL="45720" indent="0">
              <a:buNone/>
            </a:pPr>
            <a:r>
              <a:rPr lang="cs-CZ" b="1" i="1" dirty="0"/>
              <a:t>Poněvadž trup lodí obsahuje velký objem vzduchu</a:t>
            </a:r>
            <a:r>
              <a:rPr lang="cs-CZ" i="1" dirty="0"/>
              <a:t>, lodě mohou na vodě plout.</a:t>
            </a:r>
          </a:p>
          <a:p>
            <a:pPr marL="45720" indent="0">
              <a:buNone/>
            </a:pPr>
            <a:r>
              <a:rPr lang="cs-CZ" i="1" dirty="0"/>
              <a:t>Nejel na kole proto, </a:t>
            </a:r>
            <a:r>
              <a:rPr lang="cs-CZ" b="1" i="1" dirty="0"/>
              <a:t>že bylo horko</a:t>
            </a:r>
            <a:r>
              <a:rPr lang="cs-CZ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2330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ÚČELOVÁ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základním spojovacím prostředkem je spojka </a:t>
            </a:r>
            <a:r>
              <a:rPr lang="cs-CZ" b="1" dirty="0"/>
              <a:t>ABY</a:t>
            </a:r>
          </a:p>
          <a:p>
            <a:pPr marL="4572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Otázka: Proč + stane se +VH? </a:t>
            </a:r>
            <a:endParaRPr lang="cs-CZ" sz="2400" i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cs-CZ" i="1" dirty="0"/>
          </a:p>
          <a:p>
            <a:pPr marL="45720" indent="0">
              <a:buNone/>
            </a:pPr>
            <a:r>
              <a:rPr lang="cs-CZ" i="1" dirty="0"/>
              <a:t>Utíkal, </a:t>
            </a:r>
            <a:r>
              <a:rPr lang="cs-CZ" b="1" i="1" dirty="0"/>
              <a:t>aby nezmeškal začátek divadelního představení</a:t>
            </a:r>
            <a:r>
              <a:rPr lang="cs-CZ" i="1" dirty="0"/>
              <a:t>.</a:t>
            </a:r>
          </a:p>
          <a:p>
            <a:pPr marL="45720" indent="0">
              <a:buNone/>
            </a:pPr>
            <a:r>
              <a:rPr lang="cs-CZ" i="1" dirty="0"/>
              <a:t>Přišel, </a:t>
            </a:r>
            <a:r>
              <a:rPr lang="cs-CZ" b="1" i="1" dirty="0"/>
              <a:t>aby nám pomohl</a:t>
            </a:r>
            <a:r>
              <a:rPr lang="cs-CZ" i="1" dirty="0"/>
              <a:t>. </a:t>
            </a:r>
          </a:p>
          <a:p>
            <a:pPr marL="45720" indent="0">
              <a:buNone/>
            </a:pPr>
            <a:r>
              <a:rPr lang="cs-CZ" i="1" dirty="0"/>
              <a:t>Přišel jsem, </a:t>
            </a:r>
            <a:r>
              <a:rPr lang="cs-CZ" b="1" i="1" dirty="0"/>
              <a:t>aby Petr nebyl sám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6678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PODMÍNKOVÁ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bývá zpravidla uvozena spojkami</a:t>
            </a:r>
            <a:r>
              <a:rPr lang="cs-CZ" b="1" dirty="0"/>
              <a:t> JESTLIŽE, -LI, KDYBY, KDYŽ</a:t>
            </a:r>
          </a:p>
          <a:p>
            <a:endParaRPr lang="cs-CZ" b="1" dirty="0"/>
          </a:p>
          <a:p>
            <a:pPr marL="45720" indent="0">
              <a:buNone/>
            </a:pPr>
            <a:r>
              <a:rPr lang="cs-CZ" sz="2400" b="1" i="1" dirty="0">
                <a:solidFill>
                  <a:srgbClr val="FF0000"/>
                </a:solidFill>
              </a:rPr>
              <a:t>Otázka: Kdy, za jaké podmínky + VH? </a:t>
            </a:r>
          </a:p>
          <a:p>
            <a:pPr marL="45720" indent="0">
              <a:buNone/>
            </a:pPr>
            <a:r>
              <a:rPr lang="cs-CZ" b="1" i="1" dirty="0"/>
              <a:t>Jestliže se světelné vlny pohybují v jednom prostředí</a:t>
            </a:r>
            <a:r>
              <a:rPr lang="cs-CZ" i="1" dirty="0"/>
              <a:t>, jejich rychlost se nemění.</a:t>
            </a:r>
          </a:p>
          <a:p>
            <a:pPr marL="45720" indent="0">
              <a:buNone/>
            </a:pPr>
            <a:r>
              <a:rPr lang="cs-CZ" b="1" i="1" dirty="0"/>
              <a:t>Díváme-li se směrem ke Slunci</a:t>
            </a:r>
            <a:r>
              <a:rPr lang="cs-CZ" i="1" dirty="0"/>
              <a:t>, světlo je ochuzeno o modrou a fialovou barvu.</a:t>
            </a:r>
          </a:p>
          <a:p>
            <a:pPr marL="45720" indent="0">
              <a:buNone/>
            </a:pPr>
            <a:r>
              <a:rPr lang="cs-CZ" b="1" i="1" dirty="0"/>
              <a:t>Kdyby nebylo světla</a:t>
            </a:r>
            <a:r>
              <a:rPr lang="cs-CZ" i="1" dirty="0"/>
              <a:t>, nemohly by rostliny růst.</a:t>
            </a:r>
          </a:p>
          <a:p>
            <a:pPr marL="45720" indent="0">
              <a:buNone/>
            </a:pPr>
            <a:r>
              <a:rPr lang="cs-CZ" i="1" dirty="0"/>
              <a:t>Některé atomy, </a:t>
            </a:r>
            <a:r>
              <a:rPr lang="cs-CZ" b="1" i="1" dirty="0"/>
              <a:t>když pohltí například neviditelné ultrafialové záření</a:t>
            </a:r>
            <a:r>
              <a:rPr lang="cs-CZ" i="1" dirty="0"/>
              <a:t>, svítí.</a:t>
            </a:r>
          </a:p>
          <a:p>
            <a:pPr marL="45720" indent="0">
              <a:buNone/>
            </a:pPr>
            <a:r>
              <a:rPr lang="cs-CZ" b="1" i="1" dirty="0"/>
              <a:t>Koupíme-li včas vstupenky</a:t>
            </a:r>
            <a:r>
              <a:rPr lang="cs-CZ" i="1" dirty="0"/>
              <a:t>, stihneme večerní film.</a:t>
            </a:r>
          </a:p>
        </p:txBody>
      </p:sp>
    </p:spTree>
    <p:extLst>
      <p:ext uri="{BB962C8B-B14F-4D97-AF65-F5344CB8AC3E}">
        <p14:creationId xmlns:p14="http://schemas.microsoft.com/office/powerpoint/2010/main" val="2565261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VV PŘÍPUSTKOVÁ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bývá uvozena spojkami </a:t>
            </a:r>
            <a:r>
              <a:rPr lang="cs-CZ" b="1" dirty="0"/>
              <a:t>AČKOLI, I KDYŽ, PŘESTOŽE, TŘEBAŽE, I KDYBY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sz="2400" b="1" i="1" dirty="0">
                <a:solidFill>
                  <a:srgbClr val="FF0000"/>
                </a:solidFill>
              </a:rPr>
              <a:t>Otázka: I přes co, navzdory čemu? </a:t>
            </a:r>
          </a:p>
          <a:p>
            <a:pPr marL="45720" indent="0">
              <a:buNone/>
            </a:pPr>
            <a:endParaRPr lang="cs-CZ" b="1" i="1" dirty="0"/>
          </a:p>
          <a:p>
            <a:pPr marL="45720" indent="0">
              <a:buNone/>
            </a:pPr>
            <a:r>
              <a:rPr lang="cs-CZ" b="1" i="1" dirty="0"/>
              <a:t>Ačkoliv je jí teprve šestnáct let</a:t>
            </a:r>
            <a:r>
              <a:rPr lang="cs-CZ" i="1" dirty="0"/>
              <a:t>, zúčastnila se již zimních olympijských her.</a:t>
            </a:r>
          </a:p>
          <a:p>
            <a:pPr marL="45720" indent="0">
              <a:buNone/>
            </a:pPr>
            <a:r>
              <a:rPr lang="cs-CZ" b="1" i="1" dirty="0"/>
              <a:t>Přestože jsem se na písemnou práci příliš nepřipravoval</a:t>
            </a:r>
            <a:r>
              <a:rPr lang="cs-CZ" i="1" dirty="0"/>
              <a:t>, dostal jsem jedničku.</a:t>
            </a:r>
          </a:p>
          <a:p>
            <a:pPr marL="45720" indent="0">
              <a:buNone/>
            </a:pPr>
            <a:r>
              <a:rPr lang="cs-CZ" i="1" dirty="0"/>
              <a:t>Nezavolala, </a:t>
            </a:r>
            <a:r>
              <a:rPr lang="cs-CZ" b="1" i="1" dirty="0"/>
              <a:t>přestože nám to slíbila</a:t>
            </a:r>
            <a:r>
              <a:rPr lang="cs-CZ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5550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iv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421</TotalTime>
  <Words>280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Retrospektiva</vt:lpstr>
      <vt:lpstr>VV příslovečné, 2. část</vt:lpstr>
      <vt:lpstr>Jazykový rozbor</vt:lpstr>
      <vt:lpstr>VV PŘÍČINNÁ</vt:lpstr>
      <vt:lpstr>VV ÚČELOVÁ</vt:lpstr>
      <vt:lpstr>VV PODMÍNKOVÁ</vt:lpstr>
      <vt:lpstr>VV PŘÍPUSTKOVÁ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 příslovečné, 4</dc:title>
  <dc:creator>Bednář Milan, nprap.</dc:creator>
  <cp:lastModifiedBy>Milan Bednář</cp:lastModifiedBy>
  <cp:revision>6</cp:revision>
  <dcterms:created xsi:type="dcterms:W3CDTF">2021-04-30T07:31:45Z</dcterms:created>
  <dcterms:modified xsi:type="dcterms:W3CDTF">2025-04-02T17:33:46Z</dcterms:modified>
</cp:coreProperties>
</file>