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  <p:sldId id="271" r:id="rId3"/>
    <p:sldId id="272" r:id="rId4"/>
    <p:sldId id="261" r:id="rId5"/>
    <p:sldId id="262" r:id="rId6"/>
    <p:sldId id="260" r:id="rId7"/>
    <p:sldId id="268" r:id="rId8"/>
    <p:sldId id="266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17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71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39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67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69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72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81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25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529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15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07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72399-6AF4-4161-8B82-A3A1CA478BA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5C6C-253A-4F2A-A284-FFDB9707A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59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10034233/v%C4%9Bty-vedlej%C5%A1%C3%A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1844EE-5E6F-4C46-A439-0809C7E8B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/>
          </a:bodyPr>
          <a:lstStyle/>
          <a:p>
            <a:pPr algn="l"/>
            <a:r>
              <a:rPr lang="cs-CZ" sz="6600">
                <a:solidFill>
                  <a:srgbClr val="FFFFFF"/>
                </a:solidFill>
              </a:rPr>
              <a:t>VV přívlastková, úvod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673F60-22C6-4D6E-814C-4E654A447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/>
          </a:bodyPr>
          <a:lstStyle/>
          <a:p>
            <a:pPr algn="l"/>
            <a:r>
              <a:rPr lang="cs-CZ" sz="2600">
                <a:solidFill>
                  <a:srgbClr val="1B1B1B"/>
                </a:solidFill>
              </a:rPr>
              <a:t>7. třída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Zaškrtnutí">
            <a:extLst>
              <a:ext uri="{FF2B5EF4-FFF2-40B4-BE49-F238E27FC236}">
                <a16:creationId xmlns:a16="http://schemas.microsoft.com/office/drawing/2014/main" id="{97D31BAA-F376-44A8-A697-709906452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894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84000-FE62-AEE0-688C-83F5FB435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ABCFD4-37A3-1158-DAF4-44221ABA7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1604513"/>
            <a:ext cx="10956985" cy="45724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Zavolej mi včas, abych mohla jet s tebou.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Křičel, jako když ho na nože bere.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Nevěděli jsme, zda přijde do školy.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 Když zazvonilo, vyběhli na dvůr.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I když bylo hezky, zůstali jsme doma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D954DE1-2F5D-0DBE-3A08-CFC14C2DE62E}"/>
              </a:ext>
            </a:extLst>
          </p:cNvPr>
          <p:cNvSpPr txBox="1"/>
          <p:nvPr/>
        </p:nvSpPr>
        <p:spPr>
          <a:xfrm>
            <a:off x="6021237" y="5992297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Opakování pravidel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27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7BCF-902B-C54D-C076-44AFECA98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6C215E-4A76-F56A-7A44-C7694C6EA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 Chtěla, aby se víc učil.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12. Zdálo se mu, že se ztratil.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 Jelikož často vyrušoval, dostal poznámku.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14. Dovolenou objednal tam, kde už byli minulý rok.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>
                <a:latin typeface="Times New Roman" panose="02020603050405020304" pitchFamily="18" charset="0"/>
              </a:rPr>
              <a:t>15. Smál se, až se za břicho popadal. </a:t>
            </a:r>
          </a:p>
          <a:p>
            <a:pPr marL="0" indent="0">
              <a:lnSpc>
                <a:spcPct val="200000"/>
              </a:lnSpc>
              <a:buNone/>
            </a:pP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787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Zopakujte si, co víš o PŘÍVLASTKU.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633102" y="1958972"/>
            <a:ext cx="3426387" cy="40011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= rozvíjející větný člen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633102" y="3276852"/>
            <a:ext cx="3790397" cy="40011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Ptáme se otázkou  JAKÝ?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33102" y="2532671"/>
            <a:ext cx="3708259" cy="40011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Rozvíjí podstatné jméno.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33102" y="3964994"/>
            <a:ext cx="4633000" cy="40011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Může být:    shodný  -  neshodný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91545" y="4653136"/>
            <a:ext cx="6346353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000" b="1" i="1" u="sng" dirty="0">
                <a:solidFill>
                  <a:schemeClr val="accent3">
                    <a:lumMod val="75000"/>
                  </a:schemeClr>
                </a:solidFill>
              </a:rPr>
              <a:t>Najdi přívlastky a urči, zda se jedná o shodný, či neshodný: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847528" y="5229200"/>
            <a:ext cx="7929618" cy="707886"/>
          </a:xfrm>
          <a:prstGeom prst="rect">
            <a:avLst/>
          </a:prstGeom>
          <a:solidFill>
            <a:srgbClr val="00863D"/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</a:rPr>
              <a:t>Zahrada byla osázena ovocnými stromy. Květy jabloně naštěstí nepomrzly. V naší zahradě najdeme i vzrostlé švestky a stromy meruněk.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/>
          <p:cNvSpPr txBox="1"/>
          <p:nvPr/>
        </p:nvSpPr>
        <p:spPr>
          <a:xfrm>
            <a:off x="1666844" y="357166"/>
            <a:ext cx="8786874" cy="1569660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Ve větě jednoduché urči PŘÍVLASTEK A</a:t>
            </a:r>
          </a:p>
          <a:p>
            <a:pPr algn="ctr"/>
            <a:r>
              <a:rPr lang="cs-CZ" sz="3200" b="1" dirty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SROVNEJTE JEJ S VĚTOU PŘÍVLASTKOVOU.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952597" y="2143116"/>
            <a:ext cx="570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Babička nám nabídla švestkový koláč.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381225" y="2786058"/>
            <a:ext cx="7569573" cy="400110"/>
          </a:xfrm>
          <a:prstGeom prst="rect">
            <a:avLst/>
          </a:prstGeom>
          <a:solidFill>
            <a:srgbClr val="00B05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Black" pitchFamily="34" charset="0"/>
              </a:rPr>
              <a:t>Babička nám nabídla koláč, </a:t>
            </a:r>
            <a:r>
              <a:rPr lang="cs-CZ" sz="2000" u="sng" dirty="0">
                <a:solidFill>
                  <a:schemeClr val="bg1"/>
                </a:solidFill>
                <a:latin typeface="Arial Black" pitchFamily="34" charset="0"/>
              </a:rPr>
              <a:t>na kterém byly švestky. 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952597" y="3571876"/>
            <a:ext cx="5776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Za dveřmi se ozvaly hlasy mých rodičů.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381224" y="4214818"/>
            <a:ext cx="7395358" cy="400110"/>
          </a:xfrm>
          <a:prstGeom prst="rect">
            <a:avLst/>
          </a:prstGeom>
          <a:solidFill>
            <a:srgbClr val="00B05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Black" pitchFamily="34" charset="0"/>
              </a:rPr>
              <a:t>Za dveřmi se ozvaly hlasy, </a:t>
            </a:r>
            <a:r>
              <a:rPr lang="cs-CZ" sz="2000" u="sng" dirty="0">
                <a:solidFill>
                  <a:schemeClr val="bg1"/>
                </a:solidFill>
                <a:latin typeface="Arial Black" pitchFamily="34" charset="0"/>
              </a:rPr>
              <a:t>jež patřily mým rodičům.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381224" y="5500702"/>
            <a:ext cx="7906716" cy="400110"/>
          </a:xfrm>
          <a:prstGeom prst="rect">
            <a:avLst/>
          </a:prstGeom>
          <a:solidFill>
            <a:srgbClr val="00B05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Black" pitchFamily="34" charset="0"/>
              </a:rPr>
              <a:t>V parku, </a:t>
            </a:r>
            <a:r>
              <a:rPr lang="cs-CZ" sz="2000" u="sng" dirty="0">
                <a:solidFill>
                  <a:schemeClr val="bg1"/>
                </a:solidFill>
                <a:latin typeface="Arial Black" pitchFamily="34" charset="0"/>
              </a:rPr>
              <a:t>který leží za rybníčkem</a:t>
            </a:r>
            <a:r>
              <a:rPr lang="cs-CZ" sz="2000" dirty="0">
                <a:solidFill>
                  <a:schemeClr val="bg1"/>
                </a:solidFill>
                <a:latin typeface="Arial Black" pitchFamily="34" charset="0"/>
              </a:rPr>
              <a:t>, rostou vzácné stromy.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952597" y="4857760"/>
            <a:ext cx="6355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V parku za rybníčkem rostou vzácné stromy.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428604"/>
            <a:ext cx="8229600" cy="1304118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cs-CZ" sz="3600" b="1" dirty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1. NAJDI VEDLEJŠÍ VĚTU PŘÍVLASTKOVOU 2. VYSVĚTLI PŘÍSLOVÍ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95539" y="1785926"/>
            <a:ext cx="389298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Pes, který štěká, nekouše.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95538" y="3143248"/>
            <a:ext cx="685226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Láska je vzácný dar, který si dáváme navzájem.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95538" y="4429132"/>
            <a:ext cx="597856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Domov jsou ruce, do kterých smíš plakat.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95539" y="5072074"/>
            <a:ext cx="589071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Je škoda každé rány, která padne vedle.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95538" y="3786190"/>
            <a:ext cx="593598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Jen ten je přítelem, kdo ti pomůže vstát.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95538" y="2428868"/>
            <a:ext cx="468795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Není všechno zlato, co se třpytí.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95539" y="5715016"/>
            <a:ext cx="774064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Není na světě člověk ten, aby </a:t>
            </a:r>
            <a:r>
              <a:rPr lang="cs-CZ" sz="2000">
                <a:latin typeface="Arial Black" pitchFamily="34" charset="0"/>
              </a:rPr>
              <a:t>se zavděčil lidem všem.</a:t>
            </a:r>
            <a:endParaRPr lang="cs-CZ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428604"/>
            <a:ext cx="8229600" cy="1304118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cs-CZ" sz="3600" b="1" dirty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1. NAJDI VEDLEJŠÍ VĚTU PŘÍVLASTKOVOU 2. VYSVĚTLI PŘÍSLOVÍ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95539" y="1785926"/>
            <a:ext cx="389298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Pes, </a:t>
            </a:r>
            <a:r>
              <a:rPr lang="cs-CZ" sz="2000" u="wavyHeavy" dirty="0">
                <a:latin typeface="Arial Black" pitchFamily="34" charset="0"/>
              </a:rPr>
              <a:t>který štěká</a:t>
            </a:r>
            <a:r>
              <a:rPr lang="cs-CZ" sz="2000" dirty="0">
                <a:latin typeface="Arial Black" pitchFamily="34" charset="0"/>
              </a:rPr>
              <a:t>, nekouše.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95538" y="3143248"/>
            <a:ext cx="685226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Láska je vzácný dar, </a:t>
            </a:r>
            <a:r>
              <a:rPr lang="cs-CZ" sz="2000" u="wavyHeavy" dirty="0">
                <a:latin typeface="Arial Black" pitchFamily="34" charset="0"/>
              </a:rPr>
              <a:t>který si dáváme navzájem</a:t>
            </a:r>
            <a:r>
              <a:rPr lang="cs-CZ" sz="2000" dirty="0">
                <a:latin typeface="Arial Black" pitchFamily="34" charset="0"/>
              </a:rPr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95538" y="4429132"/>
            <a:ext cx="597856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Domov jsou ruce, </a:t>
            </a:r>
            <a:r>
              <a:rPr lang="cs-CZ" sz="2000" u="wavyHeavy" dirty="0">
                <a:latin typeface="Arial Black" pitchFamily="34" charset="0"/>
              </a:rPr>
              <a:t>do kterých smíš plakat</a:t>
            </a:r>
            <a:r>
              <a:rPr lang="cs-CZ" sz="2000" dirty="0">
                <a:latin typeface="Arial Black" pitchFamily="34" charset="0"/>
              </a:rPr>
              <a:t>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95539" y="5072074"/>
            <a:ext cx="589071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Je škoda každé rány, </a:t>
            </a:r>
            <a:r>
              <a:rPr lang="cs-CZ" sz="2000" u="wavyHeavy" dirty="0">
                <a:latin typeface="Arial Black" pitchFamily="34" charset="0"/>
              </a:rPr>
              <a:t>která padne vedle</a:t>
            </a:r>
            <a:r>
              <a:rPr lang="cs-CZ" sz="2000" dirty="0">
                <a:latin typeface="Arial Black" pitchFamily="34" charset="0"/>
              </a:rPr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95538" y="3786190"/>
            <a:ext cx="593598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Jen ten je přítelem, </a:t>
            </a:r>
            <a:r>
              <a:rPr lang="cs-CZ" sz="2000" u="wavyHeavy" dirty="0">
                <a:latin typeface="Arial Black" pitchFamily="34" charset="0"/>
              </a:rPr>
              <a:t>kdo ti pomůže vstát</a:t>
            </a:r>
            <a:r>
              <a:rPr lang="cs-CZ" sz="2000" dirty="0">
                <a:latin typeface="Arial Black" pitchFamily="34" charset="0"/>
              </a:rPr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95538" y="2428868"/>
            <a:ext cx="468795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Není všechno zlato, </a:t>
            </a:r>
            <a:r>
              <a:rPr lang="cs-CZ" sz="2000" u="wavyHeavy" dirty="0">
                <a:latin typeface="Arial Black" pitchFamily="34" charset="0"/>
              </a:rPr>
              <a:t>co se třpytí</a:t>
            </a:r>
            <a:r>
              <a:rPr lang="cs-CZ" sz="2000" dirty="0">
                <a:latin typeface="Arial Black" pitchFamily="34" charset="0"/>
              </a:rPr>
              <a:t>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95539" y="5715016"/>
            <a:ext cx="774064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Není na světě člověk ten, </a:t>
            </a:r>
            <a:r>
              <a:rPr lang="cs-CZ" sz="2000" u="wavyHeavy" dirty="0">
                <a:latin typeface="Arial Black" pitchFamily="34" charset="0"/>
              </a:rPr>
              <a:t>aby se zavděčil lidem všem.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428604"/>
            <a:ext cx="8215370" cy="1143000"/>
          </a:xfrm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SHRNUTÍ – přepište do Pravidel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917111" y="1988840"/>
            <a:ext cx="8286808" cy="144655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cs-CZ" sz="2200" dirty="0">
                <a:latin typeface="Arial Black" pitchFamily="34" charset="0"/>
              </a:rPr>
              <a:t>Vedlejší věta </a:t>
            </a:r>
            <a:r>
              <a:rPr lang="cs-CZ" sz="2200" dirty="0">
                <a:solidFill>
                  <a:srgbClr val="00B050"/>
                </a:solidFill>
                <a:latin typeface="Arial Black" pitchFamily="34" charset="0"/>
              </a:rPr>
              <a:t>PŘÍVLASTKOVÁ </a:t>
            </a:r>
            <a:r>
              <a:rPr lang="cs-CZ" sz="2200" dirty="0">
                <a:latin typeface="Arial Black" pitchFamily="34" charset="0"/>
              </a:rPr>
              <a:t> </a:t>
            </a:r>
            <a:r>
              <a:rPr lang="cs-CZ" sz="2200" dirty="0"/>
              <a:t>=  věta závislá</a:t>
            </a:r>
          </a:p>
          <a:p>
            <a:r>
              <a:rPr lang="cs-CZ" sz="2200" dirty="0"/>
              <a:t>                                          - rozvíjí PODSTATNÉ věty řídící </a:t>
            </a:r>
          </a:p>
          <a:p>
            <a:r>
              <a:rPr lang="cs-CZ" sz="2200" dirty="0"/>
              <a:t>                                                   (stojí hned za řídícím podstatným jménem) </a:t>
            </a:r>
          </a:p>
          <a:p>
            <a:r>
              <a:rPr lang="cs-CZ" sz="2200" dirty="0"/>
              <a:t>                                          - ptáme se otázkou JAKÝ? KTERÝ?	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207569" y="3717032"/>
            <a:ext cx="70321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u="sng" dirty="0"/>
              <a:t>Časté spojovací výrazy:</a:t>
            </a:r>
          </a:p>
          <a:p>
            <a:r>
              <a:rPr lang="cs-CZ" sz="2200" dirty="0"/>
              <a:t>                vztažná zájmena – kdo, co, jaký, který, čí, jenž</a:t>
            </a:r>
          </a:p>
          <a:p>
            <a:r>
              <a:rPr lang="cs-CZ" sz="2200" dirty="0"/>
              <a:t>                vztažná příslovce – kam, kde</a:t>
            </a:r>
          </a:p>
          <a:p>
            <a:r>
              <a:rPr lang="cs-CZ" sz="2200" dirty="0"/>
              <a:t>                 spojky – že, aby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24034" y="285729"/>
            <a:ext cx="8215370" cy="1200329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2400" dirty="0">
              <a:solidFill>
                <a:srgbClr val="FF9933"/>
              </a:solidFill>
              <a:latin typeface="Algerian" pitchFamily="82" charset="0"/>
            </a:endParaRPr>
          </a:p>
          <a:p>
            <a:pPr algn="ctr"/>
            <a:r>
              <a:rPr lang="cs-CZ" sz="2400" b="1" dirty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Doplň větu PŘÍVLASTKOVOU, PRACOVNÍ LIST. </a:t>
            </a:r>
          </a:p>
          <a:p>
            <a:pPr algn="ctr"/>
            <a:endParaRPr lang="cs-CZ" sz="2400" dirty="0">
              <a:solidFill>
                <a:srgbClr val="FF9933"/>
              </a:solidFill>
              <a:latin typeface="Algerian" pitchFamily="82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66910" y="1714488"/>
            <a:ext cx="8110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Všichni jsme zapomněli na úkol, který </a:t>
            </a:r>
            <a:r>
              <a:rPr lang="cs-CZ" dirty="0"/>
              <a:t>__________________________________.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95472" y="2428868"/>
            <a:ext cx="8239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Poprosili nás o zapůjčení klíče, bez něhož </a:t>
            </a:r>
            <a:r>
              <a:rPr lang="cs-CZ" dirty="0"/>
              <a:t>________________________________.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135560" y="4653136"/>
            <a:ext cx="8013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Chlapec, který</a:t>
            </a:r>
            <a:r>
              <a:rPr lang="cs-CZ" dirty="0"/>
              <a:t>______________________________________, </a:t>
            </a:r>
            <a:r>
              <a:rPr lang="cs-CZ" sz="2000" dirty="0"/>
              <a:t>se náhle postavil 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95472" y="3143248"/>
            <a:ext cx="8264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 rýsováni jsme si připravili tužku, kterou</a:t>
            </a:r>
            <a:r>
              <a:rPr lang="cs-CZ" dirty="0"/>
              <a:t> _______________________________.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166910" y="3929066"/>
            <a:ext cx="8065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 domu přijelo auto, v němž </a:t>
            </a:r>
            <a:r>
              <a:rPr lang="cs-CZ" dirty="0"/>
              <a:t>__________________________________________.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135561" y="5373216"/>
            <a:ext cx="7927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Bydlím ve městě, kde </a:t>
            </a:r>
            <a:r>
              <a:rPr lang="cs-CZ" dirty="0"/>
              <a:t>_______________________________________________.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39325623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520</Words>
  <Application>Microsoft Office PowerPoint</Application>
  <PresentationFormat>Širokoúhlá obrazovka</PresentationFormat>
  <Paragraphs>63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Algerian</vt:lpstr>
      <vt:lpstr>Arial</vt:lpstr>
      <vt:lpstr>Arial Black</vt:lpstr>
      <vt:lpstr>Calibri</vt:lpstr>
      <vt:lpstr>Calibri Light</vt:lpstr>
      <vt:lpstr>Times New Roman</vt:lpstr>
      <vt:lpstr>Office Theme</vt:lpstr>
      <vt:lpstr>VV přívlastková, úvod </vt:lpstr>
      <vt:lpstr>Opakování učiva </vt:lpstr>
      <vt:lpstr>Opakování učiva </vt:lpstr>
      <vt:lpstr>Zopakujte si, co víš o PŘÍVLASTKU.</vt:lpstr>
      <vt:lpstr>Prezentace aplikace PowerPoint</vt:lpstr>
      <vt:lpstr>1. NAJDI VEDLEJŠÍ VĚTU PŘÍVLASTKOVOU 2. VYSVĚTLI PŘÍSLOVÍ</vt:lpstr>
      <vt:lpstr>1. NAJDI VEDLEJŠÍ VĚTU PŘÍVLASTKOVOU 2. VYSVĚTLI PŘÍSLOVÍ</vt:lpstr>
      <vt:lpstr>SHRNUTÍ – přepište do Pravidel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VV přívlastková, úvod </dc:title>
  <dc:creator>Bednář Milan, nprap.</dc:creator>
  <cp:lastModifiedBy>Milan Bednář</cp:lastModifiedBy>
  <cp:revision>2</cp:revision>
  <dcterms:created xsi:type="dcterms:W3CDTF">2021-05-13T17:18:07Z</dcterms:created>
  <dcterms:modified xsi:type="dcterms:W3CDTF">2024-04-18T16:15:58Z</dcterms:modified>
</cp:coreProperties>
</file>