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FFC000">
                <a:alpha val="25000"/>
              </a:srgbClr>
            </a:gs>
            <a:gs pos="83000">
              <a:srgbClr val="FFC000">
                <a:alpha val="57000"/>
              </a:srgbClr>
            </a:gs>
            <a:gs pos="100000">
              <a:srgbClr val="FFC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04CA-31E4-47F6-9DF9-662112DE8F65}" type="datetimeFigureOut">
              <a:rPr lang="cs-CZ" smtClean="0"/>
              <a:t>29.04.2025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78B2-CC7B-42EE-9EEF-0D9D5D1964E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ib7e8pvk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Význam slov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3808" y="3501008"/>
            <a:ext cx="5144616" cy="622920"/>
          </a:xfrm>
        </p:spPr>
        <p:txBody>
          <a:bodyPr/>
          <a:lstStyle/>
          <a:p>
            <a:r>
              <a:rPr lang="cs-CZ" dirty="0"/>
              <a:t>7. třída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slov 	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4400" b="1" dirty="0" err="1">
                <a:latin typeface="+mj-lt"/>
              </a:rPr>
              <a:t>Troms</a:t>
            </a:r>
            <a:endParaRPr lang="cs-CZ" sz="4400" b="1" dirty="0">
              <a:latin typeface="+mj-lt"/>
            </a:endParaRPr>
          </a:p>
          <a:p>
            <a:r>
              <a:rPr lang="cs-CZ" sz="4400" b="1" dirty="0">
                <a:latin typeface="+mj-lt"/>
              </a:rPr>
              <a:t>Strom</a:t>
            </a:r>
          </a:p>
          <a:p>
            <a:endParaRPr lang="cs-CZ" sz="4400" b="1" dirty="0">
              <a:latin typeface="+mj-lt"/>
            </a:endParaRPr>
          </a:p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Slovo</a:t>
            </a:r>
            <a:r>
              <a:rPr lang="cs-CZ" sz="3200" b="1" dirty="0">
                <a:solidFill>
                  <a:srgbClr val="FF0000"/>
                </a:solidFill>
                <a:latin typeface="+mj-lt"/>
              </a:rPr>
              <a:t> = skupina hlásek, která má        v jazyce zřejmý význam </a:t>
            </a:r>
          </a:p>
          <a:p>
            <a:endParaRPr lang="cs-CZ" dirty="0"/>
          </a:p>
          <a:p>
            <a:endParaRPr lang="cs-CZ" sz="2800" dirty="0">
              <a:latin typeface="+mj-lt"/>
            </a:endParaRPr>
          </a:p>
          <a:p>
            <a:endParaRPr lang="cs-CZ" dirty="0"/>
          </a:p>
        </p:txBody>
      </p:sp>
      <p:pic>
        <p:nvPicPr>
          <p:cNvPr id="5" name="Zástupný symbol pro obsah 4" descr="http://img.pauzicka.zoznam.sk/pictures/Stromy.4.jpe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501008"/>
            <a:ext cx="4038600" cy="290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http://cdn.starkl.com/img/eshop/thumbnails/130120_jpg_121823_228_27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692696"/>
            <a:ext cx="21717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Význam slova - věcný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VĚCNÝ </a:t>
            </a:r>
          </a:p>
          <a:p>
            <a:endParaRPr lang="cs-CZ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cs-CZ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obsahový význam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nachází se ve slovnících</a:t>
            </a:r>
          </a:p>
          <a:p>
            <a:endParaRPr lang="cs-CZ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endParaRPr lang="cs-CZ" sz="32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Strom (</a:t>
            </a:r>
            <a:r>
              <a:rPr lang="cs-CZ" sz="2800" b="1" u="sng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arbor</a:t>
            </a:r>
            <a:r>
              <a:rPr lang="cs-CZ" sz="2800" b="1" u="sng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)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je růstová forma vyšších rostlin. Prýt (nadzemní část) stromu se skládá ze zdřevnatělé nevětvené spodní části - kmene, který se v určité výšce nad zemí dělí na jednotlivé větve(na rozdíl od keře, kde k větvení dochází již u země, nebo těsně nad zemí). Horní část stromu, kde dochází k větvení, se nazývá koruna.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Význam slova - mluvnický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MLUVNICKÝ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jedná se o mluvnické kategorie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JMÉNA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b="1" dirty="0">
                <a:solidFill>
                  <a:srgbClr val="FF0000"/>
                </a:solidFill>
                <a:latin typeface="+mj-lt"/>
              </a:rPr>
              <a:t>PÁD, ČÍSLO, ROD, VZOR</a:t>
            </a:r>
          </a:p>
          <a:p>
            <a:endParaRPr lang="cs-CZ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SLOVESA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b="1" dirty="0">
                <a:solidFill>
                  <a:srgbClr val="FF0000"/>
                </a:solidFill>
                <a:latin typeface="+mj-lt"/>
              </a:rPr>
              <a:t>OSOBA, ČÍSLO, ZPŮSOB, ČAS, ROD, VID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/>
          <a:lstStyle/>
          <a:p>
            <a:r>
              <a:rPr lang="cs-CZ" dirty="0"/>
              <a:t>Sousloví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504056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SOUSLOVÍ</a:t>
            </a:r>
          </a:p>
          <a:p>
            <a:endParaRPr lang="cs-CZ" sz="3200" b="1" u="sng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cs-CZ" b="1" dirty="0">
                <a:solidFill>
                  <a:srgbClr val="FF0000"/>
                </a:solidFill>
                <a:latin typeface="+mj-lt"/>
              </a:rPr>
              <a:t>ustálené spojení slov s jedním významem, jde o dvouslovné nebo víceslovné pojmenování </a:t>
            </a:r>
          </a:p>
          <a:p>
            <a:endParaRPr lang="cs-CZ" b="1" dirty="0">
              <a:solidFill>
                <a:srgbClr val="FF0000"/>
              </a:solidFill>
              <a:latin typeface="+mj-lt"/>
            </a:endParaRPr>
          </a:p>
          <a:p>
            <a:r>
              <a:rPr lang="cs-CZ" b="1" dirty="0">
                <a:solidFill>
                  <a:srgbClr val="FF0000"/>
                </a:solidFill>
                <a:latin typeface="+mj-lt"/>
              </a:rPr>
              <a:t>PODSTATNÁ JMÉNA, KŘÍŽOVÉ VÝPRAVY, SLUNEČNÍ BRÝLE, KYSELINA SÍROVÁ </a:t>
            </a:r>
          </a:p>
        </p:txBody>
      </p:sp>
      <p:pic>
        <p:nvPicPr>
          <p:cNvPr id="4" name="Obrázek 3" descr="http://www.stylove-bryle.cz/fotky32257/fotos/_vyrn_691bn0777-1-slunecni-bryle-zrcadlovky-born8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556792"/>
            <a:ext cx="3168392" cy="1365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50B2B-B92B-F8FB-E68E-CB529C956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0ABB7-5FD5-2392-93DA-3A1E6236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A28AA-5539-9186-AE14-E3EC57E36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Rozlište, zda se jedná </a:t>
            </a:r>
            <a:r>
              <a:rPr lang="cs-CZ" sz="2800" u="sng" dirty="0">
                <a:uFill>
                  <a:solidFill>
                    <a:srgbClr val="0070C0"/>
                  </a:solidFill>
                </a:uFill>
                <a:latin typeface="+mj-lt"/>
              </a:rPr>
              <a:t>o sousloví</a:t>
            </a:r>
            <a:r>
              <a:rPr lang="cs-CZ" sz="2800" dirty="0">
                <a:latin typeface="+mj-lt"/>
              </a:rPr>
              <a:t>, či </a:t>
            </a:r>
            <a:r>
              <a:rPr lang="cs-CZ" sz="2800" u="sng" dirty="0">
                <a:uFill>
                  <a:solidFill>
                    <a:srgbClr val="FF0000"/>
                  </a:solidFill>
                </a:uFill>
                <a:latin typeface="+mj-lt"/>
              </a:rPr>
              <a:t>volné spojení slov. 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český jazyk, bílý jazyk, krátká věta, dvojčlenná věta, třídní kniha, nová kniha, staré kolo, jízdní kolo, zmije obecná, dlouhá ulice, slunéčko sedmitečné, žluté slunce, sladký med</a:t>
            </a:r>
          </a:p>
        </p:txBody>
      </p:sp>
    </p:spTree>
    <p:extLst>
      <p:ext uri="{BB962C8B-B14F-4D97-AF65-F5344CB8AC3E}">
        <p14:creationId xmlns:p14="http://schemas.microsoft.com/office/powerpoint/2010/main" val="337341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+mj-lt"/>
              </a:rPr>
              <a:t>Rozlište, zda se jedná </a:t>
            </a:r>
            <a:r>
              <a:rPr lang="cs-CZ" sz="2800" u="sng" dirty="0">
                <a:uFill>
                  <a:solidFill>
                    <a:srgbClr val="0070C0"/>
                  </a:solidFill>
                </a:uFill>
                <a:latin typeface="+mj-lt"/>
              </a:rPr>
              <a:t>o sousloví</a:t>
            </a:r>
            <a:r>
              <a:rPr lang="cs-CZ" sz="2800" dirty="0">
                <a:latin typeface="+mj-lt"/>
              </a:rPr>
              <a:t>, či </a:t>
            </a:r>
            <a:r>
              <a:rPr lang="cs-CZ" sz="2800" u="sng" dirty="0">
                <a:uFill>
                  <a:solidFill>
                    <a:srgbClr val="FF0000"/>
                  </a:solidFill>
                </a:uFill>
                <a:latin typeface="+mj-lt"/>
              </a:rPr>
              <a:t>volné spojení slov. </a:t>
            </a:r>
          </a:p>
          <a:p>
            <a:pPr>
              <a:lnSpc>
                <a:spcPct val="150000"/>
              </a:lnSpc>
            </a:pP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český jazyk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bílý jazyk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krátká věta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dvojčlenná věta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třídní kniha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nová kniha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staré kolo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jízdní kolo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zmije obecná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dlouhá ulice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+mj-lt"/>
              </a:rPr>
              <a:t>slunéčko sedmitečné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žluté slunce</a:t>
            </a:r>
            <a:r>
              <a:rPr lang="cs-CZ" sz="2800" b="1" dirty="0">
                <a:uFill>
                  <a:solidFill>
                    <a:srgbClr val="FF0000"/>
                  </a:solidFill>
                </a:uFill>
                <a:latin typeface="+mj-lt"/>
              </a:rPr>
              <a:t>, </a:t>
            </a:r>
            <a:r>
              <a:rPr lang="cs-CZ" sz="28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+mj-lt"/>
              </a:rPr>
              <a:t>sladký med</a:t>
            </a:r>
            <a:endParaRPr lang="cs-CZ" sz="2800" b="1" dirty="0">
              <a:uFill>
                <a:solidFill>
                  <a:srgbClr val="FF0000"/>
                </a:solidFill>
              </a:uFill>
              <a:latin typeface="+mj-l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CAFC97C-DA03-9AE5-CBE5-054FEE40A46D}"/>
              </a:ext>
            </a:extLst>
          </p:cNvPr>
          <p:cNvSpPr txBox="1"/>
          <p:nvPr/>
        </p:nvSpPr>
        <p:spPr>
          <a:xfrm>
            <a:off x="899592" y="5226944"/>
            <a:ext cx="61926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Sousloví, procvičování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  <a:latin typeface="+mj-lt"/>
              </a:rPr>
              <a:t>sousloví, které má obrazný – přenesený význam, jeho základem může být i sloveso</a:t>
            </a:r>
          </a:p>
          <a:p>
            <a:endParaRPr lang="cs-CZ" sz="28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zlatý déšť</a:t>
            </a:r>
          </a:p>
        </p:txBody>
      </p:sp>
      <p:pic>
        <p:nvPicPr>
          <p:cNvPr id="4" name="Obrázek 3" descr="http://www.priroda.cz/clanky/foto/kadlikova-zlatydes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429000"/>
            <a:ext cx="4176504" cy="234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296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864096"/>
          </a:xfrm>
        </p:spPr>
        <p:txBody>
          <a:bodyPr/>
          <a:lstStyle/>
          <a:p>
            <a:r>
              <a:rPr lang="cs-CZ" dirty="0"/>
              <a:t>Procvičování učiva, utvořte dvojice.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 numCol="2">
            <a:normAutofit fontScale="85000" lnSpcReduction="10000"/>
          </a:bodyPr>
          <a:lstStyle/>
          <a:p>
            <a:r>
              <a:rPr lang="cs-CZ" dirty="0">
                <a:latin typeface="+mj-lt"/>
              </a:rPr>
              <a:t>1. ČERNÁ OVCE</a:t>
            </a:r>
          </a:p>
          <a:p>
            <a:r>
              <a:rPr lang="cs-CZ" dirty="0">
                <a:latin typeface="+mj-lt"/>
              </a:rPr>
              <a:t>2. HUSÍ KŮŽE</a:t>
            </a:r>
          </a:p>
          <a:p>
            <a:r>
              <a:rPr lang="cs-CZ" dirty="0">
                <a:latin typeface="+mj-lt"/>
              </a:rPr>
              <a:t>3. PSÍ POČASÍ</a:t>
            </a:r>
          </a:p>
          <a:p>
            <a:r>
              <a:rPr lang="cs-CZ" dirty="0">
                <a:latin typeface="+mj-lt"/>
              </a:rPr>
              <a:t>4. BÍLÁ VRÁNA</a:t>
            </a:r>
          </a:p>
          <a:p>
            <a:r>
              <a:rPr lang="cs-CZ" dirty="0">
                <a:latin typeface="+mj-lt"/>
              </a:rPr>
              <a:t>5. TVRDÝ OŘÍŠEK</a:t>
            </a:r>
          </a:p>
          <a:p>
            <a:r>
              <a:rPr lang="cs-CZ" dirty="0">
                <a:latin typeface="+mj-lt"/>
              </a:rPr>
              <a:t>6. SRNČÍ HŘBET</a:t>
            </a:r>
          </a:p>
          <a:p>
            <a:r>
              <a:rPr lang="cs-CZ" dirty="0">
                <a:latin typeface="+mj-lt"/>
              </a:rPr>
              <a:t>7. VOLSKÉ OKO</a:t>
            </a:r>
          </a:p>
          <a:p>
            <a:r>
              <a:rPr lang="cs-CZ" dirty="0">
                <a:latin typeface="+mj-lt"/>
              </a:rPr>
              <a:t>8. ŽELEZNÁ VŮLE</a:t>
            </a:r>
          </a:p>
          <a:p>
            <a:r>
              <a:rPr lang="cs-CZ" dirty="0">
                <a:latin typeface="+mj-lt"/>
              </a:rPr>
              <a:t>9. JEČNÉ ZRNO</a:t>
            </a:r>
          </a:p>
          <a:p>
            <a:r>
              <a:rPr lang="cs-CZ" dirty="0">
                <a:latin typeface="+mj-lt"/>
              </a:rPr>
              <a:t>10. ŠPANĚLSKÝ PTÁČEK 	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A ) ONEMOCNĚNÍ OKA</a:t>
            </a:r>
          </a:p>
          <a:p>
            <a:r>
              <a:rPr lang="cs-CZ" dirty="0">
                <a:latin typeface="+mj-lt"/>
              </a:rPr>
              <a:t>B )  PEVNÉ ODHODLÁNÍ</a:t>
            </a:r>
          </a:p>
          <a:p>
            <a:r>
              <a:rPr lang="cs-CZ" dirty="0">
                <a:latin typeface="+mj-lt"/>
              </a:rPr>
              <a:t>C) POKRM Z VEJCE</a:t>
            </a:r>
          </a:p>
          <a:p>
            <a:r>
              <a:rPr lang="cs-CZ" dirty="0">
                <a:latin typeface="+mj-lt"/>
              </a:rPr>
              <a:t>D) SLOŽITÝ PROBLÉM</a:t>
            </a:r>
          </a:p>
          <a:p>
            <a:r>
              <a:rPr lang="cs-CZ" dirty="0">
                <a:latin typeface="+mj-lt"/>
              </a:rPr>
              <a:t>E ) POCIT CHLADU</a:t>
            </a:r>
          </a:p>
          <a:p>
            <a:r>
              <a:rPr lang="cs-CZ" dirty="0">
                <a:latin typeface="+mj-lt"/>
              </a:rPr>
              <a:t>F) ŠPATNÝ ČLOVĚK</a:t>
            </a:r>
          </a:p>
          <a:p>
            <a:r>
              <a:rPr lang="cs-CZ" dirty="0">
                <a:latin typeface="+mj-lt"/>
              </a:rPr>
              <a:t>G) VYJIMEČNÝ ČLOVĚK</a:t>
            </a:r>
          </a:p>
          <a:p>
            <a:r>
              <a:rPr lang="cs-CZ" dirty="0">
                <a:latin typeface="+mj-lt"/>
              </a:rPr>
              <a:t>H) NEVLÍDNO</a:t>
            </a:r>
          </a:p>
          <a:p>
            <a:r>
              <a:rPr lang="cs-CZ" dirty="0">
                <a:latin typeface="+mj-lt"/>
              </a:rPr>
              <a:t>CH) POKRM Z MASA</a:t>
            </a:r>
          </a:p>
          <a:p>
            <a:r>
              <a:rPr lang="cs-CZ" dirty="0">
                <a:latin typeface="+mj-lt"/>
              </a:rPr>
              <a:t>I ) SLADKOST – ZÁKUSEK 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07756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376</Words>
  <Application>Microsoft Office PowerPoint</Application>
  <PresentationFormat>Předvádění na obrazovce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Význam slov</vt:lpstr>
      <vt:lpstr>Význam slov  1</vt:lpstr>
      <vt:lpstr> Význam slova - věcný</vt:lpstr>
      <vt:lpstr>Význam slova - mluvnický</vt:lpstr>
      <vt:lpstr>Sousloví</vt:lpstr>
      <vt:lpstr>Procvičování učiva </vt:lpstr>
      <vt:lpstr>Procvičování učiva </vt:lpstr>
      <vt:lpstr>Rčení</vt:lpstr>
      <vt:lpstr>Procvičování učiva, utvořte dvojice.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slov</dc:title>
  <dc:creator>Uživatel systému Windows</dc:creator>
  <cp:lastModifiedBy>Milan Bednář</cp:lastModifiedBy>
  <cp:revision>3</cp:revision>
  <dcterms:created xsi:type="dcterms:W3CDTF">2020-03-18T13:30:34Z</dcterms:created>
  <dcterms:modified xsi:type="dcterms:W3CDTF">2025-04-29T15:11:52Z</dcterms:modified>
</cp:coreProperties>
</file>