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1" r:id="rId3"/>
    <p:sldId id="269" r:id="rId4"/>
    <p:sldId id="27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D411-017C-47B7-9C6A-173632096244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DDD9-C44B-4909-9E53-994ADC6D8EB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63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D411-017C-47B7-9C6A-173632096244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DDD9-C44B-4909-9E53-994ADC6D8E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88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D411-017C-47B7-9C6A-173632096244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DDD9-C44B-4909-9E53-994ADC6D8E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75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D411-017C-47B7-9C6A-173632096244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DDD9-C44B-4909-9E53-994ADC6D8E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00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D411-017C-47B7-9C6A-173632096244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DDD9-C44B-4909-9E53-994ADC6D8EB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94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D411-017C-47B7-9C6A-173632096244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DDD9-C44B-4909-9E53-994ADC6D8E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95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D411-017C-47B7-9C6A-173632096244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DDD9-C44B-4909-9E53-994ADC6D8E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22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D411-017C-47B7-9C6A-173632096244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DDD9-C44B-4909-9E53-994ADC6D8E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00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D411-017C-47B7-9C6A-173632096244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DDD9-C44B-4909-9E53-994ADC6D8E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02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EBD411-017C-47B7-9C6A-173632096244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19DDD9-C44B-4909-9E53-994ADC6D8E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84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D411-017C-47B7-9C6A-173632096244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DDD9-C44B-4909-9E53-994ADC6D8E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40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EBD411-017C-47B7-9C6A-173632096244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19DDD9-C44B-4909-9E53-994ADC6D8EBC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07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0wguf75525" TargetMode="External"/><Relationship Id="rId2" Type="http://schemas.openxmlformats.org/officeDocument/2006/relationships/hyperlink" Target="https://learningapps.org/watch?v=pgpcffcka2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208658-A079-49B1-994B-85B33D482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928" y="965200"/>
            <a:ext cx="5999002" cy="4927600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Způsobové sloveso wollen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5751A8-7D0A-4A42-9368-C135AF17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356" y="1159565"/>
            <a:ext cx="2938022" cy="4439055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9. třída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3978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EE9A15-4662-4F94-8F76-A4CE7A91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Doplňte do vět, tvary slovesa WOLLEN. </a:t>
            </a:r>
            <a:br>
              <a:rPr lang="cs-CZ" sz="36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508FB3-B119-4270-8D8F-BD89C77FD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  <a:tabLst>
                <a:tab pos="450215" algn="l"/>
              </a:tabLst>
            </a:pP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Ich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…..........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lange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schlafen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am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Sonntag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.</a:t>
            </a:r>
            <a:endParaRPr lang="cs-CZ" kern="150">
              <a:effectLst/>
              <a:latin typeface="Times New Roman" panose="02020603050405020304" pitchFamily="18" charset="0"/>
              <a:ea typeface="WenQuanYi Zen Hei"/>
              <a:cs typeface="Lohit Hindi"/>
            </a:endParaRPr>
          </a:p>
          <a:p>
            <a:pPr marL="457200" indent="-457200">
              <a:buFont typeface="+mj-lt"/>
              <a:buAutoNum type="arabicPeriod"/>
              <a:tabLst>
                <a:tab pos="450215" algn="l"/>
              </a:tabLst>
            </a:pP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Karl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und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Jannik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….............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zusammen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ins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Kino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gehen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.</a:t>
            </a:r>
            <a:endParaRPr lang="cs-CZ" kern="150">
              <a:effectLst/>
              <a:latin typeface="Times New Roman" panose="02020603050405020304" pitchFamily="18" charset="0"/>
              <a:ea typeface="WenQuanYi Zen Hei"/>
              <a:cs typeface="Lohit Hindi"/>
            </a:endParaRPr>
          </a:p>
          <a:p>
            <a:pPr marL="457200" indent="-457200">
              <a:buFont typeface="+mj-lt"/>
              <a:buAutoNum type="arabicPeriod"/>
              <a:tabLst>
                <a:tab pos="450215" algn="l"/>
              </a:tabLst>
            </a:pP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Was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….............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du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?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Ich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…...................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fernsehen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.</a:t>
            </a:r>
            <a:endParaRPr lang="cs-CZ" kern="150">
              <a:effectLst/>
              <a:latin typeface="Times New Roman" panose="02020603050405020304" pitchFamily="18" charset="0"/>
              <a:ea typeface="WenQuanYi Zen Hei"/>
              <a:cs typeface="Lohit Hindi"/>
            </a:endParaRPr>
          </a:p>
          <a:p>
            <a:pPr marL="457200" indent="-457200">
              <a:buFont typeface="+mj-lt"/>
              <a:buAutoNum type="arabicPeriod"/>
              <a:tabLst>
                <a:tab pos="450215" algn="l"/>
              </a:tabLst>
            </a:pP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Magda, Lisa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und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Maria ….................... in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die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Disco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gehen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,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aber</a:t>
            </a:r>
            <a:endParaRPr lang="cs-CZ" kern="150">
              <a:effectLst/>
              <a:latin typeface="Times New Roman" panose="02020603050405020304" pitchFamily="18" charset="0"/>
              <a:ea typeface="WenQuanYi Zen Hei"/>
              <a:cs typeface="Lohit Hindi"/>
            </a:endParaRPr>
          </a:p>
          <a:p>
            <a:pPr marL="457200" indent="-457200">
              <a:buFont typeface="+mj-lt"/>
              <a:buAutoNum type="arabicPeriod"/>
              <a:tabLst>
                <a:tab pos="450215" algn="l"/>
              </a:tabLst>
            </a:pP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die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Jungen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…................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Fußball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spielen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.</a:t>
            </a:r>
            <a:endParaRPr lang="cs-CZ" kern="150">
              <a:effectLst/>
              <a:latin typeface="Times New Roman" panose="02020603050405020304" pitchFamily="18" charset="0"/>
              <a:ea typeface="WenQuanYi Zen Hei"/>
              <a:cs typeface="Lohit Hindi"/>
            </a:endParaRPr>
          </a:p>
          <a:p>
            <a:pPr marL="457200" indent="-457200">
              <a:buFont typeface="+mj-lt"/>
              <a:buAutoNum type="arabicPeriod"/>
              <a:tabLst>
                <a:tab pos="450215" algn="l"/>
              </a:tabLst>
            </a:pP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Mein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Bruder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….............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nicht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Hausaufgaben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machen.</a:t>
            </a:r>
            <a:endParaRPr lang="cs-CZ" kern="150">
              <a:effectLst/>
              <a:latin typeface="Times New Roman" panose="02020603050405020304" pitchFamily="18" charset="0"/>
              <a:ea typeface="WenQuanYi Zen Hei"/>
              <a:cs typeface="Lohit Hindi"/>
            </a:endParaRPr>
          </a:p>
          <a:p>
            <a:pPr marL="457200" indent="-457200">
              <a:buFont typeface="+mj-lt"/>
              <a:buAutoNum type="arabicPeriod"/>
              <a:tabLst>
                <a:tab pos="450215" algn="l"/>
              </a:tabLst>
            </a:pP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Was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…............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ihr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zum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Essen?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Wir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 …................ Spaghetti </a:t>
            </a:r>
            <a:r>
              <a:rPr lang="cs-CZ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essen</a:t>
            </a: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.</a:t>
            </a:r>
            <a:endParaRPr lang="cs-CZ" kern="150">
              <a:effectLst/>
              <a:latin typeface="Times New Roman" panose="02020603050405020304" pitchFamily="18" charset="0"/>
              <a:ea typeface="WenQuanYi Zen Hei"/>
              <a:cs typeface="Lohit Hindi"/>
            </a:endParaRPr>
          </a:p>
          <a:p>
            <a:pPr marL="0" indent="0">
              <a:buNone/>
              <a:tabLst>
                <a:tab pos="450215" algn="l"/>
              </a:tabLst>
            </a:pPr>
            <a:r>
              <a:rPr lang="cs-CZ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 </a:t>
            </a:r>
            <a:endParaRPr lang="cs-CZ" kern="150">
              <a:effectLst/>
              <a:latin typeface="Times New Roman" panose="02020603050405020304" pitchFamily="18" charset="0"/>
              <a:ea typeface="WenQuanYi Zen Hei"/>
              <a:cs typeface="Lohit Hindi"/>
            </a:endParaRP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41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9EE0A9-5962-4584-B4C7-8477E0F8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 kern="150">
                <a:solidFill>
                  <a:srgbClr val="FFFFFF"/>
                </a:solidFill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2. Přeložte věty, použijte sloveso WOLLEN. </a:t>
            </a:r>
            <a:br>
              <a:rPr lang="cs-CZ" sz="3600" kern="15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WenQuanYi Zen Hei"/>
                <a:cs typeface="Lohit Hindi"/>
              </a:rPr>
            </a:b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9EA1B5-EA6D-4C0A-B7D4-162A78DBF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0" indent="0">
              <a:buNone/>
              <a:tabLst>
                <a:tab pos="450215" algn="l"/>
              </a:tabLst>
            </a:pPr>
            <a:r>
              <a:rPr lang="cs-CZ" sz="1600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 </a:t>
            </a:r>
            <a:endParaRPr lang="cs-CZ" sz="1600" kern="150">
              <a:effectLst/>
              <a:latin typeface="Times New Roman" panose="02020603050405020304" pitchFamily="18" charset="0"/>
              <a:ea typeface="WenQuanYi Zen Hei"/>
              <a:cs typeface="Lohit Hindi"/>
            </a:endParaRPr>
          </a:p>
          <a:p>
            <a:pPr marL="0" indent="0">
              <a:buNone/>
              <a:tabLst>
                <a:tab pos="450215" algn="l"/>
              </a:tabLst>
            </a:pPr>
            <a:r>
              <a:rPr lang="cs-CZ" sz="1600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Petra chce jet do Prahy.  .....................................................................................................</a:t>
            </a:r>
            <a:endParaRPr lang="cs-CZ" sz="1600" kern="150">
              <a:effectLst/>
              <a:latin typeface="Times New Roman" panose="02020603050405020304" pitchFamily="18" charset="0"/>
              <a:ea typeface="WenQuanYi Zen Hei"/>
              <a:cs typeface="Lohit Hindi"/>
            </a:endParaRPr>
          </a:p>
          <a:p>
            <a:pPr marL="0" indent="0">
              <a:buNone/>
              <a:tabLst>
                <a:tab pos="450215" algn="l"/>
              </a:tabLst>
            </a:pPr>
            <a:r>
              <a:rPr lang="cs-CZ" sz="1600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 </a:t>
            </a:r>
            <a:endParaRPr lang="cs-CZ" sz="1600" kern="150">
              <a:effectLst/>
              <a:latin typeface="Times New Roman" panose="02020603050405020304" pitchFamily="18" charset="0"/>
              <a:ea typeface="WenQuanYi Zen Hei"/>
              <a:cs typeface="Lohit Hindi"/>
            </a:endParaRPr>
          </a:p>
          <a:p>
            <a:pPr marL="0" indent="0">
              <a:buNone/>
              <a:tabLst>
                <a:tab pos="450215" algn="l"/>
              </a:tabLst>
            </a:pPr>
            <a:r>
              <a:rPr lang="cs-CZ" sz="1600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Můj bratr chce mobil.  ........................................................................................................</a:t>
            </a:r>
            <a:endParaRPr lang="cs-CZ" sz="1600" kern="150">
              <a:effectLst/>
              <a:latin typeface="Times New Roman" panose="02020603050405020304" pitchFamily="18" charset="0"/>
              <a:ea typeface="WenQuanYi Zen Hei"/>
              <a:cs typeface="Lohit Hindi"/>
            </a:endParaRPr>
          </a:p>
          <a:p>
            <a:pPr marL="0" indent="0">
              <a:buNone/>
              <a:tabLst>
                <a:tab pos="450215" algn="l"/>
              </a:tabLst>
            </a:pPr>
            <a:r>
              <a:rPr lang="cs-CZ" sz="1600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 </a:t>
            </a:r>
            <a:endParaRPr lang="cs-CZ" sz="1600" kern="150">
              <a:effectLst/>
              <a:latin typeface="Times New Roman" panose="02020603050405020304" pitchFamily="18" charset="0"/>
              <a:ea typeface="WenQuanYi Zen Hei"/>
              <a:cs typeface="Lohit Hindi"/>
            </a:endParaRPr>
          </a:p>
          <a:p>
            <a:pPr marL="0" indent="0">
              <a:buNone/>
              <a:tabLst>
                <a:tab pos="450215" algn="l"/>
              </a:tabLst>
            </a:pPr>
            <a:r>
              <a:rPr lang="cs-CZ" sz="1600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Já chci jíst pizzu.  ................................................................................................................</a:t>
            </a:r>
            <a:endParaRPr lang="cs-CZ" sz="1600" kern="150">
              <a:effectLst/>
              <a:latin typeface="Times New Roman" panose="02020603050405020304" pitchFamily="18" charset="0"/>
              <a:ea typeface="WenQuanYi Zen Hei"/>
              <a:cs typeface="Lohit Hindi"/>
            </a:endParaRPr>
          </a:p>
          <a:p>
            <a:pPr marL="0" indent="0">
              <a:buNone/>
              <a:tabLst>
                <a:tab pos="450215" algn="l"/>
              </a:tabLst>
            </a:pPr>
            <a:r>
              <a:rPr lang="cs-CZ" sz="1600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 </a:t>
            </a:r>
            <a:endParaRPr lang="cs-CZ" sz="1600" kern="150">
              <a:effectLst/>
              <a:latin typeface="Times New Roman" panose="02020603050405020304" pitchFamily="18" charset="0"/>
              <a:ea typeface="WenQuanYi Zen Hei"/>
              <a:cs typeface="Lohit Hindi"/>
            </a:endParaRPr>
          </a:p>
          <a:p>
            <a:pPr marL="0" indent="0">
              <a:buNone/>
              <a:tabLst>
                <a:tab pos="450215" algn="l"/>
              </a:tabLst>
            </a:pPr>
            <a:r>
              <a:rPr lang="cs-CZ" sz="1600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Chceme jít na </a:t>
            </a:r>
            <a:r>
              <a:rPr lang="cs-CZ" sz="1600" kern="150" err="1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disco</a:t>
            </a:r>
            <a:r>
              <a:rPr lang="cs-CZ" sz="1600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.  .........................................................................................................</a:t>
            </a:r>
            <a:endParaRPr lang="cs-CZ" sz="1600" kern="150">
              <a:effectLst/>
              <a:latin typeface="Times New Roman" panose="02020603050405020304" pitchFamily="18" charset="0"/>
              <a:ea typeface="WenQuanYi Zen Hei"/>
              <a:cs typeface="Lohit Hindi"/>
            </a:endParaRPr>
          </a:p>
          <a:p>
            <a:pPr marL="0" indent="0">
              <a:buNone/>
              <a:tabLst>
                <a:tab pos="450215" algn="l"/>
              </a:tabLst>
            </a:pPr>
            <a:r>
              <a:rPr lang="cs-CZ" sz="1600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 </a:t>
            </a:r>
            <a:endParaRPr lang="cs-CZ" sz="1600" kern="150">
              <a:effectLst/>
              <a:latin typeface="Times New Roman" panose="02020603050405020304" pitchFamily="18" charset="0"/>
              <a:ea typeface="WenQuanYi Zen Hei"/>
              <a:cs typeface="Lohit Hindi"/>
            </a:endParaRPr>
          </a:p>
          <a:p>
            <a:pPr marL="0" indent="0">
              <a:buNone/>
              <a:tabLst>
                <a:tab pos="450215" algn="l"/>
              </a:tabLst>
            </a:pPr>
            <a:r>
              <a:rPr lang="cs-CZ" sz="1600" kern="150">
                <a:effectLst/>
                <a:latin typeface="Calibri" panose="020F0502020204030204" pitchFamily="34" charset="0"/>
                <a:ea typeface="WenQuanYi Zen Hei"/>
                <a:cs typeface="Lohit Hindi"/>
              </a:rPr>
              <a:t>Chtějí si číst. ......................................................................................................................</a:t>
            </a:r>
            <a:endParaRPr lang="cs-CZ" sz="1600" kern="150">
              <a:effectLst/>
              <a:latin typeface="Times New Roman" panose="02020603050405020304" pitchFamily="18" charset="0"/>
              <a:ea typeface="WenQuanYi Zen Hei"/>
              <a:cs typeface="Lohit Hindi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292511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7CCA3-BF3B-2BF3-B243-17F9F28E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slovní zásoby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16A43C-50E1-CC0F-0262-9A44CA7A0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In der </a:t>
            </a:r>
            <a:r>
              <a:rPr lang="cs-CZ" dirty="0" err="1">
                <a:hlinkClick r:id="rId2"/>
              </a:rPr>
              <a:t>Stadt</a:t>
            </a:r>
            <a:r>
              <a:rPr lang="cs-CZ" dirty="0">
                <a:hlinkClick r:id="rId2"/>
              </a:rPr>
              <a:t> 1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In der </a:t>
            </a:r>
            <a:r>
              <a:rPr lang="cs-CZ" dirty="0" err="1">
                <a:hlinkClick r:id="rId3"/>
              </a:rPr>
              <a:t>Stadt</a:t>
            </a:r>
            <a:r>
              <a:rPr lang="cs-CZ" dirty="0">
                <a:hlinkClick r:id="rId3"/>
              </a:rPr>
              <a:t> 2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27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BAB16-C618-4D62-BE4C-60003C55A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000" kern="1200"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1B37BD-9A1C-43F2-8767-9B9F53B3A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9" r="5364" b="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2734D20C-E716-47AA-9A95-CA5BAD87F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882BBB-F890-4D00-B7C2-E66CEF9BC420}"/>
              </a:ext>
            </a:extLst>
          </p:cNvPr>
          <p:cNvSpPr txBox="1"/>
          <p:nvPr/>
        </p:nvSpPr>
        <p:spPr>
          <a:xfrm>
            <a:off x="1115736" y="1912690"/>
            <a:ext cx="3919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2.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4FF1F4A-3DD8-4C52-A668-8B44484B744E}"/>
              </a:ext>
            </a:extLst>
          </p:cNvPr>
          <p:cNvSpPr txBox="1"/>
          <p:nvPr/>
        </p:nvSpPr>
        <p:spPr>
          <a:xfrm>
            <a:off x="3720517" y="2418408"/>
            <a:ext cx="3919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7.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0E7A0CD-1F33-42D0-AB8A-2087B9BE8117}"/>
              </a:ext>
            </a:extLst>
          </p:cNvPr>
          <p:cNvSpPr txBox="1"/>
          <p:nvPr/>
        </p:nvSpPr>
        <p:spPr>
          <a:xfrm>
            <a:off x="2311166" y="3045195"/>
            <a:ext cx="4060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8.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744ABF9-F0F0-49FD-96D8-63C69AA8CA81}"/>
              </a:ext>
            </a:extLst>
          </p:cNvPr>
          <p:cNvSpPr txBox="1"/>
          <p:nvPr/>
        </p:nvSpPr>
        <p:spPr>
          <a:xfrm>
            <a:off x="985706" y="3984340"/>
            <a:ext cx="3919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9.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96F92F0-8746-4F31-BE61-1015D1E0B4EC}"/>
              </a:ext>
            </a:extLst>
          </p:cNvPr>
          <p:cNvSpPr txBox="1"/>
          <p:nvPr/>
        </p:nvSpPr>
        <p:spPr>
          <a:xfrm>
            <a:off x="0" y="2323750"/>
            <a:ext cx="3919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1.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6347F31-BECA-4EC4-852B-A96A2B33FE96}"/>
              </a:ext>
            </a:extLst>
          </p:cNvPr>
          <p:cNvSpPr txBox="1"/>
          <p:nvPr/>
        </p:nvSpPr>
        <p:spPr>
          <a:xfrm>
            <a:off x="4061319" y="4577190"/>
            <a:ext cx="4834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12.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391C4F0-0355-43FA-8FD1-9BF1160FF403}"/>
              </a:ext>
            </a:extLst>
          </p:cNvPr>
          <p:cNvSpPr txBox="1"/>
          <p:nvPr/>
        </p:nvSpPr>
        <p:spPr>
          <a:xfrm>
            <a:off x="5029199" y="4238819"/>
            <a:ext cx="562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11.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370A270-A963-4621-89E9-F6A3F793FD90}"/>
              </a:ext>
            </a:extLst>
          </p:cNvPr>
          <p:cNvSpPr txBox="1"/>
          <p:nvPr/>
        </p:nvSpPr>
        <p:spPr>
          <a:xfrm>
            <a:off x="7579453" y="5211942"/>
            <a:ext cx="5358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13.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F6CDBC2-4AC4-4153-9506-2671941B9017}"/>
              </a:ext>
            </a:extLst>
          </p:cNvPr>
          <p:cNvSpPr txBox="1"/>
          <p:nvPr/>
        </p:nvSpPr>
        <p:spPr>
          <a:xfrm>
            <a:off x="3158453" y="5219901"/>
            <a:ext cx="56206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14.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8E9624E-82E1-4E02-9798-0B9AECC80C96}"/>
              </a:ext>
            </a:extLst>
          </p:cNvPr>
          <p:cNvSpPr txBox="1"/>
          <p:nvPr/>
        </p:nvSpPr>
        <p:spPr>
          <a:xfrm>
            <a:off x="297809" y="5060510"/>
            <a:ext cx="5358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15.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D3DFA25-FB17-4A16-85F5-D58663B87DAD}"/>
              </a:ext>
            </a:extLst>
          </p:cNvPr>
          <p:cNvSpPr txBox="1"/>
          <p:nvPr/>
        </p:nvSpPr>
        <p:spPr>
          <a:xfrm>
            <a:off x="5592835" y="2231472"/>
            <a:ext cx="3919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5.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E250125-57D1-4CF5-A70B-ECB3F3B49E56}"/>
              </a:ext>
            </a:extLst>
          </p:cNvPr>
          <p:cNvSpPr txBox="1"/>
          <p:nvPr/>
        </p:nvSpPr>
        <p:spPr>
          <a:xfrm>
            <a:off x="2898395" y="1157857"/>
            <a:ext cx="3900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3.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C97DDA2-DFC6-42CF-93DE-1349A085E967}"/>
              </a:ext>
            </a:extLst>
          </p:cNvPr>
          <p:cNvSpPr txBox="1"/>
          <p:nvPr/>
        </p:nvSpPr>
        <p:spPr>
          <a:xfrm>
            <a:off x="4526646" y="2040904"/>
            <a:ext cx="3919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4.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F5AC344-88C6-4366-90A4-3B262351DCE9}"/>
              </a:ext>
            </a:extLst>
          </p:cNvPr>
          <p:cNvSpPr txBox="1"/>
          <p:nvPr/>
        </p:nvSpPr>
        <p:spPr>
          <a:xfrm>
            <a:off x="6774895" y="3039185"/>
            <a:ext cx="4060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6.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127AEB7-4D93-4794-8706-0CB6998571C5}"/>
              </a:ext>
            </a:extLst>
          </p:cNvPr>
          <p:cNvSpPr txBox="1"/>
          <p:nvPr/>
        </p:nvSpPr>
        <p:spPr>
          <a:xfrm>
            <a:off x="3288483" y="3869758"/>
            <a:ext cx="562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140955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BAB16-C618-4D62-BE4C-60003C55A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000" kern="1200"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1B37BD-9A1C-43F2-8767-9B9F53B3A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9" r="5364" b="2"/>
          <a:stretch/>
        </p:blipFill>
        <p:spPr>
          <a:xfrm>
            <a:off x="20" y="-16347"/>
            <a:ext cx="8115280" cy="6408311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2734D20C-E716-47AA-9A95-CA5BAD87F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0139" y="40249"/>
            <a:ext cx="3011739" cy="6368493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1. </a:t>
            </a:r>
          </a:p>
          <a:p>
            <a:r>
              <a:rPr lang="cs-CZ" dirty="0"/>
              <a:t>2. </a:t>
            </a:r>
          </a:p>
          <a:p>
            <a:r>
              <a:rPr lang="cs-CZ" sz="2000" dirty="0"/>
              <a:t>3. </a:t>
            </a:r>
          </a:p>
          <a:p>
            <a:r>
              <a:rPr lang="cs-CZ" dirty="0"/>
              <a:t>4.</a:t>
            </a:r>
          </a:p>
          <a:p>
            <a:r>
              <a:rPr lang="cs-CZ" sz="2000" dirty="0"/>
              <a:t>5.</a:t>
            </a:r>
          </a:p>
          <a:p>
            <a:r>
              <a:rPr lang="cs-CZ" dirty="0"/>
              <a:t>6. </a:t>
            </a:r>
          </a:p>
          <a:p>
            <a:r>
              <a:rPr lang="cs-CZ" sz="2000" dirty="0"/>
              <a:t>7. </a:t>
            </a:r>
          </a:p>
          <a:p>
            <a:r>
              <a:rPr lang="cs-CZ" dirty="0"/>
              <a:t>8.</a:t>
            </a:r>
          </a:p>
          <a:p>
            <a:r>
              <a:rPr lang="cs-CZ" dirty="0"/>
              <a:t>9.</a:t>
            </a:r>
          </a:p>
          <a:p>
            <a:r>
              <a:rPr lang="cs-CZ" dirty="0"/>
              <a:t>10. </a:t>
            </a:r>
          </a:p>
          <a:p>
            <a:r>
              <a:rPr lang="cs-CZ" dirty="0"/>
              <a:t>11. </a:t>
            </a:r>
          </a:p>
          <a:p>
            <a:r>
              <a:rPr lang="cs-CZ" dirty="0"/>
              <a:t>12. </a:t>
            </a:r>
          </a:p>
          <a:p>
            <a:r>
              <a:rPr lang="cs-CZ" dirty="0"/>
              <a:t>13.</a:t>
            </a:r>
          </a:p>
          <a:p>
            <a:r>
              <a:rPr lang="cs-CZ" dirty="0"/>
              <a:t>14. </a:t>
            </a:r>
          </a:p>
          <a:p>
            <a:r>
              <a:rPr lang="cs-CZ" dirty="0"/>
              <a:t>15  </a:t>
            </a:r>
            <a:endParaRPr lang="en-US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882BBB-F890-4D00-B7C2-E66CEF9BC420}"/>
              </a:ext>
            </a:extLst>
          </p:cNvPr>
          <p:cNvSpPr txBox="1"/>
          <p:nvPr/>
        </p:nvSpPr>
        <p:spPr>
          <a:xfrm>
            <a:off x="1115736" y="1912690"/>
            <a:ext cx="3919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2.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4FF1F4A-3DD8-4C52-A668-8B44484B744E}"/>
              </a:ext>
            </a:extLst>
          </p:cNvPr>
          <p:cNvSpPr txBox="1"/>
          <p:nvPr/>
        </p:nvSpPr>
        <p:spPr>
          <a:xfrm>
            <a:off x="3720517" y="2418408"/>
            <a:ext cx="3919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7.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0E7A0CD-1F33-42D0-AB8A-2087B9BE8117}"/>
              </a:ext>
            </a:extLst>
          </p:cNvPr>
          <p:cNvSpPr txBox="1"/>
          <p:nvPr/>
        </p:nvSpPr>
        <p:spPr>
          <a:xfrm>
            <a:off x="2311166" y="3045195"/>
            <a:ext cx="4060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8.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744ABF9-F0F0-49FD-96D8-63C69AA8CA81}"/>
              </a:ext>
            </a:extLst>
          </p:cNvPr>
          <p:cNvSpPr txBox="1"/>
          <p:nvPr/>
        </p:nvSpPr>
        <p:spPr>
          <a:xfrm>
            <a:off x="985706" y="3984340"/>
            <a:ext cx="3919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9.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96F92F0-8746-4F31-BE61-1015D1E0B4EC}"/>
              </a:ext>
            </a:extLst>
          </p:cNvPr>
          <p:cNvSpPr txBox="1"/>
          <p:nvPr/>
        </p:nvSpPr>
        <p:spPr>
          <a:xfrm>
            <a:off x="0" y="2323750"/>
            <a:ext cx="3919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1.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6347F31-BECA-4EC4-852B-A96A2B33FE96}"/>
              </a:ext>
            </a:extLst>
          </p:cNvPr>
          <p:cNvSpPr txBox="1"/>
          <p:nvPr/>
        </p:nvSpPr>
        <p:spPr>
          <a:xfrm>
            <a:off x="4061319" y="4577190"/>
            <a:ext cx="4834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12.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391C4F0-0355-43FA-8FD1-9BF1160FF403}"/>
              </a:ext>
            </a:extLst>
          </p:cNvPr>
          <p:cNvSpPr txBox="1"/>
          <p:nvPr/>
        </p:nvSpPr>
        <p:spPr>
          <a:xfrm>
            <a:off x="5029199" y="4238819"/>
            <a:ext cx="562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11.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370A270-A963-4621-89E9-F6A3F793FD90}"/>
              </a:ext>
            </a:extLst>
          </p:cNvPr>
          <p:cNvSpPr txBox="1"/>
          <p:nvPr/>
        </p:nvSpPr>
        <p:spPr>
          <a:xfrm>
            <a:off x="7579453" y="5211942"/>
            <a:ext cx="5358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13.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F6CDBC2-4AC4-4153-9506-2671941B9017}"/>
              </a:ext>
            </a:extLst>
          </p:cNvPr>
          <p:cNvSpPr txBox="1"/>
          <p:nvPr/>
        </p:nvSpPr>
        <p:spPr>
          <a:xfrm>
            <a:off x="3158453" y="5219901"/>
            <a:ext cx="56206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14.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8E9624E-82E1-4E02-9798-0B9AECC80C96}"/>
              </a:ext>
            </a:extLst>
          </p:cNvPr>
          <p:cNvSpPr txBox="1"/>
          <p:nvPr/>
        </p:nvSpPr>
        <p:spPr>
          <a:xfrm>
            <a:off x="297809" y="5060510"/>
            <a:ext cx="5358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15.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D3DFA25-FB17-4A16-85F5-D58663B87DAD}"/>
              </a:ext>
            </a:extLst>
          </p:cNvPr>
          <p:cNvSpPr txBox="1"/>
          <p:nvPr/>
        </p:nvSpPr>
        <p:spPr>
          <a:xfrm>
            <a:off x="5592835" y="2231472"/>
            <a:ext cx="3919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5.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E250125-57D1-4CF5-A70B-ECB3F3B49E56}"/>
              </a:ext>
            </a:extLst>
          </p:cNvPr>
          <p:cNvSpPr txBox="1"/>
          <p:nvPr/>
        </p:nvSpPr>
        <p:spPr>
          <a:xfrm>
            <a:off x="2898395" y="1157857"/>
            <a:ext cx="3900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3.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C97DDA2-DFC6-42CF-93DE-1349A085E967}"/>
              </a:ext>
            </a:extLst>
          </p:cNvPr>
          <p:cNvSpPr txBox="1"/>
          <p:nvPr/>
        </p:nvSpPr>
        <p:spPr>
          <a:xfrm>
            <a:off x="4526646" y="2040904"/>
            <a:ext cx="3919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4.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F5AC344-88C6-4366-90A4-3B262351DCE9}"/>
              </a:ext>
            </a:extLst>
          </p:cNvPr>
          <p:cNvSpPr txBox="1"/>
          <p:nvPr/>
        </p:nvSpPr>
        <p:spPr>
          <a:xfrm>
            <a:off x="6774895" y="3039185"/>
            <a:ext cx="4060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6.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127AEB7-4D93-4794-8706-0CB6998571C5}"/>
              </a:ext>
            </a:extLst>
          </p:cNvPr>
          <p:cNvSpPr txBox="1"/>
          <p:nvPr/>
        </p:nvSpPr>
        <p:spPr>
          <a:xfrm>
            <a:off x="3288483" y="3869758"/>
            <a:ext cx="562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287482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B95C55F-4286-4A2A-A05E-2D274D82F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2561D9-068B-4BC7-85F6-AE6A7C34B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1BACF2-0F18-493C-99AB-363E6147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ovéPole 11"/>
          <p:cNvSpPr txBox="1"/>
          <p:nvPr/>
        </p:nvSpPr>
        <p:spPr>
          <a:xfrm>
            <a:off x="990932" y="286603"/>
            <a:ext cx="675098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-5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Způsobové sloveso wollen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44204" y="2023962"/>
            <a:ext cx="6697715" cy="38451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Způsobová slovesa mají specifické časování a postavení ve větách.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Patří mezi ně: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Dürfen – směti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Können – moci, uměti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Mögen – mít rád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Müssen – muset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Sollen – mít povinnost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Wollen – chtít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(Wissen) - vědět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85D957D-D829-4070-AC89-93F188FE283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4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004000" y="6336001"/>
            <a:ext cx="2133600" cy="365125"/>
          </a:xfrm>
        </p:spPr>
        <p:txBody>
          <a:bodyPr/>
          <a:lstStyle/>
          <a:p>
            <a:fld id="{785D957D-D829-4070-AC89-93F188FE283C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37983" y="1240635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Způsobová slovesa mají VŽDY v 1. a 3. č.j. osobě stejný tvar!!!</a:t>
            </a:r>
          </a:p>
          <a:p>
            <a:endParaRPr lang="cs-CZ" sz="2000" dirty="0"/>
          </a:p>
          <a:p>
            <a:r>
              <a:rPr lang="cs-CZ" sz="2000" b="1" dirty="0"/>
              <a:t>Časování slovesa </a:t>
            </a:r>
            <a:r>
              <a:rPr lang="cs-CZ" sz="2000" b="1" dirty="0">
                <a:highlight>
                  <a:srgbClr val="FFFF00"/>
                </a:highlight>
              </a:rPr>
              <a:t>„</a:t>
            </a:r>
            <a:r>
              <a:rPr lang="cs-CZ" sz="2000" b="1" dirty="0" err="1">
                <a:highlight>
                  <a:srgbClr val="FFFF00"/>
                </a:highlight>
              </a:rPr>
              <a:t>wollen</a:t>
            </a:r>
            <a:r>
              <a:rPr lang="cs-CZ" sz="2000" b="1" dirty="0">
                <a:highlight>
                  <a:srgbClr val="FFFF00"/>
                </a:highlight>
              </a:rPr>
              <a:t>“ – chtít</a:t>
            </a:r>
          </a:p>
          <a:p>
            <a:endParaRPr lang="cs-CZ" sz="2000" b="1" dirty="0"/>
          </a:p>
          <a:p>
            <a:pPr marL="457200" indent="-457200">
              <a:buAutoNum type="arabicPeriod"/>
            </a:pPr>
            <a:r>
              <a:rPr lang="cs-CZ" sz="20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ich</a:t>
            </a:r>
            <a:r>
              <a:rPr lang="cs-CZ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will</a:t>
            </a:r>
            <a:r>
              <a:rPr lang="cs-CZ" sz="2000" b="1" dirty="0"/>
              <a:t>		</a:t>
            </a:r>
            <a:r>
              <a:rPr lang="cs-CZ" sz="2000" b="1" dirty="0">
                <a:solidFill>
                  <a:srgbClr val="00B050"/>
                </a:solidFill>
              </a:rPr>
              <a:t>já chci</a:t>
            </a:r>
            <a:r>
              <a:rPr lang="cs-CZ" sz="2000" b="1" dirty="0">
                <a:solidFill>
                  <a:srgbClr val="0070C0"/>
                </a:solidFill>
              </a:rPr>
              <a:t>	        </a:t>
            </a:r>
            <a:r>
              <a:rPr lang="cs-CZ" sz="2000" b="1" dirty="0"/>
              <a:t>1. </a:t>
            </a:r>
            <a:r>
              <a:rPr lang="cs-CZ" sz="2000" b="1" dirty="0" err="1"/>
              <a:t>wir</a:t>
            </a:r>
            <a:r>
              <a:rPr lang="cs-CZ" sz="2000" b="1" dirty="0"/>
              <a:t> </a:t>
            </a:r>
            <a:r>
              <a:rPr lang="cs-CZ" sz="2000" b="1" dirty="0" err="1"/>
              <a:t>wollen</a:t>
            </a:r>
            <a:r>
              <a:rPr lang="cs-CZ" sz="2000" b="1" dirty="0"/>
              <a:t>           </a:t>
            </a:r>
            <a:r>
              <a:rPr lang="cs-CZ" sz="2000" b="1" dirty="0">
                <a:solidFill>
                  <a:srgbClr val="00B050"/>
                </a:solidFill>
              </a:rPr>
              <a:t>my chceme</a:t>
            </a:r>
          </a:p>
          <a:p>
            <a:pPr marL="457200" indent="-457200">
              <a:buAutoNum type="arabicPeriod"/>
            </a:pPr>
            <a:r>
              <a:rPr lang="cs-CZ" sz="2000" b="1" dirty="0" err="1"/>
              <a:t>du</a:t>
            </a:r>
            <a:r>
              <a:rPr lang="cs-CZ" sz="2000" b="1" dirty="0"/>
              <a:t> </a:t>
            </a:r>
            <a:r>
              <a:rPr lang="cs-CZ" sz="2000" b="1" dirty="0" err="1"/>
              <a:t>willst</a:t>
            </a:r>
            <a:r>
              <a:rPr lang="cs-CZ" sz="2000" b="1" dirty="0"/>
              <a:t>		</a:t>
            </a:r>
            <a:r>
              <a:rPr lang="cs-CZ" sz="2000" b="1" dirty="0">
                <a:solidFill>
                  <a:srgbClr val="00B050"/>
                </a:solidFill>
              </a:rPr>
              <a:t>ty chceš          </a:t>
            </a:r>
            <a:r>
              <a:rPr lang="cs-CZ" sz="2000" b="1" dirty="0"/>
              <a:t>2. </a:t>
            </a:r>
            <a:r>
              <a:rPr lang="cs-CZ" sz="2000" b="1" dirty="0" err="1"/>
              <a:t>ihr</a:t>
            </a:r>
            <a:r>
              <a:rPr lang="cs-CZ" sz="2000" b="1" dirty="0"/>
              <a:t> </a:t>
            </a:r>
            <a:r>
              <a:rPr lang="cs-CZ" sz="2000" b="1" dirty="0" err="1"/>
              <a:t>wollt</a:t>
            </a:r>
            <a:r>
              <a:rPr lang="cs-CZ" sz="2000" b="1" dirty="0"/>
              <a:t>              </a:t>
            </a:r>
            <a:r>
              <a:rPr lang="cs-CZ" sz="2000" b="1" dirty="0">
                <a:solidFill>
                  <a:srgbClr val="00B050"/>
                </a:solidFill>
              </a:rPr>
              <a:t>vy chcete</a:t>
            </a:r>
          </a:p>
          <a:p>
            <a:pPr marL="457200" indent="-457200">
              <a:buAutoNum type="arabicPeriod"/>
            </a:pPr>
            <a:r>
              <a:rPr lang="cs-CZ" sz="20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er</a:t>
            </a:r>
            <a:r>
              <a:rPr lang="cs-CZ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will</a:t>
            </a:r>
            <a:r>
              <a:rPr lang="cs-CZ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cs-CZ" sz="2000" b="1" dirty="0"/>
              <a:t>		</a:t>
            </a:r>
            <a:r>
              <a:rPr lang="cs-CZ" sz="2000" b="1" dirty="0">
                <a:solidFill>
                  <a:srgbClr val="00B050"/>
                </a:solidFill>
              </a:rPr>
              <a:t>on chce          </a:t>
            </a:r>
            <a:r>
              <a:rPr lang="cs-CZ" sz="2000" b="1" dirty="0"/>
              <a:t>3. </a:t>
            </a:r>
            <a:r>
              <a:rPr lang="cs-CZ" sz="2000" b="1" dirty="0" err="1"/>
              <a:t>sie</a:t>
            </a:r>
            <a:r>
              <a:rPr lang="cs-CZ" sz="2000" b="1" dirty="0"/>
              <a:t> </a:t>
            </a:r>
            <a:r>
              <a:rPr lang="cs-CZ" sz="2000" b="1" dirty="0" err="1"/>
              <a:t>wollen</a:t>
            </a:r>
            <a:r>
              <a:rPr lang="cs-CZ" sz="2000" b="1" dirty="0"/>
              <a:t>            </a:t>
            </a:r>
            <a:r>
              <a:rPr lang="cs-CZ" sz="2000" b="1" dirty="0">
                <a:solidFill>
                  <a:srgbClr val="00B050"/>
                </a:solidFill>
              </a:rPr>
              <a:t>oni, ony, ona chtějí</a:t>
            </a:r>
          </a:p>
          <a:p>
            <a:pPr marL="457200" indent="-457200"/>
            <a:r>
              <a:rPr lang="cs-CZ" sz="2000" b="1" dirty="0"/>
              <a:t>        </a:t>
            </a:r>
            <a:r>
              <a:rPr lang="cs-CZ" sz="20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sie</a:t>
            </a:r>
            <a:r>
              <a:rPr lang="cs-CZ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will</a:t>
            </a:r>
            <a:r>
              <a:rPr lang="cs-CZ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cs-CZ" sz="2000" b="1" dirty="0"/>
              <a:t>		</a:t>
            </a:r>
            <a:r>
              <a:rPr lang="cs-CZ" sz="2000" b="1" dirty="0">
                <a:solidFill>
                  <a:srgbClr val="00B050"/>
                </a:solidFill>
              </a:rPr>
              <a:t>ona chce            </a:t>
            </a:r>
            <a:r>
              <a:rPr lang="cs-CZ" sz="2000" b="1" dirty="0" err="1"/>
              <a:t>Sie</a:t>
            </a:r>
            <a:r>
              <a:rPr lang="cs-CZ" sz="2000" b="1" dirty="0"/>
              <a:t> </a:t>
            </a:r>
            <a:r>
              <a:rPr lang="cs-CZ" sz="2000" b="1" dirty="0" err="1"/>
              <a:t>wollen</a:t>
            </a:r>
            <a:r>
              <a:rPr lang="cs-CZ" sz="2000" b="1" dirty="0"/>
              <a:t>            </a:t>
            </a:r>
            <a:r>
              <a:rPr lang="cs-CZ" sz="2000" b="1" dirty="0">
                <a:solidFill>
                  <a:srgbClr val="00B050"/>
                </a:solidFill>
              </a:rPr>
              <a:t>Vy chcete </a:t>
            </a:r>
          </a:p>
          <a:p>
            <a:pPr marL="457200" indent="-457200"/>
            <a:r>
              <a:rPr lang="cs-CZ" sz="2000" b="1" dirty="0"/>
              <a:t>        </a:t>
            </a:r>
            <a:r>
              <a:rPr lang="cs-CZ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es </a:t>
            </a:r>
            <a:r>
              <a:rPr lang="cs-CZ" sz="20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will</a:t>
            </a:r>
            <a:r>
              <a:rPr lang="cs-CZ" sz="2000" b="1" dirty="0"/>
              <a:t>             </a:t>
            </a:r>
            <a:r>
              <a:rPr lang="cs-CZ" sz="2000" b="1" dirty="0">
                <a:solidFill>
                  <a:srgbClr val="00B050"/>
                </a:solidFill>
              </a:rPr>
              <a:t>ono chce                                            (Vykání)</a:t>
            </a:r>
          </a:p>
          <a:p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97719" y="783304"/>
            <a:ext cx="464524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cs-CZ" sz="3200" b="1" dirty="0"/>
              <a:t>Způsobové sloveso </a:t>
            </a:r>
            <a:r>
              <a:rPr lang="cs-CZ" sz="3200" b="1" dirty="0" err="1"/>
              <a:t>wollen</a:t>
            </a:r>
            <a:endParaRPr lang="cs-CZ" sz="3200" b="1" dirty="0"/>
          </a:p>
        </p:txBody>
      </p:sp>
      <p:sp>
        <p:nvSpPr>
          <p:cNvPr id="10" name="Ohnutý pruh 9"/>
          <p:cNvSpPr/>
          <p:nvPr/>
        </p:nvSpPr>
        <p:spPr>
          <a:xfrm rot="5400000">
            <a:off x="3283387" y="2664831"/>
            <a:ext cx="999940" cy="720765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8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B95C55F-4286-4A2A-A05E-2D274D82F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2561D9-068B-4BC7-85F6-AE6A7C34B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1BACF2-0F18-493C-99AB-363E6147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ovéPole 11"/>
          <p:cNvSpPr txBox="1"/>
          <p:nvPr/>
        </p:nvSpPr>
        <p:spPr>
          <a:xfrm>
            <a:off x="990932" y="286603"/>
            <a:ext cx="675098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-5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Způsobové sloveso wollen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44204" y="2023962"/>
            <a:ext cx="6697715" cy="38451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Platí pro všechna způsobová slovesa: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Pokud použijete ve větě způsobové sloveso, druhé sloveso,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tzv. významové je na konci věty v infinitivu (slovníkový tvar)!!!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Tento jev se nazývá – „větný rámec“.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Chceš se mnou jít na disco?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Willst du in der Disco mit mir gehen?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Způsobové sloveso                          Významové sloveso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85D957D-D829-4070-AC89-93F188FE283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5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79C0E2B3-7789-46B8-89A3-DDF58603C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AD857A8-0A1A-4A78-BECE-BFAEECD86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cs-CZ" altLang="cs-CZ" dirty="0"/>
              <a:t>Doplňte správné tvary sloves. </a:t>
            </a:r>
            <a:endParaRPr lang="cs-CZ" altLang="cs-CZ"/>
          </a:p>
        </p:txBody>
      </p:sp>
      <p:graphicFrame>
        <p:nvGraphicFramePr>
          <p:cNvPr id="13365" name="Group 53">
            <a:extLst>
              <a:ext uri="{FF2B5EF4-FFF2-40B4-BE49-F238E27FC236}">
                <a16:creationId xmlns:a16="http://schemas.microsoft.com/office/drawing/2014/main" id="{3F199C5C-DDE4-4857-A726-DD5A456A7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870392"/>
              </p:ext>
            </p:extLst>
          </p:nvPr>
        </p:nvGraphicFramePr>
        <p:xfrm>
          <a:off x="875140" y="824631"/>
          <a:ext cx="9182264" cy="3236320"/>
        </p:xfrm>
        <a:graphic>
          <a:graphicData uri="http://schemas.openxmlformats.org/drawingml/2006/table">
            <a:tbl>
              <a:tblPr/>
              <a:tblGrid>
                <a:gridCol w="1656569">
                  <a:extLst>
                    <a:ext uri="{9D8B030D-6E8A-4147-A177-3AD203B41FA5}">
                      <a16:colId xmlns:a16="http://schemas.microsoft.com/office/drawing/2014/main" val="2378509562"/>
                    </a:ext>
                  </a:extLst>
                </a:gridCol>
                <a:gridCol w="1456311">
                  <a:extLst>
                    <a:ext uri="{9D8B030D-6E8A-4147-A177-3AD203B41FA5}">
                      <a16:colId xmlns:a16="http://schemas.microsoft.com/office/drawing/2014/main" val="2646614832"/>
                    </a:ext>
                  </a:extLst>
                </a:gridCol>
                <a:gridCol w="1526722">
                  <a:extLst>
                    <a:ext uri="{9D8B030D-6E8A-4147-A177-3AD203B41FA5}">
                      <a16:colId xmlns:a16="http://schemas.microsoft.com/office/drawing/2014/main" val="1664896786"/>
                    </a:ext>
                  </a:extLst>
                </a:gridCol>
                <a:gridCol w="1526722">
                  <a:extLst>
                    <a:ext uri="{9D8B030D-6E8A-4147-A177-3AD203B41FA5}">
                      <a16:colId xmlns:a16="http://schemas.microsoft.com/office/drawing/2014/main" val="4213722136"/>
                    </a:ext>
                  </a:extLst>
                </a:gridCol>
                <a:gridCol w="1634117">
                  <a:extLst>
                    <a:ext uri="{9D8B030D-6E8A-4147-A177-3AD203B41FA5}">
                      <a16:colId xmlns:a16="http://schemas.microsoft.com/office/drawing/2014/main" val="1874940075"/>
                    </a:ext>
                  </a:extLst>
                </a:gridCol>
                <a:gridCol w="1381823">
                  <a:extLst>
                    <a:ext uri="{9D8B030D-6E8A-4147-A177-3AD203B41FA5}">
                      <a16:colId xmlns:a16="http://schemas.microsoft.com/office/drawing/2014/main" val="3332043044"/>
                    </a:ext>
                  </a:extLst>
                </a:gridCol>
              </a:tblGrid>
              <a:tr h="64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ich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du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er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wir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ihr</a:t>
                      </a:r>
                      <a:endParaRPr kumimoji="0" lang="cs-CZ" altLang="cs-CZ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3102"/>
                  </a:ext>
                </a:extLst>
              </a:tr>
              <a:tr h="64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müssen</a:t>
                      </a:r>
                    </a:p>
                  </a:txBody>
                  <a:tcPr marL="107769" marR="107769" marT="53884" marB="538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musst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677733"/>
                  </a:ext>
                </a:extLst>
              </a:tr>
              <a:tr h="64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dürfen</a:t>
                      </a:r>
                    </a:p>
                  </a:txBody>
                  <a:tcPr marL="107769" marR="107769" marT="53884" marB="538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darf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384469"/>
                  </a:ext>
                </a:extLst>
              </a:tr>
              <a:tr h="64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können</a:t>
                      </a:r>
                    </a:p>
                  </a:txBody>
                  <a:tcPr marL="107769" marR="107769" marT="53884" marB="538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können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909332"/>
                  </a:ext>
                </a:extLst>
              </a:tr>
              <a:tr h="64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wollen</a:t>
                      </a:r>
                    </a:p>
                  </a:txBody>
                  <a:tcPr marL="107769" marR="107769" marT="53884" marB="538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willst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wollt</a:t>
                      </a:r>
                      <a:endParaRPr kumimoji="0" lang="cs-CZ" altLang="cs-CZ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908292"/>
                  </a:ext>
                </a:extLst>
              </a:tr>
            </a:tbl>
          </a:graphicData>
        </a:graphic>
      </p:graphicFrame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E8E0F21-16DE-BA05-694C-D2894ABF1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005160"/>
              </p:ext>
            </p:extLst>
          </p:nvPr>
        </p:nvGraphicFramePr>
        <p:xfrm>
          <a:off x="10057404" y="824631"/>
          <a:ext cx="1381823" cy="3236320"/>
        </p:xfrm>
        <a:graphic>
          <a:graphicData uri="http://schemas.openxmlformats.org/drawingml/2006/table">
            <a:tbl>
              <a:tblPr/>
              <a:tblGrid>
                <a:gridCol w="1381823">
                  <a:extLst>
                    <a:ext uri="{9D8B030D-6E8A-4147-A177-3AD203B41FA5}">
                      <a16:colId xmlns:a16="http://schemas.microsoft.com/office/drawing/2014/main" val="2208079343"/>
                    </a:ext>
                  </a:extLst>
                </a:gridCol>
              </a:tblGrid>
              <a:tr h="64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sie</a:t>
                      </a:r>
                      <a:endParaRPr kumimoji="0" lang="cs-CZ" altLang="cs-CZ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314290"/>
                  </a:ext>
                </a:extLst>
              </a:tr>
              <a:tr h="64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436274"/>
                  </a:ext>
                </a:extLst>
              </a:tr>
              <a:tr h="64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dürfen</a:t>
                      </a:r>
                      <a:endParaRPr kumimoji="0" lang="cs-CZ" altLang="cs-CZ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240899"/>
                  </a:ext>
                </a:extLst>
              </a:tr>
              <a:tr h="64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081859"/>
                  </a:ext>
                </a:extLst>
              </a:tr>
              <a:tr h="64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9751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79C0E2B3-7789-46B8-89A3-DDF58603C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97222E7F-B584-4CBA-A20A-12380DFCF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cs-CZ" altLang="cs-CZ" b="1">
                <a:effectLst>
                  <a:outerShdw blurRad="38100" dist="38100" dir="2700000" algn="tl">
                    <a:srgbClr val="000000"/>
                  </a:outerShdw>
                </a:effectLst>
              </a:rPr>
              <a:t>Řešení</a:t>
            </a:r>
          </a:p>
        </p:txBody>
      </p:sp>
      <p:graphicFrame>
        <p:nvGraphicFramePr>
          <p:cNvPr id="15412" name="Group 52">
            <a:extLst>
              <a:ext uri="{FF2B5EF4-FFF2-40B4-BE49-F238E27FC236}">
                <a16:creationId xmlns:a16="http://schemas.microsoft.com/office/drawing/2014/main" id="{19ACA368-F1C6-42CF-A50C-C35ED66116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444149"/>
              </p:ext>
            </p:extLst>
          </p:nvPr>
        </p:nvGraphicFramePr>
        <p:xfrm>
          <a:off x="1389355" y="945453"/>
          <a:ext cx="9413290" cy="3236320"/>
        </p:xfrm>
        <a:graphic>
          <a:graphicData uri="http://schemas.openxmlformats.org/drawingml/2006/table">
            <a:tbl>
              <a:tblPr/>
              <a:tblGrid>
                <a:gridCol w="1656569">
                  <a:extLst>
                    <a:ext uri="{9D8B030D-6E8A-4147-A177-3AD203B41FA5}">
                      <a16:colId xmlns:a16="http://schemas.microsoft.com/office/drawing/2014/main" val="4070807469"/>
                    </a:ext>
                  </a:extLst>
                </a:gridCol>
                <a:gridCol w="1526722">
                  <a:extLst>
                    <a:ext uri="{9D8B030D-6E8A-4147-A177-3AD203B41FA5}">
                      <a16:colId xmlns:a16="http://schemas.microsoft.com/office/drawing/2014/main" val="395552231"/>
                    </a:ext>
                  </a:extLst>
                </a:gridCol>
                <a:gridCol w="1615407">
                  <a:extLst>
                    <a:ext uri="{9D8B030D-6E8A-4147-A177-3AD203B41FA5}">
                      <a16:colId xmlns:a16="http://schemas.microsoft.com/office/drawing/2014/main" val="1718277351"/>
                    </a:ext>
                  </a:extLst>
                </a:gridCol>
                <a:gridCol w="1358334">
                  <a:extLst>
                    <a:ext uri="{9D8B030D-6E8A-4147-A177-3AD203B41FA5}">
                      <a16:colId xmlns:a16="http://schemas.microsoft.com/office/drawing/2014/main" val="261232989"/>
                    </a:ext>
                  </a:extLst>
                </a:gridCol>
                <a:gridCol w="1729536">
                  <a:extLst>
                    <a:ext uri="{9D8B030D-6E8A-4147-A177-3AD203B41FA5}">
                      <a16:colId xmlns:a16="http://schemas.microsoft.com/office/drawing/2014/main" val="2845160269"/>
                    </a:ext>
                  </a:extLst>
                </a:gridCol>
                <a:gridCol w="1526722">
                  <a:extLst>
                    <a:ext uri="{9D8B030D-6E8A-4147-A177-3AD203B41FA5}">
                      <a16:colId xmlns:a16="http://schemas.microsoft.com/office/drawing/2014/main" val="228092358"/>
                    </a:ext>
                  </a:extLst>
                </a:gridCol>
              </a:tblGrid>
              <a:tr h="64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769" marR="107769" marT="53884" marB="538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ich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du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er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wir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ihr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514854"/>
                  </a:ext>
                </a:extLst>
              </a:tr>
              <a:tr h="64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müssen</a:t>
                      </a:r>
                    </a:p>
                  </a:txBody>
                  <a:tcPr marL="107769" marR="107769" marT="53884" marB="538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muss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musst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muss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müssen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müsst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783158"/>
                  </a:ext>
                </a:extLst>
              </a:tr>
              <a:tr h="64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dürfen</a:t>
                      </a:r>
                    </a:p>
                  </a:txBody>
                  <a:tcPr marL="107769" marR="107769" marT="53884" marB="538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darf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darfst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darf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dürfen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dürft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588503"/>
                  </a:ext>
                </a:extLst>
              </a:tr>
              <a:tr h="64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können</a:t>
                      </a:r>
                    </a:p>
                  </a:txBody>
                  <a:tcPr marL="107769" marR="107769" marT="53884" marB="538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kann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kannst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kann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können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könnt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175486"/>
                  </a:ext>
                </a:extLst>
              </a:tr>
              <a:tr h="64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wollen</a:t>
                      </a:r>
                    </a:p>
                  </a:txBody>
                  <a:tcPr marL="107769" marR="107769" marT="53884" marB="538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will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willst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will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wollen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wollt</a:t>
                      </a:r>
                    </a:p>
                  </a:txBody>
                  <a:tcPr marL="107769" marR="107769" marT="53884" marB="53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657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</TotalTime>
  <Words>474</Words>
  <Application>Microsoft Office PowerPoint</Application>
  <PresentationFormat>Širokoúhlá obrazovka</PresentationFormat>
  <Paragraphs>157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Times New Roman</vt:lpstr>
      <vt:lpstr>Retrospektiva</vt:lpstr>
      <vt:lpstr>Způsobové sloveso wollen</vt:lpstr>
      <vt:lpstr>Opakování slovní zásoby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Doplňte správné tvary sloves. </vt:lpstr>
      <vt:lpstr>Řešení</vt:lpstr>
      <vt:lpstr>1. Doplňte do vět, tvary slovesa WOLLEN.  </vt:lpstr>
      <vt:lpstr>2. Přeložte věty, použijte sloveso WOLLEN.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Způsobové sloveso wollen</dc:title>
  <dc:creator>Bednář Milan, nprap.</dc:creator>
  <cp:lastModifiedBy>Milan Bednář</cp:lastModifiedBy>
  <cp:revision>5</cp:revision>
  <dcterms:created xsi:type="dcterms:W3CDTF">2021-04-06T12:31:30Z</dcterms:created>
  <dcterms:modified xsi:type="dcterms:W3CDTF">2025-03-24T18:39:29Z</dcterms:modified>
</cp:coreProperties>
</file>