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3" r:id="rId16"/>
    <p:sldId id="259" r:id="rId17"/>
    <p:sldId id="267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138" d="100"/>
          <a:sy n="138" d="100"/>
        </p:scale>
        <p:origin x="840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3D21-FAB5-4393-B54D-E995D1E85A59}" type="datetimeFigureOut">
              <a:rPr lang="cs-CZ" smtClean="0"/>
              <a:t>18.05.2025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B05B-B6F6-49A1-BB21-23B5F22BF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90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3D21-FAB5-4393-B54D-E995D1E85A59}" type="datetimeFigureOut">
              <a:rPr lang="cs-CZ" smtClean="0"/>
              <a:t>18.05.2025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B05B-B6F6-49A1-BB21-23B5F22BF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87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3D21-FAB5-4393-B54D-E995D1E85A59}" type="datetimeFigureOut">
              <a:rPr lang="cs-CZ" smtClean="0"/>
              <a:t>18.05.2025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B05B-B6F6-49A1-BB21-23B5F22BF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48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3D21-FAB5-4393-B54D-E995D1E85A59}" type="datetimeFigureOut">
              <a:rPr lang="cs-CZ" smtClean="0"/>
              <a:t>18.05.2025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B05B-B6F6-49A1-BB21-23B5F22BF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753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3D21-FAB5-4393-B54D-E995D1E85A59}" type="datetimeFigureOut">
              <a:rPr lang="cs-CZ" smtClean="0"/>
              <a:t>18.05.2025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B05B-B6F6-49A1-BB21-23B5F22BF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899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3D21-FAB5-4393-B54D-E995D1E85A59}" type="datetimeFigureOut">
              <a:rPr lang="cs-CZ" smtClean="0"/>
              <a:t>18.05.2025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B05B-B6F6-49A1-BB21-23B5F22BF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19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3D21-FAB5-4393-B54D-E995D1E85A59}" type="datetimeFigureOut">
              <a:rPr lang="cs-CZ" smtClean="0"/>
              <a:t>18.05.2025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B05B-B6F6-49A1-BB21-23B5F22BF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86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3D21-FAB5-4393-B54D-E995D1E85A59}" type="datetimeFigureOut">
              <a:rPr lang="cs-CZ" smtClean="0"/>
              <a:t>18.05.2025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B05B-B6F6-49A1-BB21-23B5F22BF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02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3D21-FAB5-4393-B54D-E995D1E85A59}" type="datetimeFigureOut">
              <a:rPr lang="cs-CZ" smtClean="0"/>
              <a:t>18.05.2025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B05B-B6F6-49A1-BB21-23B5F22BF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90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3D21-FAB5-4393-B54D-E995D1E85A59}" type="datetimeFigureOut">
              <a:rPr lang="cs-CZ" smtClean="0"/>
              <a:t>18.05.2025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B05B-B6F6-49A1-BB21-23B5F22BF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68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3D21-FAB5-4393-B54D-E995D1E85A59}" type="datetimeFigureOut">
              <a:rPr lang="cs-CZ" smtClean="0"/>
              <a:t>18.05.2025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B05B-B6F6-49A1-BB21-23B5F22BF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28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23D21-FAB5-4393-B54D-E995D1E85A59}" type="datetimeFigureOut">
              <a:rPr lang="cs-CZ" smtClean="0"/>
              <a:t>18.05.2025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CB05B-B6F6-49A1-BB21-23B5F22BF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9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upload.wikimedia.org/wikipedia/commons/6/69/Alexandre_Dumas_Signature.sv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hyperlink" Target="http://en.wikipedia.org/wiki/File:Dartagnan-musketeers.jpg" TargetMode="External"/><Relationship Id="rId7" Type="http://schemas.openxmlformats.org/officeDocument/2006/relationships/hyperlink" Target="http://en.wikipedia.org/wiki/File:CC_No_01_Three_Musketeers.jpg" TargetMode="External"/><Relationship Id="rId2" Type="http://schemas.openxmlformats.org/officeDocument/2006/relationships/hyperlink" Target="https://www.youtube.com/watch?v=SAeGDnWX5_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hyperlink" Target="http://en.wikipedia.org/wiki/File:Sculpture_group_of_musketeers_in_Condom,_France.JPG" TargetMode="Externa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RZM35dgWqg" TargetMode="External"/><Relationship Id="rId2" Type="http://schemas.openxmlformats.org/officeDocument/2006/relationships/hyperlink" Target="https://www.youtube.com/watch?v=VnlbciKNg_8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commons.wikimedia.org/wiki/File:Edmond_Dant%C3%A8s.JPG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k.wikipedia.org/wiki/S%C3%BAbor:Alexandre_Dumas.jpg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en.wikipedia.org/wiki/File:Pantheon_Grablege_Dumas_Zola_Hugo.jpg" TargetMode="External"/><Relationship Id="rId7" Type="http://schemas.openxmlformats.org/officeDocument/2006/relationships/hyperlink" Target="http://upload.wikimedia.org/wikipedia/commons/a/a2/Metro_de_Paris_-_Ligne_2_-_Alexandre_Dumas_03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://commons.wikimedia.org/wiki/File:Auguste_Maquet_1847.jpg" TargetMode="Externa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8.jpeg"/><Relationship Id="rId7" Type="http://schemas.openxmlformats.org/officeDocument/2006/relationships/image" Target="../media/image5.jpeg"/><Relationship Id="rId12" Type="http://schemas.openxmlformats.org/officeDocument/2006/relationships/image" Target="../media/image1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ommons.wikimedia.org/wiki/File:Auguste_Maquet_1847.jpg" TargetMode="External"/><Relationship Id="rId11" Type="http://schemas.openxmlformats.org/officeDocument/2006/relationships/image" Target="../media/image12.jpeg"/><Relationship Id="rId5" Type="http://schemas.openxmlformats.org/officeDocument/2006/relationships/image" Target="../media/image2.jpeg"/><Relationship Id="rId10" Type="http://schemas.openxmlformats.org/officeDocument/2006/relationships/image" Target="../media/image11.jpeg"/><Relationship Id="rId4" Type="http://schemas.openxmlformats.org/officeDocument/2006/relationships/hyperlink" Target="http://sk.wikipedia.org/wiki/S%C3%BAbor:Alexandre_Dumas.jpg" TargetMode="External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/>
        </p:nvGrpSpPr>
        <p:grpSpPr>
          <a:xfrm>
            <a:off x="1" y="0"/>
            <a:ext cx="9144000" cy="5143500"/>
            <a:chOff x="1" y="0"/>
            <a:chExt cx="9144000" cy="5143500"/>
          </a:xfrm>
        </p:grpSpPr>
        <p:sp>
          <p:nvSpPr>
            <p:cNvPr id="4" name="Obdélník 3"/>
            <p:cNvSpPr/>
            <p:nvPr/>
          </p:nvSpPr>
          <p:spPr>
            <a:xfrm>
              <a:off x="1" y="0"/>
              <a:ext cx="9143999" cy="51435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1026" name="Picture 2" descr="File:Alexandre Dumas Signature.svg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771550"/>
              <a:ext cx="9144000" cy="3816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219822"/>
            <a:ext cx="7772400" cy="1102519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</a:p>
        </p:txBody>
      </p:sp>
    </p:spTree>
    <p:extLst>
      <p:ext uri="{BB962C8B-B14F-4D97-AF65-F5344CB8AC3E}">
        <p14:creationId xmlns:p14="http://schemas.microsoft.com/office/powerpoint/2010/main" val="583127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DÍLO – ROMANOPISECKÁ TVORBA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43508" y="1203598"/>
            <a:ext cx="6300700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nejslavnějším Dumasovým románem jsou proslulí </a:t>
            </a:r>
            <a:r>
              <a:rPr lang="cs-CZ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Tři mušketýři </a:t>
            </a: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(1844)</a:t>
            </a:r>
            <a:r>
              <a:rPr lang="cs-CZ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původně časopisecky vycházející historický román situovaný do Francie 17. století (doba vlády Ludvíka XIII. a následně Ludvíka XIV.)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jde vlastně o románovou trilogii (díky dvěma pokračováním veleúspěšného prvního dílu), na jejíž tvorbě se velkou měrou podílel August Maquet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vypráví příběh chudého gaskoňského (jihozápad Francie) šlechtice </a:t>
            </a:r>
            <a:r>
              <a:rPr lang="cs-CZ" sz="1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d´Artagnana</a:t>
            </a: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jeho tří věrných druhů, udatných mušketýrů </a:t>
            </a:r>
            <a:r>
              <a:rPr lang="cs-CZ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Athose, Porthose a Aramise</a:t>
            </a: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</a:t>
            </a: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/>
              </a:rPr>
              <a:t>˃ </a:t>
            </a:r>
            <a:r>
              <a:rPr lang="cs-CZ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/>
              </a:rPr>
              <a:t>tři mušketýři byli čtyři</a:t>
            </a:r>
            <a:endParaRPr lang="cs-CZ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společně pak bojují proti </a:t>
            </a:r>
            <a:r>
              <a:rPr lang="cs-CZ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kardinálovi </a:t>
            </a:r>
            <a:r>
              <a:rPr lang="cs-CZ" sz="1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Richelieu</a:t>
            </a: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který se snaží kompromitovat královnu Annu Rakouskou a posílit svoji moc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třebaže v románu vystupuje řada skutečných postav, na historickou věrohodnost není kladem téměř žádný důraz, v duchu požadavků čtenářů jde hlavně o dramatický rychle se vyvíjející děj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román je dodnes velmi populární, dočkal se nesčetného množství filmových i divadelních zpracování po celém světě a stal se inspirací pro mnoho dalších děl    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6569713" y="1225997"/>
            <a:ext cx="2448781" cy="38219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>
                <a:solidFill>
                  <a:srgbClr val="002060"/>
                </a:solidFill>
              </a:rPr>
              <a:t>Francie v 17. století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2060"/>
                </a:solidFill>
              </a:rPr>
              <a:t>období absolutistické vlády dynastie Bourbonů, nejprve Ludvíka XIII. (1610 – 1643)             a posléze Ludvíka XIV. (1643 – 1705)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2060"/>
                </a:solidFill>
              </a:rPr>
              <a:t>za vlády Ludvíka XIII. pak dosáhl velké moci v pozici prvního ministra kardinál </a:t>
            </a:r>
            <a:r>
              <a:rPr lang="cs-CZ" sz="1200" dirty="0" err="1">
                <a:solidFill>
                  <a:srgbClr val="002060"/>
                </a:solidFill>
              </a:rPr>
              <a:t>Richelieu</a:t>
            </a:r>
            <a:endParaRPr lang="cs-CZ" sz="1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2060"/>
                </a:solidFill>
              </a:rPr>
              <a:t>v době vlády Ludvíka XIV. (král slunce) měl velkou moc kardinál </a:t>
            </a:r>
            <a:r>
              <a:rPr lang="cs-CZ" sz="1200" dirty="0" err="1">
                <a:solidFill>
                  <a:srgbClr val="002060"/>
                </a:solidFill>
              </a:rPr>
              <a:t>Mazarin</a:t>
            </a:r>
            <a:endParaRPr lang="cs-CZ" sz="1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2060"/>
                </a:solidFill>
              </a:rPr>
              <a:t>je to doba, kdy je Francie světovou velmocí a díky svému bohatství kulturním centrem světa,  velké náklady na luxusní život královského dvora však vedou k extrémnímu zadlužení</a:t>
            </a:r>
          </a:p>
        </p:txBody>
      </p:sp>
    </p:spTree>
    <p:extLst>
      <p:ext uri="{BB962C8B-B14F-4D97-AF65-F5344CB8AC3E}">
        <p14:creationId xmlns:p14="http://schemas.microsoft.com/office/powerpoint/2010/main" val="239939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  <a:hlinkClick r:id="rId2"/>
            </a:endParaRPr>
          </a:p>
          <a:p>
            <a:pPr algn="ctr"/>
            <a:endParaRPr lang="cs-CZ" dirty="0">
              <a:solidFill>
                <a:schemeClr val="tx1"/>
              </a:solidFill>
              <a:hlinkClick r:id="rId2"/>
            </a:endParaRPr>
          </a:p>
          <a:p>
            <a:pPr algn="ctr"/>
            <a:endParaRPr lang="cs-CZ" dirty="0">
              <a:solidFill>
                <a:schemeClr val="tx1"/>
              </a:solidFill>
              <a:hlinkClick r:id="rId2"/>
            </a:endParaRPr>
          </a:p>
          <a:p>
            <a:pPr algn="ctr"/>
            <a:endParaRPr lang="cs-CZ" dirty="0">
              <a:solidFill>
                <a:schemeClr val="tx1"/>
              </a:solidFill>
              <a:hlinkClick r:id="rId2"/>
            </a:endParaRPr>
          </a:p>
          <a:p>
            <a:pPr algn="ctr"/>
            <a:endParaRPr lang="cs-CZ" dirty="0">
              <a:solidFill>
                <a:schemeClr val="tx1"/>
              </a:solidFill>
              <a:hlinkClick r:id="rId2"/>
            </a:endParaRPr>
          </a:p>
          <a:p>
            <a:pPr algn="ctr"/>
            <a:endParaRPr lang="cs-CZ" dirty="0">
              <a:solidFill>
                <a:schemeClr val="tx1"/>
              </a:solidFill>
              <a:hlinkClick r:id="rId2"/>
            </a:endParaRPr>
          </a:p>
          <a:p>
            <a:pPr algn="ctr"/>
            <a:endParaRPr lang="cs-CZ" dirty="0">
              <a:solidFill>
                <a:schemeClr val="tx1"/>
              </a:solidFill>
              <a:hlinkClick r:id="rId2"/>
            </a:endParaRPr>
          </a:p>
          <a:p>
            <a:pPr algn="ctr"/>
            <a:endParaRPr lang="cs-CZ" dirty="0">
              <a:solidFill>
                <a:schemeClr val="tx1"/>
              </a:solidFill>
              <a:hlinkClick r:id="rId2"/>
            </a:endParaRPr>
          </a:p>
          <a:p>
            <a:pPr algn="ctr"/>
            <a:endParaRPr lang="cs-CZ" dirty="0">
              <a:solidFill>
                <a:schemeClr val="tx1"/>
              </a:solidFill>
              <a:hlinkClick r:id="rId2"/>
            </a:endParaRPr>
          </a:p>
          <a:p>
            <a:pPr algn="ctr"/>
            <a:endParaRPr lang="cs-CZ" dirty="0">
              <a:solidFill>
                <a:schemeClr val="tx1"/>
              </a:solidFill>
              <a:hlinkClick r:id="rId2"/>
            </a:endParaRPr>
          </a:p>
          <a:p>
            <a:pPr algn="ctr"/>
            <a:r>
              <a:rPr lang="cs-CZ" dirty="0">
                <a:solidFill>
                  <a:schemeClr val="tx1"/>
                </a:solidFill>
                <a:hlinkClick r:id="rId2"/>
              </a:rPr>
              <a:t>UKÁZKA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DÍLO – ROMANOPISECKÁ TVORBA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2614175" y="1419622"/>
            <a:ext cx="3744416" cy="20162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rgbClr val="002060"/>
                </a:solidFill>
              </a:rPr>
              <a:t>„Zdvihni ruku a přísahej!“ zvolali Athos s </a:t>
            </a:r>
            <a:r>
              <a:rPr lang="cs-CZ" sz="1600" dirty="0" err="1">
                <a:solidFill>
                  <a:srgbClr val="002060"/>
                </a:solidFill>
              </a:rPr>
              <a:t>Aramisem</a:t>
            </a:r>
            <a:r>
              <a:rPr lang="cs-CZ" sz="1600" dirty="0">
                <a:solidFill>
                  <a:srgbClr val="002060"/>
                </a:solidFill>
              </a:rPr>
              <a:t>. </a:t>
            </a:r>
            <a:r>
              <a:rPr lang="cs-CZ" sz="1600" dirty="0" err="1">
                <a:solidFill>
                  <a:srgbClr val="002060"/>
                </a:solidFill>
              </a:rPr>
              <a:t>Porthos</a:t>
            </a:r>
            <a:r>
              <a:rPr lang="cs-CZ" sz="1600" dirty="0">
                <a:solidFill>
                  <a:srgbClr val="002060"/>
                </a:solidFill>
              </a:rPr>
              <a:t> následoval jejich příkladu. Přece však bručel, když ruku zdvíhal. Všichni čtyři opakovali jednohlasně </a:t>
            </a:r>
            <a:r>
              <a:rPr lang="cs-CZ" sz="1600" dirty="0" err="1">
                <a:solidFill>
                  <a:srgbClr val="002060"/>
                </a:solidFill>
              </a:rPr>
              <a:t>d´Artagnanovo</a:t>
            </a:r>
            <a:r>
              <a:rPr lang="cs-CZ" sz="1600" dirty="0">
                <a:solidFill>
                  <a:srgbClr val="002060"/>
                </a:solidFill>
              </a:rPr>
              <a:t> heslo:                      </a:t>
            </a:r>
            <a:r>
              <a:rPr lang="cs-CZ" sz="1600" b="1" dirty="0">
                <a:solidFill>
                  <a:srgbClr val="002060"/>
                </a:solidFill>
              </a:rPr>
              <a:t>„Jeden za všechny, všichni za jednoho!“</a:t>
            </a:r>
          </a:p>
        </p:txBody>
      </p:sp>
      <p:pic>
        <p:nvPicPr>
          <p:cNvPr id="13314" name="Picture 2" descr="Dartagnan-musketeers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56" y="1334012"/>
            <a:ext cx="2100486" cy="170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ttp://upload.wikimedia.org/wikipedia/commons/thumb/5/5a/Sculpture_group_of_musketeers_in_Condom%2C_France.JPG/220px-Sculpture_group_of_musketeers_in_Condom%2C_France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63838"/>
            <a:ext cx="2095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http://upload.wikimedia.org/wikipedia/commons/thumb/c/cf/CC_No_01_Three_Musketeers.jpg/220px-CC_No_01_Three_Musketeers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563638"/>
            <a:ext cx="237626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532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DÍLO – ROMANOPISECKÁ TVORBA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43508" y="1203598"/>
            <a:ext cx="853294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dalším Dumasovým slavným románem je pak dílo </a:t>
            </a:r>
            <a:r>
              <a:rPr lang="cs-CZ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Hrabě Monte Christo </a:t>
            </a: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(1845-1846)</a:t>
            </a:r>
            <a:r>
              <a:rPr lang="cs-CZ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tento román napsal Dumas společně s Augustem </a:t>
            </a:r>
            <a:r>
              <a:rPr lang="cs-CZ" sz="2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Maquetem</a:t>
            </a:r>
            <a:endParaRPr lang="cs-CZ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vypráví příběh nespravedlivě odsouzeného námořníka Edmonda Dantese, kterému se podařilo uprchnout z vězeňské pevnosti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poté, co se na ostrově Monte Christo zmocní pokladu, mu peníze umožní, aby se pomstil všem, kdo se podíleli na jeho odsouzení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rovněž i toto dílo se dočkalo mnoha filmových zpracování po celém světě a stalo se inspirací pro řadu dalších autorů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UKÁZKA 2</a:t>
            </a: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UKÁZKA 3</a:t>
            </a:r>
            <a:endParaRPr lang="cs-CZ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653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DÍLO – ROMANOPISECKÁ TVORBA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755576" y="1923678"/>
            <a:ext cx="3744416" cy="23762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>
                <a:solidFill>
                  <a:srgbClr val="002060"/>
                </a:solidFill>
                <a:effectLst/>
              </a:rPr>
              <a:t>Opakoval si tak dlouho, mysle na nepřátele, že v smrti je klid a že tomu, kdo chce krutě trestat, je třeba jiných prostředků než smrti, že upadl v mrtvou nehybnost sebevražedné myšlenky. Běda tomu, kdo, ocitnuv se na šikmé ploše neštěstí, stane u těchto chmurných představ! Je to jedno z mrtvých moří, která rozprostírají se jako azur čistých vln, v nichž však nohy plavcovy boří se víc a více do lepkavého bahna, které ho táhne k sobě, sevře a pohltí. Kdo se jednou dal tak polapiti, je ztracen, nepřispěje-li mu božská prozřetelnost ku pomoci, a každým úsilím, o něž se pokusí, zabředne jen ještě hlouběji v smrt.</a:t>
            </a:r>
            <a:endParaRPr lang="cs-CZ" sz="1200" b="1" dirty="0">
              <a:solidFill>
                <a:srgbClr val="002060"/>
              </a:solidFill>
            </a:endParaRPr>
          </a:p>
        </p:txBody>
      </p:sp>
      <p:pic>
        <p:nvPicPr>
          <p:cNvPr id="14338" name="Picture 2" descr="http://upload.wikimedia.org/wikipedia/commons/thumb/c/c3/Edmond_Dant%C3%A8s.JPG/220px-Edmond_Dant%C3%A8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311609"/>
            <a:ext cx="3130783" cy="36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36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DÍLO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43508" y="1491630"/>
            <a:ext cx="853294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 další známá Dumasova díla patří</a:t>
            </a:r>
            <a:endParaRPr lang="cs-CZ" sz="2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l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Pařížští mohykáni – </a:t>
            </a: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dobrodružný román z Francie v období po Napoleonských válkách</a:t>
            </a:r>
          </a:p>
          <a:p>
            <a:pPr marL="800100" lvl="1" indent="-342900" algn="l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Dobrodružství hraběte </a:t>
            </a:r>
            <a:r>
              <a:rPr lang="cs-CZ" sz="2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Lydericha</a:t>
            </a:r>
            <a:r>
              <a:rPr lang="cs-CZ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zpracování německého eposu Píseň o Nibelunzích</a:t>
            </a:r>
          </a:p>
          <a:p>
            <a:pPr marL="800100" lvl="1" indent="-342900" algn="l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2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Bathilde</a:t>
            </a:r>
            <a:r>
              <a:rPr lang="cs-CZ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divadelní hra</a:t>
            </a:r>
          </a:p>
          <a:p>
            <a:pPr marL="800100" lvl="1" indent="-342900" algn="l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a dalších 252 děl …    </a:t>
            </a:r>
          </a:p>
        </p:txBody>
      </p:sp>
    </p:spTree>
    <p:extLst>
      <p:ext uri="{BB962C8B-B14F-4D97-AF65-F5344CB8AC3E}">
        <p14:creationId xmlns:p14="http://schemas.microsoft.com/office/powerpoint/2010/main" val="11758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83518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85800" y="2211710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8000" dirty="0">
                <a:solidFill>
                  <a:srgbClr val="002060"/>
                </a:solidFill>
              </a:rPr>
              <a:t>DĚKUJI ZA POZORNOST.</a:t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56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ZDROJE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07504" y="1203598"/>
            <a:ext cx="8928992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000" dirty="0">
                <a:solidFill>
                  <a:schemeClr val="tx1"/>
                </a:solidFill>
              </a:rPr>
              <a:t>Literatura pro 2. Ročník středních škol – Učebnice. 1. Vyd. Brno, </a:t>
            </a:r>
            <a:r>
              <a:rPr lang="cs-CZ" sz="1000" dirty="0" err="1">
                <a:solidFill>
                  <a:schemeClr val="tx1"/>
                </a:solidFill>
              </a:rPr>
              <a:t>Didaktis</a:t>
            </a:r>
            <a:r>
              <a:rPr lang="cs-CZ" sz="1000" dirty="0">
                <a:solidFill>
                  <a:schemeClr val="tx1"/>
                </a:solidFill>
              </a:rPr>
              <a:t> 2009. 151 s. ISBN 978-80.7358-129-9</a:t>
            </a:r>
          </a:p>
          <a:p>
            <a:pPr algn="l"/>
            <a:r>
              <a:rPr lang="cs-CZ" sz="1000" dirty="0">
                <a:solidFill>
                  <a:schemeClr val="tx1"/>
                </a:solidFill>
              </a:rPr>
              <a:t>KOLEKTIV AUTORŮ. </a:t>
            </a:r>
            <a:r>
              <a:rPr lang="cs-CZ" sz="1000" i="1" dirty="0">
                <a:solidFill>
                  <a:schemeClr val="tx1"/>
                </a:solidFill>
              </a:rPr>
              <a:t>Malá </a:t>
            </a:r>
            <a:r>
              <a:rPr lang="cs-CZ" sz="1000" i="1" dirty="0" err="1">
                <a:solidFill>
                  <a:schemeClr val="tx1"/>
                </a:solidFill>
              </a:rPr>
              <a:t>encyklopédia</a:t>
            </a:r>
            <a:r>
              <a:rPr lang="cs-CZ" sz="1000" i="1" dirty="0">
                <a:solidFill>
                  <a:schemeClr val="tx1"/>
                </a:solidFill>
              </a:rPr>
              <a:t> </a:t>
            </a:r>
            <a:r>
              <a:rPr lang="cs-CZ" sz="1000" i="1" dirty="0" err="1">
                <a:solidFill>
                  <a:schemeClr val="tx1"/>
                </a:solidFill>
              </a:rPr>
              <a:t>spisovateľov</a:t>
            </a:r>
            <a:r>
              <a:rPr lang="cs-CZ" sz="1000" i="1" dirty="0">
                <a:solidFill>
                  <a:schemeClr val="tx1"/>
                </a:solidFill>
              </a:rPr>
              <a:t> </a:t>
            </a:r>
            <a:r>
              <a:rPr lang="cs-CZ" sz="1000" i="1" dirty="0" err="1">
                <a:solidFill>
                  <a:schemeClr val="tx1"/>
                </a:solidFill>
              </a:rPr>
              <a:t>sveta</a:t>
            </a:r>
            <a:r>
              <a:rPr lang="cs-CZ" sz="1000" dirty="0">
                <a:solidFill>
                  <a:schemeClr val="tx1"/>
                </a:solidFill>
              </a:rPr>
              <a:t>. Bratislava: Obzor, 1978, ISBN NEUVEDENO.</a:t>
            </a:r>
          </a:p>
          <a:p>
            <a:pPr algn="l"/>
            <a:r>
              <a:rPr lang="cs-CZ" sz="1000" dirty="0">
                <a:solidFill>
                  <a:schemeClr val="tx1"/>
                </a:solidFill>
              </a:rPr>
              <a:t>AUTOR NEUVEDEN. </a:t>
            </a:r>
            <a:r>
              <a:rPr lang="cs-CZ" sz="1000" i="1" dirty="0" err="1">
                <a:solidFill>
                  <a:schemeClr val="tx1"/>
                </a:solidFill>
              </a:rPr>
              <a:t>Wikimedia</a:t>
            </a:r>
            <a:r>
              <a:rPr lang="cs-CZ" sz="1000" i="1" dirty="0">
                <a:solidFill>
                  <a:schemeClr val="tx1"/>
                </a:solidFill>
              </a:rPr>
              <a:t> </a:t>
            </a:r>
            <a:r>
              <a:rPr lang="cs-CZ" sz="1000" i="1" dirty="0" err="1">
                <a:solidFill>
                  <a:schemeClr val="tx1"/>
                </a:solidFill>
              </a:rPr>
              <a:t>Commons</a:t>
            </a:r>
            <a:r>
              <a:rPr lang="cs-CZ" sz="1000" dirty="0">
                <a:solidFill>
                  <a:schemeClr val="tx1"/>
                </a:solidFill>
              </a:rPr>
              <a:t> [online]. [cit. 1.5.2013]. Dostupný na WWW: http://cs.wikipedia.org/wiki/Alexandre_Dumas_star%C5%A1%C3%AD</a:t>
            </a:r>
          </a:p>
          <a:p>
            <a:pPr algn="l"/>
            <a:r>
              <a:rPr lang="cs-CZ" sz="1000" dirty="0">
                <a:solidFill>
                  <a:schemeClr val="tx1"/>
                </a:solidFill>
              </a:rPr>
              <a:t>CARJAT, </a:t>
            </a:r>
            <a:r>
              <a:rPr lang="cs-CZ" sz="1000" dirty="0" err="1">
                <a:solidFill>
                  <a:schemeClr val="tx1"/>
                </a:solidFill>
              </a:rPr>
              <a:t>Étienne</a:t>
            </a:r>
            <a:r>
              <a:rPr lang="cs-CZ" sz="1000" dirty="0">
                <a:solidFill>
                  <a:schemeClr val="tx1"/>
                </a:solidFill>
              </a:rPr>
              <a:t>. </a:t>
            </a:r>
            <a:r>
              <a:rPr lang="cs-CZ" sz="1000" i="1" dirty="0" err="1">
                <a:solidFill>
                  <a:schemeClr val="tx1"/>
                </a:solidFill>
              </a:rPr>
              <a:t>Wikimedia</a:t>
            </a:r>
            <a:r>
              <a:rPr lang="cs-CZ" sz="1000" i="1" dirty="0">
                <a:solidFill>
                  <a:schemeClr val="tx1"/>
                </a:solidFill>
              </a:rPr>
              <a:t> </a:t>
            </a:r>
            <a:r>
              <a:rPr lang="cs-CZ" sz="1000" i="1" dirty="0" err="1">
                <a:solidFill>
                  <a:schemeClr val="tx1"/>
                </a:solidFill>
              </a:rPr>
              <a:t>Commons</a:t>
            </a:r>
            <a:r>
              <a:rPr lang="cs-CZ" sz="1000" dirty="0">
                <a:solidFill>
                  <a:schemeClr val="tx1"/>
                </a:solidFill>
              </a:rPr>
              <a:t> [online]. [cit. 1.5.2013]. Dostupný na WWW: http://sk.wikipedia.org/wiki/Alexandre_Dumas_star%C5%A1%C3%AD#mediaviewer/S%C3%BAbor:Alexandre_Dumas.jpg</a:t>
            </a:r>
          </a:p>
          <a:p>
            <a:pPr algn="l"/>
            <a:r>
              <a:rPr lang="cs-CZ" sz="1000" dirty="0">
                <a:solidFill>
                  <a:schemeClr val="tx1"/>
                </a:solidFill>
              </a:rPr>
              <a:t>AUTOR NEUVEDEN. </a:t>
            </a:r>
            <a:r>
              <a:rPr lang="cs-CZ" sz="1000" i="1" dirty="0" err="1">
                <a:solidFill>
                  <a:schemeClr val="tx1"/>
                </a:solidFill>
              </a:rPr>
              <a:t>Wikimedia</a:t>
            </a:r>
            <a:r>
              <a:rPr lang="cs-CZ" sz="1000" i="1" dirty="0">
                <a:solidFill>
                  <a:schemeClr val="tx1"/>
                </a:solidFill>
              </a:rPr>
              <a:t> </a:t>
            </a:r>
            <a:r>
              <a:rPr lang="cs-CZ" sz="1000" i="1" dirty="0" err="1">
                <a:solidFill>
                  <a:schemeClr val="tx1"/>
                </a:solidFill>
              </a:rPr>
              <a:t>Commons</a:t>
            </a:r>
            <a:r>
              <a:rPr lang="cs-CZ" sz="1000" dirty="0">
                <a:solidFill>
                  <a:schemeClr val="tx1"/>
                </a:solidFill>
              </a:rPr>
              <a:t> [online]. [cit. 1.5.2013]. Dostupný na WWW: http://cs.wikipedia.org/wiki/Alexandre_Dumas_mlad%C5%A1%C3%AD#mediaviewer/Soubor:ADumas_hijo_00.jpg</a:t>
            </a:r>
          </a:p>
          <a:p>
            <a:pPr algn="l"/>
            <a:r>
              <a:rPr lang="cs-CZ" sz="1000" dirty="0">
                <a:solidFill>
                  <a:schemeClr val="tx1"/>
                </a:solidFill>
              </a:rPr>
              <a:t>SELBST ERSTELLT. </a:t>
            </a:r>
            <a:r>
              <a:rPr lang="cs-CZ" sz="1000" i="1" dirty="0" err="1">
                <a:solidFill>
                  <a:schemeClr val="tx1"/>
                </a:solidFill>
              </a:rPr>
              <a:t>Wikimedia</a:t>
            </a:r>
            <a:r>
              <a:rPr lang="cs-CZ" sz="1000" i="1" dirty="0">
                <a:solidFill>
                  <a:schemeClr val="tx1"/>
                </a:solidFill>
              </a:rPr>
              <a:t> </a:t>
            </a:r>
            <a:r>
              <a:rPr lang="cs-CZ" sz="1000" i="1" dirty="0" err="1">
                <a:solidFill>
                  <a:schemeClr val="tx1"/>
                </a:solidFill>
              </a:rPr>
              <a:t>Commons</a:t>
            </a:r>
            <a:r>
              <a:rPr lang="cs-CZ" sz="1000" dirty="0">
                <a:solidFill>
                  <a:schemeClr val="tx1"/>
                </a:solidFill>
              </a:rPr>
              <a:t> [online]. [cit. 1.5.2013]. Dostupný na WWW: http://en.wikipedia.org/wiki/File:Pantheon_Grablege_Dumas_Zola_Hugo.jpg</a:t>
            </a:r>
          </a:p>
          <a:p>
            <a:pPr algn="l"/>
            <a:r>
              <a:rPr lang="cs-CZ" sz="1000" dirty="0">
                <a:solidFill>
                  <a:schemeClr val="tx1"/>
                </a:solidFill>
              </a:rPr>
              <a:t>FABER, C.. </a:t>
            </a:r>
            <a:r>
              <a:rPr lang="cs-CZ" sz="1000" i="1" dirty="0" err="1">
                <a:solidFill>
                  <a:schemeClr val="tx1"/>
                </a:solidFill>
              </a:rPr>
              <a:t>Wikimedia</a:t>
            </a:r>
            <a:r>
              <a:rPr lang="cs-CZ" sz="1000" i="1" dirty="0">
                <a:solidFill>
                  <a:schemeClr val="tx1"/>
                </a:solidFill>
              </a:rPr>
              <a:t> </a:t>
            </a:r>
            <a:r>
              <a:rPr lang="cs-CZ" sz="1000" i="1" dirty="0" err="1">
                <a:solidFill>
                  <a:schemeClr val="tx1"/>
                </a:solidFill>
              </a:rPr>
              <a:t>Commons</a:t>
            </a:r>
            <a:r>
              <a:rPr lang="cs-CZ" sz="1000" dirty="0">
                <a:solidFill>
                  <a:schemeClr val="tx1"/>
                </a:solidFill>
              </a:rPr>
              <a:t> [online]. [cit. 1.5.2013]. Dostupný na WWW: http://upload.wikimedia.org/wikipedia/commons/thumb/4/43/Auguste_Maquet_1847.jpg/220px-Auguste_Maquet_1847.jpg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AUTOR NEUVEDEN. </a:t>
            </a:r>
            <a:r>
              <a:rPr lang="en-US" sz="1000" i="1" dirty="0">
                <a:solidFill>
                  <a:schemeClr val="tx1"/>
                </a:solidFill>
              </a:rPr>
              <a:t>MS Office</a:t>
            </a:r>
            <a:r>
              <a:rPr lang="en-US" sz="1000" dirty="0">
                <a:solidFill>
                  <a:schemeClr val="tx1"/>
                </a:solidFill>
              </a:rPr>
              <a:t> [online]. [cit. 1.5.201</a:t>
            </a:r>
            <a:r>
              <a:rPr lang="cs-CZ" sz="1000" dirty="0">
                <a:solidFill>
                  <a:schemeClr val="tx1"/>
                </a:solidFill>
              </a:rPr>
              <a:t>3</a:t>
            </a:r>
            <a:r>
              <a:rPr lang="en-US" sz="1000" dirty="0">
                <a:solidFill>
                  <a:schemeClr val="tx1"/>
                </a:solidFill>
              </a:rPr>
              <a:t>]. </a:t>
            </a:r>
            <a:r>
              <a:rPr lang="en-US" sz="1000" dirty="0" err="1">
                <a:solidFill>
                  <a:schemeClr val="tx1"/>
                </a:solidFill>
              </a:rPr>
              <a:t>Dostupný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cs-CZ" sz="1000" dirty="0">
                <a:solidFill>
                  <a:schemeClr val="tx1"/>
                </a:solidFill>
              </a:rPr>
              <a:t> pod licencí MS Office 2010 </a:t>
            </a:r>
            <a:r>
              <a:rPr lang="en-US" sz="1000" dirty="0" err="1">
                <a:solidFill>
                  <a:schemeClr val="tx1"/>
                </a:solidFill>
              </a:rPr>
              <a:t>na</a:t>
            </a:r>
            <a:r>
              <a:rPr lang="en-US" sz="1000" dirty="0">
                <a:solidFill>
                  <a:schemeClr val="tx1"/>
                </a:solidFill>
              </a:rPr>
              <a:t> WWW: http://office.microsoft.com/cs-cz/images/results.aspx?qu=kniha&amp;ex=1#ai:MC900348729|mt:1|</a:t>
            </a:r>
            <a:endParaRPr lang="cs-CZ" sz="1000" dirty="0">
              <a:solidFill>
                <a:schemeClr val="tx1"/>
              </a:solidFill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AUTOR NEUVEDEN. </a:t>
            </a:r>
            <a:r>
              <a:rPr lang="en-US" sz="1000" i="1" dirty="0">
                <a:solidFill>
                  <a:schemeClr val="tx1"/>
                </a:solidFill>
              </a:rPr>
              <a:t>MS Office</a:t>
            </a:r>
            <a:r>
              <a:rPr lang="en-US" sz="1000" dirty="0">
                <a:solidFill>
                  <a:schemeClr val="tx1"/>
                </a:solidFill>
              </a:rPr>
              <a:t> [online]. [cit. 1.5.201</a:t>
            </a:r>
            <a:r>
              <a:rPr lang="cs-CZ" sz="1000" dirty="0">
                <a:solidFill>
                  <a:schemeClr val="tx1"/>
                </a:solidFill>
              </a:rPr>
              <a:t>3</a:t>
            </a:r>
            <a:r>
              <a:rPr lang="en-US" sz="1000" dirty="0">
                <a:solidFill>
                  <a:schemeClr val="tx1"/>
                </a:solidFill>
              </a:rPr>
              <a:t>]. </a:t>
            </a:r>
            <a:r>
              <a:rPr lang="en-US" sz="1000" dirty="0" err="1">
                <a:solidFill>
                  <a:schemeClr val="tx1"/>
                </a:solidFill>
              </a:rPr>
              <a:t>Dostupný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cs-CZ" sz="1000" dirty="0">
                <a:solidFill>
                  <a:schemeClr val="tx1"/>
                </a:solidFill>
              </a:rPr>
              <a:t> pod licencí MS Office 2010 </a:t>
            </a:r>
            <a:r>
              <a:rPr lang="en-US" sz="1000" dirty="0" err="1">
                <a:solidFill>
                  <a:schemeClr val="tx1"/>
                </a:solidFill>
              </a:rPr>
              <a:t>na</a:t>
            </a:r>
            <a:r>
              <a:rPr lang="en-US" sz="1000" dirty="0">
                <a:solidFill>
                  <a:schemeClr val="tx1"/>
                </a:solidFill>
              </a:rPr>
              <a:t> WWW: http://office.microsoft.com/cs-cz/images/results.aspx?qu=vag%C3%B3n&amp;ex=1#ai:MC900287213|</a:t>
            </a:r>
            <a:endParaRPr lang="cs-CZ" sz="1000" dirty="0">
              <a:solidFill>
                <a:schemeClr val="tx1"/>
              </a:solidFill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AUTOR NEUVEDEN. </a:t>
            </a:r>
            <a:r>
              <a:rPr lang="en-US" sz="1000" i="1" dirty="0">
                <a:solidFill>
                  <a:schemeClr val="tx1"/>
                </a:solidFill>
              </a:rPr>
              <a:t>MS Office</a:t>
            </a:r>
            <a:r>
              <a:rPr lang="en-US" sz="1000" dirty="0">
                <a:solidFill>
                  <a:schemeClr val="tx1"/>
                </a:solidFill>
              </a:rPr>
              <a:t> [online]. [cit. 1.5.201</a:t>
            </a:r>
            <a:r>
              <a:rPr lang="cs-CZ" sz="1000" dirty="0">
                <a:solidFill>
                  <a:schemeClr val="tx1"/>
                </a:solidFill>
              </a:rPr>
              <a:t>3</a:t>
            </a:r>
            <a:r>
              <a:rPr lang="en-US" sz="1000" dirty="0">
                <a:solidFill>
                  <a:schemeClr val="tx1"/>
                </a:solidFill>
              </a:rPr>
              <a:t>]. </a:t>
            </a:r>
            <a:r>
              <a:rPr lang="en-US" sz="1000" dirty="0" err="1">
                <a:solidFill>
                  <a:schemeClr val="tx1"/>
                </a:solidFill>
              </a:rPr>
              <a:t>Dostupný</a:t>
            </a:r>
            <a:r>
              <a:rPr lang="cs-CZ" sz="1000" dirty="0">
                <a:solidFill>
                  <a:schemeClr val="tx1"/>
                </a:solidFill>
              </a:rPr>
              <a:t> pod licenci MS Office 2010 </a:t>
            </a:r>
            <a:r>
              <a:rPr lang="en-US" sz="1000" dirty="0" err="1">
                <a:solidFill>
                  <a:schemeClr val="tx1"/>
                </a:solidFill>
              </a:rPr>
              <a:t>na</a:t>
            </a:r>
            <a:r>
              <a:rPr lang="en-US" sz="1000" dirty="0">
                <a:solidFill>
                  <a:schemeClr val="tx1"/>
                </a:solidFill>
              </a:rPr>
              <a:t> WWW: http://office.microsoft.com/cs-cz/images/results.aspx?qu=lokomotiva&amp;ex=1#ai:MC900307358|</a:t>
            </a:r>
            <a:endParaRPr lang="cs-CZ" sz="1000" dirty="0">
              <a:solidFill>
                <a:schemeClr val="tx1"/>
              </a:solidFill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AUTOR NEUVEDEN. </a:t>
            </a:r>
            <a:r>
              <a:rPr lang="en-US" sz="1000" i="1" dirty="0">
                <a:solidFill>
                  <a:schemeClr val="tx1"/>
                </a:solidFill>
              </a:rPr>
              <a:t>MS Office</a:t>
            </a:r>
            <a:r>
              <a:rPr lang="en-US" sz="1000" dirty="0">
                <a:solidFill>
                  <a:schemeClr val="tx1"/>
                </a:solidFill>
              </a:rPr>
              <a:t> [online]. [cit. 1.5.201</a:t>
            </a:r>
            <a:r>
              <a:rPr lang="cs-CZ" sz="1000" dirty="0">
                <a:solidFill>
                  <a:schemeClr val="tx1"/>
                </a:solidFill>
              </a:rPr>
              <a:t>3</a:t>
            </a:r>
            <a:r>
              <a:rPr lang="en-US" sz="1000" dirty="0">
                <a:solidFill>
                  <a:schemeClr val="tx1"/>
                </a:solidFill>
              </a:rPr>
              <a:t>]. </a:t>
            </a:r>
            <a:r>
              <a:rPr lang="en-US" sz="1000" dirty="0" err="1">
                <a:solidFill>
                  <a:schemeClr val="tx1"/>
                </a:solidFill>
              </a:rPr>
              <a:t>Dostupný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cs-CZ" sz="1000" dirty="0">
                <a:solidFill>
                  <a:schemeClr val="tx1"/>
                </a:solidFill>
              </a:rPr>
              <a:t>pod licencí MS Office 2010 </a:t>
            </a:r>
            <a:r>
              <a:rPr lang="en-US" sz="1000" dirty="0" err="1">
                <a:solidFill>
                  <a:schemeClr val="tx1"/>
                </a:solidFill>
              </a:rPr>
              <a:t>na</a:t>
            </a:r>
            <a:r>
              <a:rPr lang="en-US" sz="1000" dirty="0">
                <a:solidFill>
                  <a:schemeClr val="tx1"/>
                </a:solidFill>
              </a:rPr>
              <a:t> WWW: http://office.microsoft.com/cs-cz/images/results.aspx?qu=kniha&amp;ex=1#ai:MC900325658|mt:1|</a:t>
            </a:r>
            <a:endParaRPr lang="cs-CZ" sz="1000" dirty="0">
              <a:solidFill>
                <a:schemeClr val="tx1"/>
              </a:solidFill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AUTOR NEUVEDEN. </a:t>
            </a:r>
            <a:r>
              <a:rPr lang="en-US" sz="1000" i="1" dirty="0">
                <a:solidFill>
                  <a:schemeClr val="tx1"/>
                </a:solidFill>
              </a:rPr>
              <a:t>MS Office</a:t>
            </a:r>
            <a:r>
              <a:rPr lang="en-US" sz="1000" dirty="0">
                <a:solidFill>
                  <a:schemeClr val="tx1"/>
                </a:solidFill>
              </a:rPr>
              <a:t> [online]. [cit. 1.5.201</a:t>
            </a:r>
            <a:r>
              <a:rPr lang="cs-CZ" sz="1000" dirty="0">
                <a:solidFill>
                  <a:schemeClr val="tx1"/>
                </a:solidFill>
              </a:rPr>
              <a:t>3</a:t>
            </a:r>
            <a:r>
              <a:rPr lang="en-US" sz="1000" dirty="0">
                <a:solidFill>
                  <a:schemeClr val="tx1"/>
                </a:solidFill>
              </a:rPr>
              <a:t>]. </a:t>
            </a:r>
            <a:r>
              <a:rPr lang="en-US" sz="1000" dirty="0" err="1">
                <a:solidFill>
                  <a:schemeClr val="tx1"/>
                </a:solidFill>
              </a:rPr>
              <a:t>Dostupný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cs-CZ" sz="1000" dirty="0">
                <a:solidFill>
                  <a:schemeClr val="tx1"/>
                </a:solidFill>
              </a:rPr>
              <a:t>pod licencí MS Office 2010 </a:t>
            </a:r>
            <a:r>
              <a:rPr lang="en-US" sz="1000" dirty="0" err="1">
                <a:solidFill>
                  <a:schemeClr val="tx1"/>
                </a:solidFill>
              </a:rPr>
              <a:t>na</a:t>
            </a:r>
            <a:r>
              <a:rPr lang="en-US" sz="1000" dirty="0">
                <a:solidFill>
                  <a:schemeClr val="tx1"/>
                </a:solidFill>
              </a:rPr>
              <a:t> WWW: http://office.microsoft.com/cs-cz/images/results.aspx?qu=tov%C3%A1rna&amp;ex=1#ai:MC900241115|</a:t>
            </a:r>
            <a:endParaRPr lang="cs-CZ" sz="1000" dirty="0">
              <a:solidFill>
                <a:schemeClr val="tx1"/>
              </a:solidFill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AUTOR NEUVEDEN. </a:t>
            </a:r>
            <a:r>
              <a:rPr lang="en-US" sz="1000" i="1" dirty="0">
                <a:solidFill>
                  <a:schemeClr val="tx1"/>
                </a:solidFill>
              </a:rPr>
              <a:t>MS Office</a:t>
            </a:r>
            <a:r>
              <a:rPr lang="en-US" sz="1000" dirty="0">
                <a:solidFill>
                  <a:schemeClr val="tx1"/>
                </a:solidFill>
              </a:rPr>
              <a:t> [online]. [cit. 1.5.201</a:t>
            </a:r>
            <a:r>
              <a:rPr lang="cs-CZ" sz="1000" dirty="0">
                <a:solidFill>
                  <a:schemeClr val="tx1"/>
                </a:solidFill>
              </a:rPr>
              <a:t>3</a:t>
            </a:r>
            <a:r>
              <a:rPr lang="en-US" sz="1000" dirty="0">
                <a:solidFill>
                  <a:schemeClr val="tx1"/>
                </a:solidFill>
              </a:rPr>
              <a:t>]. </a:t>
            </a:r>
            <a:r>
              <a:rPr lang="en-US" sz="1000" dirty="0" err="1">
                <a:solidFill>
                  <a:schemeClr val="tx1"/>
                </a:solidFill>
              </a:rPr>
              <a:t>Dostupný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cs-CZ" sz="1000" dirty="0">
                <a:solidFill>
                  <a:schemeClr val="tx1"/>
                </a:solidFill>
              </a:rPr>
              <a:t> pod licencí MS Office 2010 </a:t>
            </a:r>
            <a:r>
              <a:rPr lang="en-US" sz="1000" dirty="0" err="1">
                <a:solidFill>
                  <a:schemeClr val="tx1"/>
                </a:solidFill>
              </a:rPr>
              <a:t>na</a:t>
            </a:r>
            <a:r>
              <a:rPr lang="en-US" sz="1000" dirty="0">
                <a:solidFill>
                  <a:schemeClr val="tx1"/>
                </a:solidFill>
              </a:rPr>
              <a:t> WWW: http://office.microsoft.com/cs-cz/images/results.aspx?qu=spisovatel&amp;ex=1#ai:MC900391022|     </a:t>
            </a:r>
            <a:endParaRPr lang="cs-CZ" sz="1000" dirty="0">
              <a:solidFill>
                <a:schemeClr val="tx1"/>
              </a:solidFill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 </a:t>
            </a:r>
            <a:endParaRPr lang="cs-CZ" sz="1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00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ZDROJE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07504" y="1203598"/>
            <a:ext cx="8928992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>
                <a:solidFill>
                  <a:schemeClr val="tx1"/>
                </a:solidFill>
              </a:rPr>
              <a:t>AUTOR NEUVEDEN. </a:t>
            </a:r>
            <a:r>
              <a:rPr lang="en-US" sz="1000" i="1" dirty="0">
                <a:solidFill>
                  <a:schemeClr val="tx1"/>
                </a:solidFill>
              </a:rPr>
              <a:t>MS Office</a:t>
            </a:r>
            <a:r>
              <a:rPr lang="en-US" sz="1000" dirty="0">
                <a:solidFill>
                  <a:schemeClr val="tx1"/>
                </a:solidFill>
              </a:rPr>
              <a:t> [online]. [cit. 1.5.201</a:t>
            </a:r>
            <a:r>
              <a:rPr lang="cs-CZ" sz="1000" dirty="0">
                <a:solidFill>
                  <a:schemeClr val="tx1"/>
                </a:solidFill>
              </a:rPr>
              <a:t>3</a:t>
            </a:r>
            <a:r>
              <a:rPr lang="en-US" sz="1000" dirty="0">
                <a:solidFill>
                  <a:schemeClr val="tx1"/>
                </a:solidFill>
              </a:rPr>
              <a:t>]. </a:t>
            </a:r>
            <a:r>
              <a:rPr lang="en-US" sz="1000" dirty="0" err="1">
                <a:solidFill>
                  <a:schemeClr val="tx1"/>
                </a:solidFill>
              </a:rPr>
              <a:t>Dostupný</a:t>
            </a:r>
            <a:r>
              <a:rPr lang="cs-CZ" sz="1000" dirty="0">
                <a:solidFill>
                  <a:schemeClr val="tx1"/>
                </a:solidFill>
              </a:rPr>
              <a:t> pod licencí MS Office 2010 </a:t>
            </a:r>
            <a:r>
              <a:rPr lang="en-US" sz="1000" dirty="0" err="1">
                <a:solidFill>
                  <a:schemeClr val="tx1"/>
                </a:solidFill>
              </a:rPr>
              <a:t>na</a:t>
            </a:r>
            <a:r>
              <a:rPr lang="en-US" sz="1000" dirty="0">
                <a:solidFill>
                  <a:schemeClr val="tx1"/>
                </a:solidFill>
              </a:rPr>
              <a:t> WWW: http://office.microsoft.com/cs-cz/images/results.aspx?qu=spisovatel&amp;ex=1#ai:MC900217696|</a:t>
            </a:r>
            <a:endParaRPr lang="cs-CZ" sz="1000" dirty="0">
              <a:solidFill>
                <a:schemeClr val="tx1"/>
              </a:solidFill>
            </a:endParaRPr>
          </a:p>
          <a:p>
            <a:pPr algn="l"/>
            <a:r>
              <a:rPr lang="cs-CZ" sz="1000" dirty="0">
                <a:solidFill>
                  <a:schemeClr val="tx1"/>
                </a:solidFill>
              </a:rPr>
              <a:t>MAURICE LELOIR. </a:t>
            </a:r>
            <a:r>
              <a:rPr lang="cs-CZ" sz="1000" i="1" dirty="0" err="1">
                <a:solidFill>
                  <a:schemeClr val="tx1"/>
                </a:solidFill>
              </a:rPr>
              <a:t>Wikimedia</a:t>
            </a:r>
            <a:r>
              <a:rPr lang="cs-CZ" sz="1000" i="1" dirty="0">
                <a:solidFill>
                  <a:schemeClr val="tx1"/>
                </a:solidFill>
              </a:rPr>
              <a:t> </a:t>
            </a:r>
            <a:r>
              <a:rPr lang="cs-CZ" sz="1000" i="1" dirty="0" err="1">
                <a:solidFill>
                  <a:schemeClr val="tx1"/>
                </a:solidFill>
              </a:rPr>
              <a:t>Commons</a:t>
            </a:r>
            <a:r>
              <a:rPr lang="cs-CZ" sz="1000" dirty="0">
                <a:solidFill>
                  <a:schemeClr val="tx1"/>
                </a:solidFill>
              </a:rPr>
              <a:t> [online]. [cit. 1.5.2013]. Dostupný na WWW: http://en.wikipedia.org/wiki/File:Dartagnan-musketeers.jpg</a:t>
            </a:r>
          </a:p>
          <a:p>
            <a:pPr algn="l"/>
            <a:r>
              <a:rPr lang="cs-CZ" sz="1000" dirty="0">
                <a:solidFill>
                  <a:schemeClr val="tx1"/>
                </a:solidFill>
              </a:rPr>
              <a:t>TSERETELI, </a:t>
            </a:r>
            <a:r>
              <a:rPr lang="cs-CZ" sz="1000" dirty="0" err="1">
                <a:solidFill>
                  <a:schemeClr val="tx1"/>
                </a:solidFill>
              </a:rPr>
              <a:t>Zourab</a:t>
            </a:r>
            <a:r>
              <a:rPr lang="cs-CZ" sz="1000" dirty="0">
                <a:solidFill>
                  <a:schemeClr val="tx1"/>
                </a:solidFill>
              </a:rPr>
              <a:t>. </a:t>
            </a:r>
            <a:r>
              <a:rPr lang="cs-CZ" sz="1000" i="1" dirty="0" err="1">
                <a:solidFill>
                  <a:schemeClr val="tx1"/>
                </a:solidFill>
              </a:rPr>
              <a:t>Wikimedia</a:t>
            </a:r>
            <a:r>
              <a:rPr lang="cs-CZ" sz="1000" i="1" dirty="0">
                <a:solidFill>
                  <a:schemeClr val="tx1"/>
                </a:solidFill>
              </a:rPr>
              <a:t> </a:t>
            </a:r>
            <a:r>
              <a:rPr lang="cs-CZ" sz="1000" i="1" dirty="0" err="1">
                <a:solidFill>
                  <a:schemeClr val="tx1"/>
                </a:solidFill>
              </a:rPr>
              <a:t>Commons</a:t>
            </a:r>
            <a:r>
              <a:rPr lang="cs-CZ" sz="1000" dirty="0">
                <a:solidFill>
                  <a:schemeClr val="tx1"/>
                </a:solidFill>
              </a:rPr>
              <a:t> [online]. [cit. 1.5.2013]. Dostupný na WWW: http://en.wikipedia.org/wiki/File:Sculpture_group_of_musketeers_in_Condom,_France.JPG </a:t>
            </a:r>
          </a:p>
          <a:p>
            <a:pPr algn="l"/>
            <a:r>
              <a:rPr lang="cs-CZ" sz="1000" dirty="0">
                <a:solidFill>
                  <a:schemeClr val="tx1"/>
                </a:solidFill>
              </a:rPr>
              <a:t>CHORDBOARD. </a:t>
            </a:r>
            <a:r>
              <a:rPr lang="cs-CZ" sz="1000" i="1" dirty="0" err="1">
                <a:solidFill>
                  <a:schemeClr val="tx1"/>
                </a:solidFill>
              </a:rPr>
              <a:t>Wikimedia</a:t>
            </a:r>
            <a:r>
              <a:rPr lang="cs-CZ" sz="1000" i="1" dirty="0">
                <a:solidFill>
                  <a:schemeClr val="tx1"/>
                </a:solidFill>
              </a:rPr>
              <a:t> </a:t>
            </a:r>
            <a:r>
              <a:rPr lang="cs-CZ" sz="1000" i="1" dirty="0" err="1">
                <a:solidFill>
                  <a:schemeClr val="tx1"/>
                </a:solidFill>
              </a:rPr>
              <a:t>Commons</a:t>
            </a:r>
            <a:r>
              <a:rPr lang="cs-CZ" sz="1000" dirty="0">
                <a:solidFill>
                  <a:schemeClr val="tx1"/>
                </a:solidFill>
              </a:rPr>
              <a:t> [online]. [cit. 1.5.2013]. Dostupný na WWW: http://en.wikipedia.org/wiki/File:CC_No_01_Three_Musketeers.jpg</a:t>
            </a:r>
          </a:p>
          <a:p>
            <a:pPr algn="l"/>
            <a:r>
              <a:rPr lang="cs-CZ" sz="1000" dirty="0">
                <a:solidFill>
                  <a:schemeClr val="tx1"/>
                </a:solidFill>
              </a:rPr>
              <a:t>STALL, </a:t>
            </a:r>
            <a:r>
              <a:rPr lang="cs-CZ" sz="1000" dirty="0" err="1">
                <a:solidFill>
                  <a:schemeClr val="tx1"/>
                </a:solidFill>
              </a:rPr>
              <a:t>Pierre</a:t>
            </a:r>
            <a:r>
              <a:rPr lang="cs-CZ" sz="1000" dirty="0">
                <a:solidFill>
                  <a:schemeClr val="tx1"/>
                </a:solidFill>
              </a:rPr>
              <a:t> Gustave Eugene. </a:t>
            </a:r>
            <a:r>
              <a:rPr lang="cs-CZ" sz="1000" i="1" dirty="0" err="1">
                <a:solidFill>
                  <a:schemeClr val="tx1"/>
                </a:solidFill>
              </a:rPr>
              <a:t>Wikimedia</a:t>
            </a:r>
            <a:r>
              <a:rPr lang="cs-CZ" sz="1000" i="1" dirty="0">
                <a:solidFill>
                  <a:schemeClr val="tx1"/>
                </a:solidFill>
              </a:rPr>
              <a:t> </a:t>
            </a:r>
            <a:r>
              <a:rPr lang="cs-CZ" sz="1000" i="1" dirty="0" err="1">
                <a:solidFill>
                  <a:schemeClr val="tx1"/>
                </a:solidFill>
              </a:rPr>
              <a:t>Commons</a:t>
            </a:r>
            <a:r>
              <a:rPr lang="cs-CZ" sz="1000" dirty="0">
                <a:solidFill>
                  <a:schemeClr val="tx1"/>
                </a:solidFill>
              </a:rPr>
              <a:t> [online]. [cit. 1.5.2013]. Dostupný na WWW: http://cs.wikipedia.org/wiki/Hrab%C4%9B_Monte-Christo#mediaviewer/Soubor:Edmond_Dant%C3%A8s.JPG</a:t>
            </a:r>
          </a:p>
          <a:p>
            <a:pPr algn="l"/>
            <a:r>
              <a:rPr lang="cs-CZ" sz="1000" dirty="0">
                <a:solidFill>
                  <a:schemeClr val="tx1"/>
                </a:solidFill>
              </a:rPr>
              <a:t>DUMAS, Alexandre. </a:t>
            </a:r>
            <a:r>
              <a:rPr lang="cs-CZ" sz="1000" i="1" dirty="0">
                <a:solidFill>
                  <a:schemeClr val="tx1"/>
                </a:solidFill>
              </a:rPr>
              <a:t>hrabě Monte Christo - ukázky</a:t>
            </a:r>
            <a:r>
              <a:rPr lang="cs-CZ" sz="1000" dirty="0">
                <a:solidFill>
                  <a:schemeClr val="tx1"/>
                </a:solidFill>
              </a:rPr>
              <a:t> [online]. [cit. 1.5.2013]. Dostupný na WWW: http://jakubhouda.blog.cz/1010/hrabe-monte-cristo-ukazky </a:t>
            </a:r>
          </a:p>
          <a:p>
            <a:pPr algn="l"/>
            <a:r>
              <a:rPr lang="cs-CZ" sz="1000" dirty="0">
                <a:solidFill>
                  <a:schemeClr val="tx1"/>
                </a:solidFill>
              </a:rPr>
              <a:t>DUMAS, Alexandre. </a:t>
            </a:r>
            <a:r>
              <a:rPr lang="cs-CZ" sz="1000" i="1" dirty="0">
                <a:solidFill>
                  <a:schemeClr val="tx1"/>
                </a:solidFill>
              </a:rPr>
              <a:t>Wikicitáty</a:t>
            </a:r>
            <a:r>
              <a:rPr lang="cs-CZ" sz="1000" dirty="0">
                <a:solidFill>
                  <a:schemeClr val="tx1"/>
                </a:solidFill>
              </a:rPr>
              <a:t> [online]. [cit. 1.5.2013]. Dostupný na WWW: http://cs.wikiquote.org/wiki/Alexandre_Dumas_star%C5%A1%C3%AD   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endParaRPr lang="cs-CZ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57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CITÁTY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323528" y="1275606"/>
            <a:ext cx="8496944" cy="3600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>
                <a:solidFill>
                  <a:srgbClr val="002060"/>
                </a:solidFill>
                <a:effectLst/>
              </a:rPr>
              <a:t>Milovat je moudrá činnost, ale zamilovat se hloupý stav.</a:t>
            </a:r>
          </a:p>
          <a:p>
            <a:endParaRPr lang="cs-CZ" sz="1200" b="1" dirty="0">
              <a:solidFill>
                <a:srgbClr val="002060"/>
              </a:solidFill>
            </a:endParaRPr>
          </a:p>
          <a:p>
            <a:r>
              <a:rPr lang="cs-CZ" sz="1200" dirty="0">
                <a:solidFill>
                  <a:srgbClr val="002060"/>
                </a:solidFill>
                <a:effectLst/>
              </a:rPr>
              <a:t>Láska bez úcty nemůže dojít daleko, ani vzlétnout vysoko. Je to jednokřídlý anděl.</a:t>
            </a:r>
          </a:p>
          <a:p>
            <a:endParaRPr lang="cs-CZ" sz="1200" b="1" dirty="0">
              <a:solidFill>
                <a:srgbClr val="002060"/>
              </a:solidFill>
            </a:endParaRPr>
          </a:p>
          <a:p>
            <a:r>
              <a:rPr lang="cs-CZ" sz="1200" dirty="0">
                <a:solidFill>
                  <a:srgbClr val="002060"/>
                </a:solidFill>
                <a:effectLst/>
              </a:rPr>
              <a:t>Láska v nás budí hlubší city, než v nás může vzbudit žena.</a:t>
            </a:r>
          </a:p>
          <a:p>
            <a:endParaRPr lang="cs-CZ" sz="1200" b="1" dirty="0">
              <a:solidFill>
                <a:srgbClr val="002060"/>
              </a:solidFill>
            </a:endParaRPr>
          </a:p>
          <a:p>
            <a:r>
              <a:rPr lang="cs-CZ" sz="1200" dirty="0">
                <a:solidFill>
                  <a:srgbClr val="002060"/>
                </a:solidFill>
                <a:effectLst/>
              </a:rPr>
              <a:t>Emancipace ženy je měřítkem emancipace celé společnosti.</a:t>
            </a:r>
          </a:p>
          <a:p>
            <a:endParaRPr lang="cs-CZ" sz="1200" b="1" dirty="0">
              <a:solidFill>
                <a:srgbClr val="002060"/>
              </a:solidFill>
            </a:endParaRPr>
          </a:p>
          <a:p>
            <a:r>
              <a:rPr lang="cs-CZ" sz="1200" dirty="0">
                <a:solidFill>
                  <a:srgbClr val="002060"/>
                </a:solidFill>
                <a:effectLst/>
              </a:rPr>
              <a:t>Předsudky jsou jako hřebíky. Čím více se do nich buší, tím více drží.</a:t>
            </a:r>
          </a:p>
          <a:p>
            <a:endParaRPr lang="cs-CZ" sz="1200" b="1" dirty="0">
              <a:solidFill>
                <a:srgbClr val="002060"/>
              </a:solidFill>
            </a:endParaRPr>
          </a:p>
          <a:p>
            <a:r>
              <a:rPr lang="cs-CZ" sz="1200" dirty="0">
                <a:solidFill>
                  <a:srgbClr val="002060"/>
                </a:solidFill>
                <a:effectLst/>
              </a:rPr>
              <a:t>Historie je pro mne jen hřebík, na nějž věším svůj vlastní obraz.</a:t>
            </a:r>
          </a:p>
          <a:p>
            <a:endParaRPr lang="cs-CZ" sz="1200" b="1" dirty="0">
              <a:solidFill>
                <a:srgbClr val="002060"/>
              </a:solidFill>
            </a:endParaRPr>
          </a:p>
          <a:p>
            <a:r>
              <a:rPr lang="cs-CZ" sz="1200" dirty="0">
                <a:solidFill>
                  <a:srgbClr val="002060"/>
                </a:solidFill>
                <a:effectLst/>
              </a:rPr>
              <a:t>Radost je bolest, na kterou se díváme z jiné strany.</a:t>
            </a:r>
          </a:p>
          <a:p>
            <a:endParaRPr lang="cs-CZ" sz="1200" b="1" dirty="0">
              <a:solidFill>
                <a:srgbClr val="002060"/>
              </a:solidFill>
            </a:endParaRPr>
          </a:p>
          <a:p>
            <a:r>
              <a:rPr lang="cs-CZ" sz="1200" dirty="0">
                <a:solidFill>
                  <a:srgbClr val="002060"/>
                </a:solidFill>
                <a:effectLst/>
              </a:rPr>
              <a:t>Některé prokázané služby jsou tak velké, že je lze oplatit jedině nenávistí.</a:t>
            </a:r>
            <a:endParaRPr lang="cs-CZ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26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ÚVOD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07504" y="1347614"/>
            <a:ext cx="6264696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představitel </a:t>
            </a:r>
            <a:r>
              <a:rPr lang="cs-CZ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romantismu </a:t>
            </a: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francouzské literatuře žijící v letech </a:t>
            </a:r>
            <a:r>
              <a:rPr lang="cs-CZ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1802 – 1870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velmi plodný autor, krom čtyř dětí zplodil  celou řadu </a:t>
            </a:r>
            <a:r>
              <a:rPr lang="cs-CZ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divadelních her, románů, cestopisů, pamětí </a:t>
            </a: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atd.</a:t>
            </a: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však autorem </a:t>
            </a: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 pravém slova smyslu) </a:t>
            </a:r>
            <a:r>
              <a:rPr lang="cs-CZ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všech děl, pod kterými je podepsán</a:t>
            </a:r>
            <a:r>
              <a: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řadu z nich upravil, podílel se na nich spoluautorsky či pouze svým jménem zaštítil – souvisí to se způsobem jeho tvorby (viz další snímky)     </a:t>
            </a:r>
          </a:p>
        </p:txBody>
      </p:sp>
      <p:pic>
        <p:nvPicPr>
          <p:cNvPr id="3074" name="Picture 2" descr="Alexandre Duma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419623"/>
            <a:ext cx="190639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aoblený obdélník 5"/>
          <p:cNvSpPr/>
          <p:nvPr/>
        </p:nvSpPr>
        <p:spPr>
          <a:xfrm>
            <a:off x="6444208" y="3795886"/>
            <a:ext cx="2520280" cy="11644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>
                <a:solidFill>
                  <a:srgbClr val="002060"/>
                </a:solidFill>
              </a:rPr>
              <a:t>Romantismus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2060"/>
                </a:solidFill>
              </a:rPr>
              <a:t>umělecký směr přibližně konce 18. a první poloviny 19. století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2060"/>
                </a:solidFill>
              </a:rPr>
              <a:t>klade důraz především na cit (láska), prožitek, fantazii                  a snění, má oblibu v historii</a:t>
            </a:r>
          </a:p>
        </p:txBody>
      </p:sp>
    </p:spTree>
    <p:extLst>
      <p:ext uri="{BB962C8B-B14F-4D97-AF65-F5344CB8AC3E}">
        <p14:creationId xmlns:p14="http://schemas.microsoft.com/office/powerpoint/2010/main" val="499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ŽIVOTNÍ OSUDY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07504" y="1203598"/>
            <a:ext cx="8856984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narodil se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24. 7. 1802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malém městečku </a:t>
            </a:r>
            <a:r>
              <a:rPr 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Villers-Cotterets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 severu Francie v rodině divizního generála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22 letech odešel do Paříže, kde pracoval jako písař a po večerech začal tvořit svá první díla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té době se mu narodil i jeho syn označovaný jako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Alexandre Dumas mladší -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rovněž významný dramatik a prozaik (např. dílo Dáma s kaméliemi)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konci 30. let 19. století se seznámil s historikem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Augustem </a:t>
            </a:r>
            <a:r>
              <a:rPr lang="cs-CZ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Maquetem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vyhledával materiál                                 a vypracovával nástin děje pro nejslavnější Dumasova historická díla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třebaže za svůj život vydělal mnoho peněz, díky chybným podnikatelským investicím a rozmařilému způsobu života se ve stáří ocitl na mizině a ke konci života se tak uchýlil ke svému synovi do Puys (severní Francie v Normandii), kde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5. 12. 1870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zemřel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dnes je po něm např. pojmenována jedna ze stanic pařížského metra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naše televizní tvorba beletristicky zpracovala jeho životní osudy v roce 1970 do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seriálu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scénáristy  Jaroslava Dietla a režiséra Jaroslava Dudka (oba mj. Nemocnice na kraji města) s Vladimírem Menšíkem v hlavní roli</a:t>
            </a:r>
            <a:endParaRPr lang="cs-CZ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932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ŽIVOTNÍ OSUDY</a:t>
            </a:r>
          </a:p>
        </p:txBody>
      </p:sp>
      <p:pic>
        <p:nvPicPr>
          <p:cNvPr id="5122" name="Picture 2" descr="http://upload.wikimedia.org/wikipedia/commons/4/47/ADumas_hijo_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605105"/>
            <a:ext cx="1741726" cy="192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upload.wikimedia.org/wikipedia/commons/thumb/2/22/Pantheon_Grablege_Dumas_Zola_Hugo.jpg/180px-Pantheon_Grablege_Dumas_Zola_Hugo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906807"/>
            <a:ext cx="1948017" cy="146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upload.wikimedia.org/wikipedia/commons/thumb/4/43/Auguste_Maquet_1847.jpg/220px-Auguste_Maquet_1847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51236"/>
            <a:ext cx="1656184" cy="2235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dnadpis 2"/>
          <p:cNvSpPr txBox="1">
            <a:spLocks/>
          </p:cNvSpPr>
          <p:nvPr/>
        </p:nvSpPr>
        <p:spPr>
          <a:xfrm>
            <a:off x="0" y="3936694"/>
            <a:ext cx="2448272" cy="342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Alexandre Dumas mladší,             k jehož otcovství se odmítal Dumas 7 let přiznat…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267744" y="4005367"/>
            <a:ext cx="2448272" cy="342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 Maquet – spolustrůjce Dumasových úspěchů</a:t>
            </a: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695728" y="3936694"/>
            <a:ext cx="2448272" cy="342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hrobka A. Dumase v pařížském Panteonu, kde je pohřben spolu s V. Hugem nebo E. Zolou</a:t>
            </a:r>
          </a:p>
        </p:txBody>
      </p:sp>
      <p:pic>
        <p:nvPicPr>
          <p:cNvPr id="5128" name="Picture 8" descr="File:Metro de Paris - Ligne 2 - Alexandre Dumas 03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923678"/>
            <a:ext cx="1948018" cy="146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odnadpis 2"/>
          <p:cNvSpPr txBox="1">
            <a:spLocks/>
          </p:cNvSpPr>
          <p:nvPr/>
        </p:nvSpPr>
        <p:spPr>
          <a:xfrm>
            <a:off x="4591519" y="3936694"/>
            <a:ext cx="1876010" cy="342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stanice metra pojmenovaná po Alexandru Dumasovi</a:t>
            </a:r>
          </a:p>
        </p:txBody>
      </p:sp>
    </p:spTree>
    <p:extLst>
      <p:ext uri="{BB962C8B-B14F-4D97-AF65-F5344CB8AC3E}">
        <p14:creationId xmlns:p14="http://schemas.microsoft.com/office/powerpoint/2010/main" val="137197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ZPŮSOB TVORBY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07504" y="1347614"/>
            <a:ext cx="8856984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Alexandre Dumas starší je podepsán po 257 svazky prozaických a dramatických děl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prosazoval zásadu, že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 se má přizpůsobit většinovému vkusu čtenářů,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 psát způsobem, jakým chtějí oni – s nadsázkou se dá říci, že jeho spisovatelská dílna (viz další snímky) představovala jakési komerční médium tehdejší doby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ve výsledku to znamenalo: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zdůraznit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dějovou stránku děl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potlačit složité a dlouhé psychologické charakteristiky při prokreslování postav příběhu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přidat na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akčních prvcích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děj musí být dostatečně dobrodružný, plný tehdy žádaných romantických prvků – lásky, odvahy, soubojů na život a na smrt atd.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tento pohled na literaturu není tak zavrženíhodný, jak se na první pohled může zdát – úzce souvisí                 s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otázkou samotného smyslu literatury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má literatura sloužit čtenáři nebo autorovi, co je jejím smyslem??? 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6989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LITERATURA: AUTOR X ČTENÁŘ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07504" y="1347614"/>
            <a:ext cx="88569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utvořených čtyřčlenných skupinách najděte argumenty pro a proti: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4283968" y="1795636"/>
            <a:ext cx="0" cy="324036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nadpis 2"/>
          <p:cNvSpPr txBox="1">
            <a:spLocks/>
          </p:cNvSpPr>
          <p:nvPr/>
        </p:nvSpPr>
        <p:spPr>
          <a:xfrm>
            <a:off x="827584" y="1795636"/>
            <a:ext cx="2448272" cy="342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251520" y="1779662"/>
            <a:ext cx="3888432" cy="342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 MÁ PSÁT PODLE SVÝCH POCITŮ</a:t>
            </a:r>
          </a:p>
        </p:txBody>
      </p:sp>
      <p:sp>
        <p:nvSpPr>
          <p:cNvPr id="11" name="Podnadpis 2"/>
          <p:cNvSpPr txBox="1">
            <a:spLocks/>
          </p:cNvSpPr>
          <p:nvPr/>
        </p:nvSpPr>
        <p:spPr>
          <a:xfrm>
            <a:off x="4534953" y="1795636"/>
            <a:ext cx="4608512" cy="342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 MÁ PSÁT PODLE POŽADAVKŮ ČTENÁŘE</a:t>
            </a:r>
          </a:p>
        </p:txBody>
      </p:sp>
      <p:sp>
        <p:nvSpPr>
          <p:cNvPr id="12" name="Podnadpis 2"/>
          <p:cNvSpPr txBox="1">
            <a:spLocks/>
          </p:cNvSpPr>
          <p:nvPr/>
        </p:nvSpPr>
        <p:spPr>
          <a:xfrm>
            <a:off x="251520" y="2229408"/>
            <a:ext cx="3888432" cy="27186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dílo je „pravdivější“, mohou v něm tak být obsaženy hluboké myšlenky a dílo může mít vyšší úroveň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s knihou, kterou (téměř) nikdo nečte, má taková literatura smysl???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 píše pro sebe ze sobeckých důvodů – uspokojuje svou potřebu psát, psaní mu pomáhá orientovat se v životě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existuje však i mnoho grafomanů, kteří zneuctěni a zneuznáni okolím si svůj život díky literatuře pokazili…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   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4716016" y="2229408"/>
            <a:ext cx="3888432" cy="27186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 se dostává mezi veřejnost – lidé jsou vzdělanější, rozšíří si své obzory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lidé nejsou vzdělanější, dostanou co chtějí – plytkou zábavu, která je k ničemu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když lidé dostanou co chtějí, učiní je to šťastnými a to je přece cíl života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to skutečně cíl života, co je to vlastně štěstí – muška jenom zlatá </a:t>
            </a: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 ???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jak se pozná</a:t>
            </a: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kvalitní literatura, proč by ji nemohla poznat pětiletá holčička spíše než šedesátiletý profesor???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7954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ZPŮSOB TVORBY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" y="1203598"/>
            <a:ext cx="9143999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již bylo zmíněno, Dumas nemohl a ani nenapsal všech 257 svazků sám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založil si spisovatelskou firmu, která se někdy velmi trefně označuje jako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továrna na romány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ochotou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přijímal k přepracování nepodařená díla jiných autorů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dopouštěl se však i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(„vykrádání“ cizích děl)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 nejbližší spolupracovník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 Maquet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 vyhledával materiál a poskytoval náměty pro díla, které pak Dumas zpracovával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vytvořil kolem sebe 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skupinu autorů, kteří mistrně ovládali jeho styl psaní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jejich podle jeho vzoru vytvořená díla pak zaštítil svým jménem, popř. je nechával svým stylem dopracovat detaily svých děl a pak jim za to zaplatil (to byla praxe z malířských dílen)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úspěchy svých děl se pak pokoušel finančně zhodnotit i jinak – nechal si pronajal vlastní divadlo (jako je to i dnes u našich umělců-podnikatelů módní) nebo vystavět zámek Monte Christo pojmenovaný podle hrdiny jednoho z jeho nejslavnějších románů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právě tyto nevydařené investice způsobily, že Dumas upadl do dluhů (jako je to i dnes u našich umělců-podnikatelů někdy bývá), ze kterých už se do konce života nevymanil       </a:t>
            </a:r>
          </a:p>
        </p:txBody>
      </p:sp>
    </p:spTree>
    <p:extLst>
      <p:ext uri="{BB962C8B-B14F-4D97-AF65-F5344CB8AC3E}">
        <p14:creationId xmlns:p14="http://schemas.microsoft.com/office/powerpoint/2010/main" val="214438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9569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ALEXANDRE DUMAS STARŠÍ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TOVÁRNA NA ROMÁNY</a:t>
            </a:r>
          </a:p>
        </p:txBody>
      </p:sp>
      <p:grpSp>
        <p:nvGrpSpPr>
          <p:cNvPr id="7183" name="Skupina 7182"/>
          <p:cNvGrpSpPr/>
          <p:nvPr/>
        </p:nvGrpSpPr>
        <p:grpSpPr>
          <a:xfrm>
            <a:off x="179512" y="1131590"/>
            <a:ext cx="8784976" cy="3888432"/>
            <a:chOff x="179512" y="1131590"/>
            <a:chExt cx="8784976" cy="3888432"/>
          </a:xfrm>
        </p:grpSpPr>
        <p:grpSp>
          <p:nvGrpSpPr>
            <p:cNvPr id="7177" name="Skupina 7176"/>
            <p:cNvGrpSpPr/>
            <p:nvPr/>
          </p:nvGrpSpPr>
          <p:grpSpPr>
            <a:xfrm>
              <a:off x="179512" y="1131590"/>
              <a:ext cx="8784976" cy="3888432"/>
              <a:chOff x="179512" y="1131590"/>
              <a:chExt cx="8784976" cy="3888432"/>
            </a:xfrm>
          </p:grpSpPr>
          <p:sp>
            <p:nvSpPr>
              <p:cNvPr id="3" name="Obdélník 2"/>
              <p:cNvSpPr/>
              <p:nvPr/>
            </p:nvSpPr>
            <p:spPr>
              <a:xfrm>
                <a:off x="179512" y="1131590"/>
                <a:ext cx="8784976" cy="38884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26" name="Skupina 25"/>
              <p:cNvGrpSpPr/>
              <p:nvPr/>
            </p:nvGrpSpPr>
            <p:grpSpPr>
              <a:xfrm>
                <a:off x="293109" y="1412422"/>
                <a:ext cx="8599371" cy="3463583"/>
                <a:chOff x="293109" y="1412422"/>
                <a:chExt cx="8599371" cy="3463583"/>
              </a:xfrm>
            </p:grpSpPr>
            <p:grpSp>
              <p:nvGrpSpPr>
                <p:cNvPr id="24" name="Skupina 23"/>
                <p:cNvGrpSpPr/>
                <p:nvPr/>
              </p:nvGrpSpPr>
              <p:grpSpPr>
                <a:xfrm>
                  <a:off x="293109" y="1412422"/>
                  <a:ext cx="8599371" cy="3463583"/>
                  <a:chOff x="293109" y="1412422"/>
                  <a:chExt cx="8599371" cy="3463583"/>
                </a:xfrm>
              </p:grpSpPr>
              <p:pic>
                <p:nvPicPr>
                  <p:cNvPr id="7182" name="Picture 14" descr="doprava,lokomotivy,motory,vlaky,železniční vozidla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20011" b="20673"/>
                  <a:stretch/>
                </p:blipFill>
                <p:spPr bwMode="auto">
                  <a:xfrm>
                    <a:off x="7249710" y="3832953"/>
                    <a:ext cx="1642770" cy="974427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grpSp>
                <p:nvGrpSpPr>
                  <p:cNvPr id="23" name="Skupina 22"/>
                  <p:cNvGrpSpPr/>
                  <p:nvPr/>
                </p:nvGrpSpPr>
                <p:grpSpPr>
                  <a:xfrm>
                    <a:off x="293109" y="1412422"/>
                    <a:ext cx="5431019" cy="3463583"/>
                    <a:chOff x="293109" y="1412422"/>
                    <a:chExt cx="5431019" cy="3463583"/>
                  </a:xfrm>
                </p:grpSpPr>
                <p:pic>
                  <p:nvPicPr>
                    <p:cNvPr id="7172" name="Picture 4" descr="průmyslové obory,stavby,továrny,výroba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t="17229" b="18603"/>
                    <a:stretch/>
                  </p:blipFill>
                  <p:spPr bwMode="auto">
                    <a:xfrm>
                      <a:off x="2339752" y="1952278"/>
                      <a:ext cx="3384376" cy="2923727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19" name="Picture 2" descr="Alexandre Dumas.jpg">
                      <a:hlinkClick r:id="rId4"/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21050" t="5008" r="31469" b="48257"/>
                    <a:stretch/>
                  </p:blipFill>
                  <p:spPr bwMode="auto">
                    <a:xfrm>
                      <a:off x="3323209" y="1412422"/>
                      <a:ext cx="1057421" cy="1258042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20" name="Picture 6" descr="http://upload.wikimedia.org/wikipedia/commons/thumb/4/43/Auguste_Maquet_1847.jpg/220px-Auguste_Maquet_1847.jpg">
                      <a:hlinkClick r:id="rId6"/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7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20618" t="7814" r="26119" b="47375"/>
                    <a:stretch/>
                  </p:blipFill>
                  <p:spPr bwMode="auto">
                    <a:xfrm>
                      <a:off x="766923" y="1421273"/>
                      <a:ext cx="1057421" cy="1249191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grpSp>
                  <p:nvGrpSpPr>
                    <p:cNvPr id="21" name="Skupina 20"/>
                    <p:cNvGrpSpPr/>
                    <p:nvPr/>
                  </p:nvGrpSpPr>
                  <p:grpSpPr>
                    <a:xfrm>
                      <a:off x="293109" y="4355107"/>
                      <a:ext cx="1974634" cy="396713"/>
                      <a:chOff x="293109" y="4355107"/>
                      <a:chExt cx="1974634" cy="396713"/>
                    </a:xfrm>
                  </p:grpSpPr>
                  <p:grpSp>
                    <p:nvGrpSpPr>
                      <p:cNvPr id="8" name="Skupina 7"/>
                      <p:cNvGrpSpPr/>
                      <p:nvPr/>
                    </p:nvGrpSpPr>
                    <p:grpSpPr>
                      <a:xfrm>
                        <a:off x="766923" y="4355107"/>
                        <a:ext cx="1500820" cy="380636"/>
                        <a:chOff x="323528" y="4083917"/>
                        <a:chExt cx="1944215" cy="651826"/>
                      </a:xfrm>
                    </p:grpSpPr>
                    <p:pic>
                      <p:nvPicPr>
                        <p:cNvPr id="7180" name="Picture 12" descr="kancelářské pomůcky,obchody,osoby,podnikatelské potřeby,povolání,školní potřeby,spisovatelé,spisy,tužky,vzdělání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528" y="4083918"/>
                          <a:ext cx="648071" cy="6480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  <p:pic>
                      <p:nvPicPr>
                        <p:cNvPr id="12" name="Picture 12" descr="kancelářské pomůcky,obchody,osoby,podnikatelské potřeby,povolání,školní potřeby,spisovatelé,spisy,tužky,vzdělání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1599" y="4083917"/>
                          <a:ext cx="648071" cy="6480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  <p:pic>
                      <p:nvPicPr>
                        <p:cNvPr id="13" name="Picture 12" descr="kancelářské pomůcky,obchody,osoby,podnikatelské potřeby,povolání,školní potřeby,spisovatelé,spisy,tužky,vzdělání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9672" y="4087672"/>
                          <a:ext cx="648071" cy="6480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grpSp>
                  <p:pic>
                    <p:nvPicPr>
                      <p:cNvPr id="25" name="Picture 12" descr="kancelářské pomůcky,obchody,osoby,podnikatelské potřeby,povolání,školní potřeby,spisovatelé,spisy,tužky,vzdělání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109" y="4373377"/>
                        <a:ext cx="500273" cy="3784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grpSp>
                <p:grpSp>
                  <p:nvGrpSpPr>
                    <p:cNvPr id="22" name="Skupina 21"/>
                    <p:cNvGrpSpPr/>
                    <p:nvPr/>
                  </p:nvGrpSpPr>
                  <p:grpSpPr>
                    <a:xfrm>
                      <a:off x="2699792" y="4002079"/>
                      <a:ext cx="2637686" cy="475540"/>
                      <a:chOff x="2699792" y="4002079"/>
                      <a:chExt cx="2637686" cy="475540"/>
                    </a:xfrm>
                  </p:grpSpPr>
                  <p:grpSp>
                    <p:nvGrpSpPr>
                      <p:cNvPr id="10" name="Skupina 9"/>
                      <p:cNvGrpSpPr/>
                      <p:nvPr/>
                    </p:nvGrpSpPr>
                    <p:grpSpPr>
                      <a:xfrm>
                        <a:off x="3203847" y="4002079"/>
                        <a:ext cx="2133631" cy="475540"/>
                        <a:chOff x="2627784" y="3934260"/>
                        <a:chExt cx="2709695" cy="543359"/>
                      </a:xfrm>
                    </p:grpSpPr>
                    <p:pic>
                      <p:nvPicPr>
                        <p:cNvPr id="14" name="Picture 10" descr="komunikace,lidé při práci,muži,novináři,osoby,písaři,povolání,psací stroje,spisovatelé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 flipH="1">
                          <a:off x="4860032" y="3934260"/>
                          <a:ext cx="477447" cy="4774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  <p:pic>
                      <p:nvPicPr>
                        <p:cNvPr id="15" name="Picture 10" descr="komunikace,lidé při práci,muži,novináři,osoby,písaři,povolání,psací stroje,spisovatelé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 flipH="1">
                          <a:off x="3851920" y="3981888"/>
                          <a:ext cx="477447" cy="4774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  <p:pic>
                      <p:nvPicPr>
                        <p:cNvPr id="16" name="Picture 10" descr="komunikace,lidé při práci,muži,novináři,osoby,písaři,povolání,psací stroje,spisovatelé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 flipH="1">
                          <a:off x="3275856" y="4000171"/>
                          <a:ext cx="477447" cy="4774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  <p:pic>
                      <p:nvPicPr>
                        <p:cNvPr id="17" name="Picture 10" descr="komunikace,lidé při práci,muži,novináři,osoby,písaři,povolání,psací stroje,spisovatelé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 flipH="1">
                          <a:off x="2627784" y="4000172"/>
                          <a:ext cx="477447" cy="4774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  <p:pic>
                      <p:nvPicPr>
                        <p:cNvPr id="18" name="Picture 10" descr="komunikace,lidé při práci,muži,novináři,osoby,písaři,povolání,psací stroje,spisovatelé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 flipH="1">
                          <a:off x="4351799" y="3936430"/>
                          <a:ext cx="477447" cy="4774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grpSp>
                  <p:pic>
                    <p:nvPicPr>
                      <p:cNvPr id="28" name="Picture 10" descr="komunikace,lidé při práci,muži,novináři,osoby,písaři,povolání,psací stroje,spisovatelé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2699792" y="4047679"/>
                        <a:ext cx="375945" cy="4178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grpSp>
              </p:grpSp>
              <p:pic>
                <p:nvPicPr>
                  <p:cNvPr id="7184" name="Picture 16" descr="motory,přeprava,uhelné vlaky,vagóny,vlaky,železnice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0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46668" r="72086" b="29109"/>
                  <a:stretch/>
                </p:blipFill>
                <p:spPr bwMode="auto">
                  <a:xfrm>
                    <a:off x="6457246" y="4059764"/>
                    <a:ext cx="864095" cy="749847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30" name="Picture 16" descr="motory,přeprava,uhelné vlaky,vagóny,vlaky,železnice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0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46668" r="72086" b="29109"/>
                  <a:stretch/>
                </p:blipFill>
                <p:spPr bwMode="auto">
                  <a:xfrm>
                    <a:off x="5641762" y="4073656"/>
                    <a:ext cx="864095" cy="749847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cxnSp>
                <p:nvCxnSpPr>
                  <p:cNvPr id="7" name="Přímá spojnice 6"/>
                  <p:cNvCxnSpPr/>
                  <p:nvPr/>
                </p:nvCxnSpPr>
                <p:spPr>
                  <a:xfrm>
                    <a:off x="5641762" y="4842321"/>
                    <a:ext cx="3250718" cy="0"/>
                  </a:xfrm>
                  <a:prstGeom prst="line">
                    <a:avLst/>
                  </a:prstGeom>
                  <a:ln w="412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pic>
              <p:nvPicPr>
                <p:cNvPr id="7186" name="Picture 18" descr="akademičtí pracovníci,knihy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05856" y="3858052"/>
                  <a:ext cx="586423" cy="43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7" name="Picture 18" descr="akademičtí pracovníci,knihy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80597" y="3857632"/>
                  <a:ext cx="586423" cy="43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cxnSp>
            <p:nvCxnSpPr>
              <p:cNvPr id="29" name="Přímá spojnice se šipkou 28"/>
              <p:cNvCxnSpPr/>
              <p:nvPr/>
            </p:nvCxnSpPr>
            <p:spPr>
              <a:xfrm>
                <a:off x="293109" y="3723878"/>
                <a:ext cx="1974634" cy="0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nice se šipkou 40"/>
              <p:cNvCxnSpPr/>
              <p:nvPr/>
            </p:nvCxnSpPr>
            <p:spPr>
              <a:xfrm flipV="1">
                <a:off x="1824344" y="2045868"/>
                <a:ext cx="1498865" cy="1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se šipkou 43"/>
              <p:cNvCxnSpPr/>
              <p:nvPr/>
            </p:nvCxnSpPr>
            <p:spPr>
              <a:xfrm>
                <a:off x="3887439" y="2670466"/>
                <a:ext cx="29352" cy="1187586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se šipkou 45"/>
              <p:cNvCxnSpPr/>
              <p:nvPr/>
            </p:nvCxnSpPr>
            <p:spPr>
              <a:xfrm flipV="1">
                <a:off x="5822476" y="3651870"/>
                <a:ext cx="3070004" cy="2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73" name="Ovál 7172"/>
              <p:cNvSpPr/>
              <p:nvPr/>
            </p:nvSpPr>
            <p:spPr>
              <a:xfrm>
                <a:off x="739538" y="3527932"/>
                <a:ext cx="1000547" cy="39189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1200" dirty="0">
                    <a:solidFill>
                      <a:srgbClr val="FF0000"/>
                    </a:solidFill>
                  </a:rPr>
                  <a:t>náměty</a:t>
                </a:r>
              </a:p>
            </p:txBody>
          </p:sp>
          <p:sp>
            <p:nvSpPr>
              <p:cNvPr id="49" name="Ovál 48"/>
              <p:cNvSpPr/>
              <p:nvPr/>
            </p:nvSpPr>
            <p:spPr>
              <a:xfrm>
                <a:off x="2017606" y="1845497"/>
                <a:ext cx="1058131" cy="39189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1200" dirty="0">
                    <a:solidFill>
                      <a:srgbClr val="FF0000"/>
                    </a:solidFill>
                  </a:rPr>
                  <a:t>podklady</a:t>
                </a:r>
              </a:p>
            </p:txBody>
          </p:sp>
          <p:sp>
            <p:nvSpPr>
              <p:cNvPr id="50" name="Ovál 49"/>
              <p:cNvSpPr/>
              <p:nvPr/>
            </p:nvSpPr>
            <p:spPr>
              <a:xfrm>
                <a:off x="3401841" y="3022249"/>
                <a:ext cx="1000547" cy="39189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1200" dirty="0">
                    <a:solidFill>
                      <a:srgbClr val="FF0000"/>
                    </a:solidFill>
                  </a:rPr>
                  <a:t>úkoly</a:t>
                </a:r>
              </a:p>
            </p:txBody>
          </p:sp>
          <p:sp>
            <p:nvSpPr>
              <p:cNvPr id="51" name="Ovál 50"/>
              <p:cNvSpPr/>
              <p:nvPr/>
            </p:nvSpPr>
            <p:spPr>
              <a:xfrm>
                <a:off x="6749436" y="3465740"/>
                <a:ext cx="1000547" cy="39189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1200" dirty="0">
                    <a:solidFill>
                      <a:srgbClr val="FF0000"/>
                    </a:solidFill>
                  </a:rPr>
                  <a:t>knihy</a:t>
                </a:r>
              </a:p>
            </p:txBody>
          </p:sp>
        </p:grpSp>
        <p:grpSp>
          <p:nvGrpSpPr>
            <p:cNvPr id="7181" name="Skupina 7180"/>
            <p:cNvGrpSpPr/>
            <p:nvPr/>
          </p:nvGrpSpPr>
          <p:grpSpPr>
            <a:xfrm>
              <a:off x="6583679" y="1394679"/>
              <a:ext cx="1461589" cy="1755239"/>
              <a:chOff x="5337478" y="384463"/>
              <a:chExt cx="2143977" cy="2187287"/>
            </a:xfrm>
          </p:grpSpPr>
          <p:pic>
            <p:nvPicPr>
              <p:cNvPr id="7188" name="Picture 20" descr="fantazie,knihy,volný čas,vzdělání"/>
              <p:cNvPicPr>
                <a:picLocks noChangeAspect="1" noChangeArrowheads="1"/>
              </p:cNvPicPr>
              <p:nvPr/>
            </p:nvPicPr>
            <p:blipFill rotWithShape="1"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827" t="2804" r="16915" b="26540"/>
              <a:stretch/>
            </p:blipFill>
            <p:spPr bwMode="auto">
              <a:xfrm>
                <a:off x="5337478" y="384463"/>
                <a:ext cx="2143977" cy="21872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179" name="Obdélník 7178"/>
              <p:cNvSpPr/>
              <p:nvPr/>
            </p:nvSpPr>
            <p:spPr>
              <a:xfrm>
                <a:off x="5940152" y="843558"/>
                <a:ext cx="1309557" cy="15121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1200" b="1" dirty="0">
                    <a:solidFill>
                      <a:schemeClr val="tx1"/>
                    </a:solidFill>
                    <a:latin typeface="Trebuchet MS" panose="020B0603020202020204" pitchFamily="34" charset="0"/>
                  </a:rPr>
                  <a:t>DUMAS</a:t>
                </a:r>
              </a:p>
              <a:p>
                <a:pPr algn="ctr"/>
                <a:r>
                  <a:rPr lang="cs-CZ" sz="1000" b="1" dirty="0">
                    <a:solidFill>
                      <a:schemeClr val="tx1"/>
                    </a:solidFill>
                    <a:latin typeface="Trebuchet MS" panose="020B0603020202020204" pitchFamily="34" charset="0"/>
                  </a:rPr>
                  <a:t>TŘI MUŠKETÝŘI</a:t>
                </a:r>
              </a:p>
              <a:p>
                <a:pPr algn="ctr"/>
                <a:endParaRPr lang="cs-CZ" sz="1400" b="1" dirty="0">
                  <a:solidFill>
                    <a:schemeClr val="tx1"/>
                  </a:solidFill>
                  <a:latin typeface="Viner Hand ITC" panose="03070502030502020203" pitchFamily="66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286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2493</Words>
  <Application>Microsoft Office PowerPoint</Application>
  <PresentationFormat>Předvádění na obrazovce (16:9)</PresentationFormat>
  <Paragraphs>140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Trebuchet MS</vt:lpstr>
      <vt:lpstr>Viner Hand ITC</vt:lpstr>
      <vt:lpstr>Wingdings</vt:lpstr>
      <vt:lpstr>Motiv systému Office</vt:lpstr>
      <vt:lpstr>ALEXANDRE DUMAS STARŠÍ</vt:lpstr>
      <vt:lpstr>ALEXANDRE DUMAS STARŠÍ CITÁTY</vt:lpstr>
      <vt:lpstr>ALEXANDRE DUMAS STARŠÍ ÚVOD</vt:lpstr>
      <vt:lpstr>ALEXANDRE DUMAS STARŠÍ ŽIVOTNÍ OSUDY</vt:lpstr>
      <vt:lpstr>ALEXANDRE DUMAS STARŠÍ ŽIVOTNÍ OSUDY</vt:lpstr>
      <vt:lpstr>ALEXANDRE DUMAS STARŠÍ ZPŮSOB TVORBY</vt:lpstr>
      <vt:lpstr>ALEXANDRE DUMAS STARŠÍ LITERATURA: AUTOR X ČTENÁŘ</vt:lpstr>
      <vt:lpstr>ALEXANDRE DUMAS STARŠÍ ZPŮSOB TVORBY</vt:lpstr>
      <vt:lpstr>ALEXANDRE DUMAS STARŠÍ TOVÁRNA NA ROMÁNY</vt:lpstr>
      <vt:lpstr>ALEXANDRE DUMAS STARŠÍ DÍLO – ROMANOPISECKÁ TVORBA</vt:lpstr>
      <vt:lpstr>ALEXANDRE DUMAS STARŠÍ DÍLO – ROMANOPISECKÁ TVORBA</vt:lpstr>
      <vt:lpstr>ALEXANDRE DUMAS STARŠÍ DÍLO – ROMANOPISECKÁ TVORBA</vt:lpstr>
      <vt:lpstr>ALEXANDRE DUMAS STARŠÍ DÍLO – ROMANOPISECKÁ TVORBA</vt:lpstr>
      <vt:lpstr>ALEXANDRE DUMAS STARŠÍ DÍLO</vt:lpstr>
      <vt:lpstr>ALEXANDRE DUMAS STARŠÍ </vt:lpstr>
      <vt:lpstr>ALEXANDRE DUMAS STARŠÍ ZDROJE</vt:lpstr>
      <vt:lpstr>ALEXANDRE DUMAS STARŠÍ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ALEXANDRE DUMAS STARŠÍ</dc:title>
  <dc:creator>Dušan</dc:creator>
  <cp:lastModifiedBy>Milan Bednář</cp:lastModifiedBy>
  <cp:revision>71</cp:revision>
  <dcterms:created xsi:type="dcterms:W3CDTF">2014-05-01T06:33:12Z</dcterms:created>
  <dcterms:modified xsi:type="dcterms:W3CDTF">2025-05-18T18:33:05Z</dcterms:modified>
</cp:coreProperties>
</file>