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7" r:id="rId4"/>
    <p:sldId id="258" r:id="rId5"/>
    <p:sldId id="270" r:id="rId6"/>
    <p:sldId id="259" r:id="rId7"/>
    <p:sldId id="264" r:id="rId8"/>
    <p:sldId id="271" r:id="rId9"/>
    <p:sldId id="261" r:id="rId10"/>
    <p:sldId id="266" r:id="rId11"/>
    <p:sldId id="262" r:id="rId12"/>
    <p:sldId id="26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424E7-7EEA-41AF-8293-9C2D7227A447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63E5-DB0C-4AEC-A632-55BA78492F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50118-992E-4AB5-8A5E-D21ECBD10B19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7F3F4-8A56-4FDD-B0BA-4A54DE38D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BF817-DE4B-4887-A733-E12486666F4F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A7BE-EE0A-4D5D-94EB-E5585CF4D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F98FD-DB73-4BE1-82F3-1A94649C3D5C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9DD6E-F051-41C9-B8A4-1BD28BE7B4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4382-FE20-4C8E-8BEA-C0DCF2B19CA8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3923-DF8B-41D3-88B5-B1B61D2974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1CA2-E6F8-413D-837B-63A11A672F24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69B1B-4EC9-4D99-8A52-9E16A57BC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497D-61AD-416B-802C-2BD073D58DB0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14823-9FC3-47AE-8145-5B22750568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C746C-4DA1-47BE-A951-82EFBF76C86F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7263-1612-4484-BDF7-DF243DEE8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734C-D210-4C24-A6F3-F68C4BC87B3E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A4CC7-DFFA-45FC-A3E3-B094BFC344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3692-6871-481F-AA37-3BCC3AE9B95E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69A8-1496-4416-B1C3-1758EE309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AF081-38BC-4295-A1A2-99DE961D7DCC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5C5FC-2551-45CA-BAB5-9F479B04EE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BD0E59-B295-4F0F-A09F-417963023396}" type="datetimeFigureOut">
              <a:rPr lang="cs-CZ"/>
              <a:pPr>
                <a:defRPr/>
              </a:pPr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41AC8A-2828-47D6-9199-CC665C2E08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12522212/synonyma-antonyma-homonyma" TargetMode="External"/><Relationship Id="rId2" Type="http://schemas.openxmlformats.org/officeDocument/2006/relationships/hyperlink" Target="https://wordwall.net/cs/resource/22272221/synonyma-antonyma-homonyma-metafora-metonym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u="sng" dirty="0"/>
              <a:t>Obohacování slovní zásoby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07904" y="3886200"/>
            <a:ext cx="4064496" cy="550912"/>
          </a:xfrm>
          <a:solidFill>
            <a:srgbClr val="00B050"/>
          </a:solidFill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7. třída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18488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u="sng" dirty="0">
                <a:solidFill>
                  <a:srgbClr val="7030A0"/>
                </a:solidFill>
              </a:rPr>
              <a:t>c) ZKRACOVÁNÍ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při víceslovném pojmenování je potřeba název zkrátit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7030A0"/>
                </a:solidFill>
              </a:rPr>
              <a:t>ZKRATKA</a:t>
            </a:r>
            <a:r>
              <a:rPr lang="cs-CZ" sz="2800" dirty="0"/>
              <a:t> – z počátečních písmen slov (ČVUT, ČR, OSN, OA a SOŠ)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- obvykle se vyslovují po písmenech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7030A0"/>
                </a:solidFill>
              </a:rPr>
              <a:t>ZKRATKOVÉ SLOVO </a:t>
            </a:r>
            <a:r>
              <a:rPr lang="cs-CZ" sz="2800" dirty="0"/>
              <a:t>– vytvořeno z počátečních hlásek nebo slabik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(Sazka, Čedok)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- vyslovuje se jako slovo, skloňuje 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7030A0"/>
                </a:solidFill>
              </a:rPr>
              <a:t>ZKRATKY FREKVENTOVANÝCH SLOV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např., </a:t>
            </a:r>
            <a:r>
              <a:rPr lang="cs-CZ" sz="2800" dirty="0" err="1"/>
              <a:t>tj</a:t>
            </a:r>
            <a:r>
              <a:rPr lang="cs-CZ" sz="2800" dirty="0"/>
              <a:t>, </a:t>
            </a:r>
            <a:r>
              <a:rPr lang="cs-CZ" sz="2800" dirty="0" err="1"/>
              <a:t>atd</a:t>
            </a:r>
            <a:r>
              <a:rPr lang="cs-CZ" sz="2800" dirty="0"/>
              <a:t>, a.s.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symboly veličin – m, g, </a:t>
            </a:r>
            <a:r>
              <a:rPr lang="cs-CZ" sz="2800" dirty="0" err="1"/>
              <a:t>NaCl</a:t>
            </a:r>
            <a:r>
              <a:rPr lang="cs-CZ" sz="2800" dirty="0"/>
              <a:t>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tituly – </a:t>
            </a:r>
            <a:r>
              <a:rPr lang="cs-CZ" sz="2800" dirty="0" err="1"/>
              <a:t>MUDr</a:t>
            </a:r>
            <a:r>
              <a:rPr lang="cs-CZ" sz="2800" dirty="0"/>
              <a:t>,. Ing., Mgr.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576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u="sng" dirty="0">
                <a:solidFill>
                  <a:srgbClr val="C00000"/>
                </a:solidFill>
              </a:rPr>
              <a:t>3. </a:t>
            </a:r>
            <a:r>
              <a:rPr lang="cs-CZ" b="1" u="sng" dirty="0">
                <a:solidFill>
                  <a:srgbClr val="C00000"/>
                </a:solidFill>
              </a:rPr>
              <a:t>Spojování slov v sousloví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cs-CZ" u="sng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tvoření víceslovných pojmenování mající jeden význam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nelze od nich odvozovat další slova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např. osobní vlak, základní škola, skok vysoký,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cs-CZ" sz="13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434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u="sng" dirty="0">
                <a:solidFill>
                  <a:srgbClr val="FFC000"/>
                </a:solidFill>
              </a:rPr>
              <a:t>4.</a:t>
            </a:r>
            <a:r>
              <a:rPr lang="cs-CZ" sz="2400" u="sng" dirty="0">
                <a:solidFill>
                  <a:srgbClr val="FFC000"/>
                </a:solidFill>
              </a:rPr>
              <a:t> </a:t>
            </a:r>
            <a:r>
              <a:rPr lang="cs-CZ" b="1" u="sng" dirty="0">
                <a:solidFill>
                  <a:srgbClr val="FFC000"/>
                </a:solidFill>
              </a:rPr>
              <a:t>Přejímání slov z cizích jazyků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cs-CZ" sz="800" u="sng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během vývoje českého jazyka došlo k přejímání </a:t>
            </a:r>
            <a:br>
              <a:rPr lang="cs-CZ" sz="2800" dirty="0"/>
            </a:br>
            <a:r>
              <a:rPr lang="cs-CZ" sz="2800" dirty="0"/>
              <a:t>z různých cizích jazyků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některá zdomácněla (škola, víno, jablko)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Přejatá slova z: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cs-CZ" sz="8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latiny, řečtiny – kosmonautika, dentista	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italštiny – tenor, violoncello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francouzštin</a:t>
            </a:r>
            <a:r>
              <a:rPr lang="cs-CZ" sz="2800" dirty="0">
                <a:latin typeface="Arial" charset="0"/>
              </a:rPr>
              <a:t>y</a:t>
            </a:r>
            <a:r>
              <a:rPr lang="cs-CZ" sz="2800" dirty="0"/>
              <a:t> – bujón, volán, róba		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angličtin</a:t>
            </a:r>
            <a:r>
              <a:rPr lang="cs-CZ" sz="2800" dirty="0">
                <a:latin typeface="Arial" charset="0"/>
              </a:rPr>
              <a:t>y</a:t>
            </a:r>
            <a:r>
              <a:rPr lang="cs-CZ" sz="2800" dirty="0"/>
              <a:t> – svetr, tenis, </a:t>
            </a:r>
            <a:r>
              <a:rPr lang="cs-CZ" sz="2800" dirty="0" err="1"/>
              <a:t>hard</a:t>
            </a:r>
            <a:r>
              <a:rPr lang="cs-CZ" sz="2800" dirty="0"/>
              <a:t> rock, software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ruštin</a:t>
            </a:r>
            <a:r>
              <a:rPr lang="cs-CZ" sz="2800" dirty="0">
                <a:latin typeface="Arial" charset="0"/>
              </a:rPr>
              <a:t>y</a:t>
            </a:r>
            <a:r>
              <a:rPr lang="cs-CZ" sz="2800" dirty="0"/>
              <a:t> – prověrka, nářečí, řešit		</a:t>
            </a: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2800" dirty="0"/>
              <a:t>polštiny – obřad, úvaha, mluvnice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329EC-1416-9118-F8DF-D006F90B3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slova, 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68A5E3-3C4C-5CA9-CC77-8DDEC4F48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odkaz </a:t>
            </a:r>
          </a:p>
          <a:p>
            <a:r>
              <a:rPr lang="cs-CZ" dirty="0">
                <a:hlinkClick r:id="rId2"/>
              </a:rPr>
              <a:t>Význam slova 1</a:t>
            </a:r>
            <a:endParaRPr lang="cs-CZ" dirty="0"/>
          </a:p>
          <a:p>
            <a:r>
              <a:rPr lang="cs-CZ" dirty="0"/>
              <a:t>2. odkaz </a:t>
            </a:r>
          </a:p>
          <a:p>
            <a:r>
              <a:rPr lang="cs-CZ" dirty="0">
                <a:hlinkClick r:id="rId3"/>
              </a:rPr>
              <a:t>Význam slova 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71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cs-CZ" dirty="0"/>
              <a:t>Obohacování slovní zásoby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b="1" u="sng" dirty="0"/>
              <a:t>Způsoby obohacování: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800" u="sng" dirty="0"/>
          </a:p>
          <a:p>
            <a:pPr eaLnBrk="1" hangingPunct="1">
              <a:lnSpc>
                <a:spcPct val="90000"/>
              </a:lnSpc>
              <a:buFont typeface="Arial" charset="0"/>
              <a:buAutoNum type="arabicParenR"/>
            </a:pPr>
            <a:r>
              <a:rPr lang="cs-CZ" dirty="0"/>
              <a:t> </a:t>
            </a:r>
            <a:r>
              <a:rPr lang="cs-CZ" b="1" u="sng" dirty="0">
                <a:solidFill>
                  <a:srgbClr val="00B050"/>
                </a:solidFill>
              </a:rPr>
              <a:t>Změna významu slov</a:t>
            </a:r>
            <a:endParaRPr lang="cs-CZ" sz="800" b="1" u="sng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AutoNum type="arabicParenR"/>
            </a:pPr>
            <a:r>
              <a:rPr lang="cs-CZ" dirty="0"/>
              <a:t> </a:t>
            </a:r>
            <a:r>
              <a:rPr lang="cs-CZ" b="1" u="sng" dirty="0">
                <a:solidFill>
                  <a:srgbClr val="00B0F0"/>
                </a:solidFill>
              </a:rPr>
              <a:t>Tvoření nových slov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              a) </a:t>
            </a:r>
            <a:r>
              <a:rPr lang="cs-CZ" dirty="0">
                <a:solidFill>
                  <a:srgbClr val="FF0000"/>
                </a:solidFill>
              </a:rPr>
              <a:t>odvozování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              b) </a:t>
            </a:r>
            <a:r>
              <a:rPr lang="cs-CZ" dirty="0">
                <a:solidFill>
                  <a:srgbClr val="002060"/>
                </a:solidFill>
              </a:rPr>
              <a:t>skládání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              c) </a:t>
            </a:r>
            <a:r>
              <a:rPr lang="cs-CZ" dirty="0">
                <a:solidFill>
                  <a:srgbClr val="7030A0"/>
                </a:solidFill>
              </a:rPr>
              <a:t>zkracování</a:t>
            </a:r>
            <a:endParaRPr lang="cs-CZ" sz="800" dirty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3) </a:t>
            </a:r>
            <a:r>
              <a:rPr lang="cs-CZ" b="1" u="sng" dirty="0">
                <a:solidFill>
                  <a:srgbClr val="C00000"/>
                </a:solidFill>
              </a:rPr>
              <a:t>Spojování slov v sousloví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dirty="0"/>
              <a:t>4) </a:t>
            </a:r>
            <a:r>
              <a:rPr lang="cs-CZ" b="1" u="sng" dirty="0">
                <a:solidFill>
                  <a:srgbClr val="FFC000"/>
                </a:solidFill>
              </a:rPr>
              <a:t>Přejímání slov z jiných jazyků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395288" y="620713"/>
            <a:ext cx="8353425" cy="5761037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u="sng" dirty="0">
                <a:solidFill>
                  <a:srgbClr val="00B050"/>
                </a:solidFill>
              </a:rPr>
              <a:t>1. </a:t>
            </a:r>
            <a:r>
              <a:rPr lang="cs-CZ" b="1" u="sng" dirty="0">
                <a:solidFill>
                  <a:srgbClr val="00B050"/>
                </a:solidFill>
              </a:rPr>
              <a:t>Změna slovního významu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800" b="1" dirty="0"/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400" dirty="0"/>
              <a:t>- </a:t>
            </a:r>
            <a:r>
              <a:rPr lang="cs-CZ" sz="2800" dirty="0"/>
              <a:t>většina slov má více významů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B050"/>
                </a:solidFill>
              </a:rPr>
              <a:t>zužování významu </a:t>
            </a:r>
            <a:r>
              <a:rPr lang="cs-CZ" sz="2800" dirty="0"/>
              <a:t>– slovo mělo původně širší význam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dobytek </a:t>
            </a:r>
            <a:r>
              <a:rPr lang="cs-CZ" sz="2800" dirty="0"/>
              <a:t>– původně něco dobytého (kořist)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		 </a:t>
            </a:r>
            <a:r>
              <a:rPr lang="cs-CZ" sz="2800" dirty="0"/>
              <a:t>- nyní – zvířata 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palec</a:t>
            </a:r>
            <a:r>
              <a:rPr lang="cs-CZ" sz="2800" dirty="0"/>
              <a:t> – původně jakýkoliv prst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      	</a:t>
            </a:r>
            <a:r>
              <a:rPr lang="cs-CZ" sz="2800" dirty="0"/>
              <a:t>- nyní jediný prst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B050"/>
                </a:solidFill>
              </a:rPr>
              <a:t> rozšiřování významu </a:t>
            </a:r>
            <a:r>
              <a:rPr lang="cs-CZ" sz="2800" dirty="0"/>
              <a:t>– slovo mělo původně užší význam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limonáda </a:t>
            </a:r>
            <a:r>
              <a:rPr lang="cs-CZ" sz="2800" dirty="0"/>
              <a:t>– původně jen citronová voda	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		 </a:t>
            </a:r>
            <a:r>
              <a:rPr lang="cs-CZ" sz="2800" dirty="0"/>
              <a:t>- dnes jakákoliv ovocná šťáva </a:t>
            </a:r>
            <a:endParaRPr lang="cs-CZ" sz="2800" dirty="0">
              <a:latin typeface="Arial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zápas </a:t>
            </a:r>
            <a:r>
              <a:rPr lang="cs-CZ" sz="2800" dirty="0"/>
              <a:t>– původně boj (chytání za pas)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>
                <a:latin typeface="Arial" charset="0"/>
              </a:rPr>
              <a:t>			</a:t>
            </a:r>
            <a:r>
              <a:rPr lang="cs-CZ" sz="2800" dirty="0"/>
              <a:t>- dnes jakýkoliv boj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2800" dirty="0"/>
          </a:p>
          <a:p>
            <a:pPr marL="514350" indent="-51435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cs-CZ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B050"/>
                </a:solidFill>
              </a:rPr>
              <a:t>přenesení pojmenování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METAFORA </a:t>
            </a:r>
            <a:r>
              <a:rPr lang="cs-CZ" sz="2800" dirty="0"/>
              <a:t>– přenesení názvu na základě podobnosti vzhledu nebo funkce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kočičky – domácí zvířata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         - květy jívy (hebké jako kočičí srst)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b="1" dirty="0"/>
              <a:t>METONYMIE </a:t>
            </a:r>
            <a:r>
              <a:rPr lang="cs-CZ" sz="2800" dirty="0"/>
              <a:t>-  přenesení názvu na základě věcné souvislosti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psaní – činnost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       - dopis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91513" cy="5905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b="1" u="sng" dirty="0">
                <a:solidFill>
                  <a:srgbClr val="00B0F0"/>
                </a:solidFill>
              </a:rPr>
              <a:t>2. Tvoření nových slov</a:t>
            </a:r>
          </a:p>
          <a:p>
            <a:pPr eaLnBrk="1" hangingPunct="1">
              <a:buFont typeface="Arial" charset="0"/>
              <a:buAutoNum type="alphaLcParenR"/>
            </a:pPr>
            <a:r>
              <a:rPr lang="cs-CZ" sz="2800" b="1" u="sng" dirty="0">
                <a:solidFill>
                  <a:srgbClr val="FF0000"/>
                </a:solidFill>
              </a:rPr>
              <a:t>ODVOZOVÁNÍ</a:t>
            </a:r>
          </a:p>
          <a:p>
            <a:pPr eaLnBrk="1" hangingPunct="1">
              <a:buFontTx/>
              <a:buChar char="-"/>
            </a:pPr>
            <a:r>
              <a:rPr lang="cs-CZ" sz="2800" dirty="0"/>
              <a:t>na základě existujících slov tvoříme nová slova pomocí předpon, přípon</a:t>
            </a:r>
          </a:p>
          <a:p>
            <a:pPr eaLnBrk="1" hangingPunct="1">
              <a:buFontTx/>
              <a:buChar char="-"/>
            </a:pPr>
            <a:endParaRPr lang="cs-CZ" sz="2800" dirty="0"/>
          </a:p>
          <a:p>
            <a:pPr eaLnBrk="1" hangingPunct="1">
              <a:buFont typeface="Arial" charset="0"/>
              <a:buNone/>
            </a:pPr>
            <a:r>
              <a:rPr lang="cs-CZ" sz="2800" b="1" dirty="0"/>
              <a:t>základové slovo </a:t>
            </a:r>
            <a:r>
              <a:rPr lang="cs-CZ" sz="2800" dirty="0"/>
              <a:t>= </a:t>
            </a:r>
            <a:r>
              <a:rPr lang="cs-CZ" sz="2800" dirty="0" err="1"/>
              <a:t>slovo</a:t>
            </a:r>
            <a:r>
              <a:rPr lang="cs-CZ" sz="2800" dirty="0"/>
              <a:t>, od kterého je nové slovo odvozeno</a:t>
            </a:r>
          </a:p>
          <a:p>
            <a:pPr eaLnBrk="1" hangingPunct="1">
              <a:buFont typeface="Arial" charset="0"/>
              <a:buNone/>
            </a:pPr>
            <a:r>
              <a:rPr lang="cs-CZ" sz="2800" dirty="0"/>
              <a:t>smrk → smrkový		led → ledový → ledovec</a:t>
            </a:r>
          </a:p>
          <a:p>
            <a:pPr eaLnBrk="1" hangingPunct="1">
              <a:buFont typeface="Arial" charset="0"/>
              <a:buNone/>
            </a:pPr>
            <a:endParaRPr lang="cs-CZ" sz="2800" dirty="0"/>
          </a:p>
          <a:p>
            <a:pPr eaLnBrk="1" hangingPunct="1">
              <a:buFont typeface="Arial" charset="0"/>
              <a:buNone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b="1" u="sng" dirty="0">
                <a:solidFill>
                  <a:srgbClr val="00B0F0"/>
                </a:solidFill>
              </a:rPr>
              <a:t>Prostředky odvozování:</a:t>
            </a:r>
            <a:endParaRPr lang="cs-CZ" sz="2800" b="1" u="sng" dirty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2800" u="sng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2800" b="1" u="sng" dirty="0">
                <a:solidFill>
                  <a:srgbClr val="00B0F0"/>
                </a:solidFill>
              </a:rPr>
              <a:t>předpona</a:t>
            </a:r>
            <a:r>
              <a:rPr lang="cs-CZ" sz="2800" dirty="0"/>
              <a:t> = část slova před kořenem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sz="28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              - psát – </a:t>
            </a:r>
            <a:r>
              <a:rPr lang="cs-CZ" sz="2800" b="1" dirty="0">
                <a:solidFill>
                  <a:srgbClr val="00B0F0"/>
                </a:solidFill>
              </a:rPr>
              <a:t>na</a:t>
            </a:r>
            <a:r>
              <a:rPr lang="cs-CZ" sz="2800" dirty="0"/>
              <a:t>psat, </a:t>
            </a:r>
            <a:r>
              <a:rPr lang="cs-CZ" sz="2800" b="1" dirty="0">
                <a:solidFill>
                  <a:srgbClr val="00B0F0"/>
                </a:solidFill>
              </a:rPr>
              <a:t>pře</a:t>
            </a:r>
            <a:r>
              <a:rPr lang="cs-CZ" sz="2800" dirty="0"/>
              <a:t>psat, </a:t>
            </a:r>
            <a:r>
              <a:rPr lang="cs-CZ" sz="2800" b="1" dirty="0">
                <a:solidFill>
                  <a:srgbClr val="00B0F0"/>
                </a:solidFill>
              </a:rPr>
              <a:t>do</a:t>
            </a:r>
            <a:r>
              <a:rPr lang="cs-CZ" sz="2800" dirty="0"/>
              <a:t>psat, </a:t>
            </a:r>
            <a:r>
              <a:rPr lang="cs-CZ" sz="2800" b="1" dirty="0">
                <a:solidFill>
                  <a:srgbClr val="00B0F0"/>
                </a:solidFill>
              </a:rPr>
              <a:t>ode</a:t>
            </a:r>
            <a:r>
              <a:rPr lang="cs-CZ" sz="2800" dirty="0"/>
              <a:t>psat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   - číst – </a:t>
            </a:r>
            <a:r>
              <a:rPr lang="cs-CZ" sz="2800" b="1" dirty="0">
                <a:solidFill>
                  <a:srgbClr val="00B0F0"/>
                </a:solidFill>
              </a:rPr>
              <a:t>pře</a:t>
            </a:r>
            <a:r>
              <a:rPr lang="cs-CZ" sz="2800" dirty="0"/>
              <a:t>číst, </a:t>
            </a:r>
            <a:r>
              <a:rPr lang="cs-CZ" sz="2800" b="1" dirty="0">
                <a:solidFill>
                  <a:srgbClr val="00B0F0"/>
                </a:solidFill>
              </a:rPr>
              <a:t>ne</a:t>
            </a:r>
            <a:r>
              <a:rPr lang="cs-CZ" sz="2800" dirty="0"/>
              <a:t>číst, </a:t>
            </a:r>
            <a:r>
              <a:rPr lang="cs-CZ" sz="2800" b="1" dirty="0">
                <a:solidFill>
                  <a:srgbClr val="00B0F0"/>
                </a:solidFill>
              </a:rPr>
              <a:t>do</a:t>
            </a:r>
            <a:r>
              <a:rPr lang="cs-CZ" sz="2800" dirty="0"/>
              <a:t>číst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    - kuřák – </a:t>
            </a:r>
            <a:r>
              <a:rPr lang="cs-CZ" sz="2800" b="1" dirty="0">
                <a:solidFill>
                  <a:srgbClr val="00B0F0"/>
                </a:solidFill>
              </a:rPr>
              <a:t>ne</a:t>
            </a:r>
            <a:r>
              <a:rPr lang="cs-CZ" sz="2800" dirty="0"/>
              <a:t>kuřák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		   - věk – </a:t>
            </a:r>
            <a:r>
              <a:rPr lang="cs-CZ" sz="2800" b="1" dirty="0">
                <a:solidFill>
                  <a:srgbClr val="00B0F0"/>
                </a:solidFill>
              </a:rPr>
              <a:t>pra</a:t>
            </a:r>
            <a:r>
              <a:rPr lang="cs-CZ" sz="2800" dirty="0"/>
              <a:t>věk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2800" b="1" dirty="0">
                <a:solidFill>
                  <a:srgbClr val="C00000"/>
                </a:solidFill>
              </a:rPr>
              <a:t>přípona</a:t>
            </a:r>
            <a:r>
              <a:rPr lang="cs-CZ" sz="2800" dirty="0"/>
              <a:t> = část slova za kořenem, může docházet ke střídání hlásek - (hrad – hrádek, ráno – ranní)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a) </a:t>
            </a:r>
            <a:r>
              <a:rPr lang="cs-CZ" sz="2800" b="1" u="sng" dirty="0">
                <a:solidFill>
                  <a:srgbClr val="C00000"/>
                </a:solidFill>
              </a:rPr>
              <a:t>názvy pracovníků </a:t>
            </a:r>
            <a:r>
              <a:rPr lang="cs-CZ" sz="2800" dirty="0"/>
              <a:t>– tav</a:t>
            </a:r>
            <a:r>
              <a:rPr lang="cs-CZ" sz="2800" b="1" dirty="0">
                <a:solidFill>
                  <a:srgbClr val="C00000"/>
                </a:solidFill>
              </a:rPr>
              <a:t>ič</a:t>
            </a:r>
            <a:r>
              <a:rPr lang="cs-CZ" sz="2800" dirty="0"/>
              <a:t>, doručovat</a:t>
            </a:r>
            <a:r>
              <a:rPr lang="cs-CZ" sz="2800" b="1" dirty="0">
                <a:solidFill>
                  <a:srgbClr val="C00000"/>
                </a:solidFill>
              </a:rPr>
              <a:t>el</a:t>
            </a:r>
            <a:r>
              <a:rPr lang="cs-CZ" sz="2800" dirty="0"/>
              <a:t>, průvodč</a:t>
            </a:r>
            <a:r>
              <a:rPr lang="cs-CZ" sz="2800" b="1" dirty="0">
                <a:solidFill>
                  <a:srgbClr val="C00000"/>
                </a:solidFill>
              </a:rPr>
              <a:t>í</a:t>
            </a:r>
            <a:r>
              <a:rPr lang="cs-CZ" sz="2800" dirty="0"/>
              <a:t>, stavb</a:t>
            </a:r>
            <a:r>
              <a:rPr lang="cs-CZ" sz="2800" b="1" dirty="0">
                <a:solidFill>
                  <a:srgbClr val="C00000"/>
                </a:solidFill>
              </a:rPr>
              <a:t>ař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b) </a:t>
            </a:r>
            <a:r>
              <a:rPr lang="cs-CZ" sz="2800" b="1" u="sng" dirty="0">
                <a:solidFill>
                  <a:srgbClr val="C00000"/>
                </a:solidFill>
              </a:rPr>
              <a:t>přechýlené názvy </a:t>
            </a:r>
            <a:r>
              <a:rPr lang="cs-CZ" sz="2800" dirty="0"/>
              <a:t>– kadeřn</a:t>
            </a:r>
            <a:r>
              <a:rPr lang="cs-CZ" sz="2800" b="1" dirty="0">
                <a:solidFill>
                  <a:srgbClr val="C00000"/>
                </a:solidFill>
              </a:rPr>
              <a:t>ice</a:t>
            </a:r>
            <a:r>
              <a:rPr lang="cs-CZ" sz="2800" dirty="0"/>
              <a:t>, ministr</a:t>
            </a:r>
            <a:r>
              <a:rPr lang="cs-CZ" sz="2800" b="1" dirty="0">
                <a:solidFill>
                  <a:srgbClr val="C00000"/>
                </a:solidFill>
              </a:rPr>
              <a:t>yně</a:t>
            </a:r>
            <a:r>
              <a:rPr lang="cs-CZ" sz="2800" dirty="0"/>
              <a:t>, mistr</a:t>
            </a:r>
            <a:r>
              <a:rPr lang="cs-CZ" sz="2800" b="1" dirty="0">
                <a:solidFill>
                  <a:srgbClr val="C00000"/>
                </a:solidFill>
              </a:rPr>
              <a:t>ová</a:t>
            </a:r>
            <a:r>
              <a:rPr lang="cs-CZ" sz="2800" dirty="0"/>
              <a:t>, frézař</a:t>
            </a:r>
            <a:r>
              <a:rPr lang="cs-CZ" sz="2800" b="1" dirty="0">
                <a:solidFill>
                  <a:srgbClr val="C00000"/>
                </a:solidFill>
              </a:rPr>
              <a:t>ka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c) </a:t>
            </a:r>
            <a:r>
              <a:rPr lang="cs-CZ" sz="2800" b="1" u="sng" dirty="0">
                <a:solidFill>
                  <a:srgbClr val="C00000"/>
                </a:solidFill>
              </a:rPr>
              <a:t>nástroje</a:t>
            </a:r>
            <a:r>
              <a:rPr lang="cs-CZ" sz="2800" dirty="0"/>
              <a:t> – chlad</a:t>
            </a:r>
            <a:r>
              <a:rPr lang="cs-CZ" sz="2800" b="1" dirty="0">
                <a:solidFill>
                  <a:srgbClr val="C00000"/>
                </a:solidFill>
              </a:rPr>
              <a:t>ič</a:t>
            </a:r>
            <a:r>
              <a:rPr lang="cs-CZ" sz="2800" dirty="0"/>
              <a:t>, doprav</a:t>
            </a:r>
            <a:r>
              <a:rPr lang="cs-CZ" sz="2800" b="1" dirty="0">
                <a:solidFill>
                  <a:srgbClr val="C00000"/>
                </a:solidFill>
              </a:rPr>
              <a:t>ník</a:t>
            </a:r>
            <a:r>
              <a:rPr lang="cs-CZ" sz="2800" dirty="0"/>
              <a:t>, sbíje</a:t>
            </a:r>
            <a:r>
              <a:rPr lang="cs-CZ" sz="2800" b="1" dirty="0">
                <a:solidFill>
                  <a:srgbClr val="C00000"/>
                </a:solidFill>
              </a:rPr>
              <a:t>čka</a:t>
            </a:r>
            <a:r>
              <a:rPr lang="cs-CZ" sz="2800" dirty="0"/>
              <a:t>, svěr</a:t>
            </a:r>
            <a:r>
              <a:rPr lang="cs-CZ" sz="2800" b="1" dirty="0">
                <a:solidFill>
                  <a:srgbClr val="C00000"/>
                </a:solidFill>
              </a:rPr>
              <a:t>ák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d) </a:t>
            </a:r>
            <a:r>
              <a:rPr lang="cs-CZ" sz="2800" b="1" u="sng" dirty="0">
                <a:solidFill>
                  <a:srgbClr val="C00000"/>
                </a:solidFill>
              </a:rPr>
              <a:t>názvy vlastností </a:t>
            </a:r>
            <a:r>
              <a:rPr lang="cs-CZ" sz="2800" dirty="0"/>
              <a:t>– neprodyšnost, hustota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cs-CZ" sz="2800" dirty="0"/>
              <a:t>e) </a:t>
            </a:r>
            <a:r>
              <a:rPr lang="cs-CZ" sz="2800" b="1" u="sng" dirty="0">
                <a:solidFill>
                  <a:srgbClr val="C00000"/>
                </a:solidFill>
              </a:rPr>
              <a:t>ženská příjmení </a:t>
            </a:r>
            <a:r>
              <a:rPr lang="cs-CZ" sz="2800" dirty="0"/>
              <a:t>– přípona -</a:t>
            </a:r>
            <a:r>
              <a:rPr lang="cs-CZ" sz="2800" b="1" dirty="0" err="1">
                <a:solidFill>
                  <a:srgbClr val="C00000"/>
                </a:solidFill>
              </a:rPr>
              <a:t>ová</a:t>
            </a:r>
            <a:r>
              <a:rPr lang="cs-CZ" sz="2800" dirty="0"/>
              <a:t> (Nováková), -</a:t>
            </a:r>
            <a:r>
              <a:rPr lang="cs-CZ" sz="2800" b="1" dirty="0">
                <a:solidFill>
                  <a:srgbClr val="C00000"/>
                </a:solidFill>
              </a:rPr>
              <a:t>ská</a:t>
            </a:r>
            <a:r>
              <a:rPr lang="cs-CZ" sz="2800" dirty="0"/>
              <a:t> (</a:t>
            </a:r>
            <a:r>
              <a:rPr lang="cs-CZ" sz="2800" dirty="0" err="1"/>
              <a:t>Kučeská</a:t>
            </a:r>
            <a:r>
              <a:rPr lang="cs-CZ" sz="2800" dirty="0"/>
              <a:t>), </a:t>
            </a:r>
            <a:r>
              <a:rPr lang="cs-CZ" sz="2800" b="1" dirty="0">
                <a:solidFill>
                  <a:srgbClr val="C00000"/>
                </a:solidFill>
              </a:rPr>
              <a:t>-á</a:t>
            </a:r>
            <a:r>
              <a:rPr lang="cs-CZ" sz="2800" dirty="0"/>
              <a:t> (Veselá)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u="sng" dirty="0">
                <a:solidFill>
                  <a:srgbClr val="002060"/>
                </a:solidFill>
              </a:rPr>
              <a:t>b) </a:t>
            </a:r>
            <a:r>
              <a:rPr lang="cs-CZ" sz="2800" b="1" u="sng" dirty="0">
                <a:solidFill>
                  <a:srgbClr val="002060"/>
                </a:solidFill>
              </a:rPr>
              <a:t>SKLÁDÁNÍ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800" dirty="0"/>
              <a:t>spojování dvou i více slovních základů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2060"/>
                </a:solidFill>
              </a:rPr>
              <a:t>pravá složenina </a:t>
            </a:r>
            <a:r>
              <a:rPr lang="cs-CZ" sz="2800" dirty="0"/>
              <a:t>– první část složeniny se ke druhé připojuje spojovací souhláskou -o (ropovod), -e (koželuh), -i (desetiboj)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2060"/>
                </a:solidFill>
              </a:rPr>
              <a:t> nepravá složenina </a:t>
            </a:r>
            <a:r>
              <a:rPr lang="cs-CZ" sz="2800" dirty="0"/>
              <a:t>– dají se rozložit na slovní spojení beze změny složek (obranyschopný, sebekritika)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b="1" u="sng" dirty="0">
                <a:solidFill>
                  <a:srgbClr val="002060"/>
                </a:solidFill>
              </a:rPr>
              <a:t>hybridní složeniny </a:t>
            </a:r>
            <a:r>
              <a:rPr lang="cs-CZ" sz="2800" dirty="0"/>
              <a:t>– jedna část je cizího původu, druhá českého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dirty="0"/>
              <a:t>   (fotobuňka, elektroléčba, autodoprava)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636</Words>
  <Application>Microsoft Office PowerPoint</Application>
  <PresentationFormat>Předvádění na obrazovce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Motiv sady Office</vt:lpstr>
      <vt:lpstr>Obohacování slovní zásoby</vt:lpstr>
      <vt:lpstr>Význam slova, opakování učiva </vt:lpstr>
      <vt:lpstr>Obohacování slovní zásoby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obsluha</dc:creator>
  <dc:description>Autorem materiálu a všech jeho částí, není-li uvedeno jinak, je Mgr. Petra Karfíková
Dostupné z Metodického portálu www.rvp.cz; ISSN 1802-4785. 
Provozuje Národní ústav pro vzdělávání, školské poradenské zařízení a zařízení pro další vzdělávání pedagogických pracovníků (NÚV).</dc:description>
  <cp:lastModifiedBy>Milan Bednář</cp:lastModifiedBy>
  <cp:revision>33</cp:revision>
  <dcterms:created xsi:type="dcterms:W3CDTF">2013-02-16T18:56:58Z</dcterms:created>
  <dcterms:modified xsi:type="dcterms:W3CDTF">2024-05-21T18:42:56Z</dcterms:modified>
</cp:coreProperties>
</file>