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91" r:id="rId2"/>
    <p:sldId id="293" r:id="rId3"/>
    <p:sldId id="294" r:id="rId4"/>
    <p:sldId id="295" r:id="rId5"/>
    <p:sldId id="296" r:id="rId6"/>
    <p:sldId id="258" r:id="rId7"/>
    <p:sldId id="259" r:id="rId8"/>
    <p:sldId id="260" r:id="rId9"/>
    <p:sldId id="299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857"/>
    <a:srgbClr val="FFFF00"/>
    <a:srgbClr val="4CDEF2"/>
    <a:srgbClr val="99FF33"/>
    <a:srgbClr val="FF66FF"/>
    <a:srgbClr val="FF66CC"/>
    <a:srgbClr val="FF33CC"/>
    <a:srgbClr val="FF6699"/>
    <a:srgbClr val="FFFF66"/>
    <a:srgbClr val="10C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0" autoAdjust="0"/>
  </p:normalViewPr>
  <p:slideViewPr>
    <p:cSldViewPr>
      <p:cViewPr varScale="1">
        <p:scale>
          <a:sx n="104" d="100"/>
          <a:sy n="104" d="100"/>
        </p:scale>
        <p:origin x="18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A3E9-25C1-498A-8E51-4FEF8159FF2C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EBE8-6D38-4A62-BB11-0762BD97FC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59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39AA9C-FDE1-470C-ACB6-A36FB9AF63FE}" type="datetimeFigureOut">
              <a:rPr lang="cs-CZ" smtClean="0"/>
              <a:pPr/>
              <a:t>19.05.2025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1989EB2-3F42-4D45-8600-86BF2ED41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d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2708920"/>
            <a:ext cx="8238153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SKLOŇOVÁNÍ CIZÍCH JMEN VLASTNÍCH, shrnutí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63E2CF-5F8B-4D29-977A-7518D4727EE7}"/>
              </a:ext>
            </a:extLst>
          </p:cNvPr>
          <p:cNvSpPr txBox="1"/>
          <p:nvPr/>
        </p:nvSpPr>
        <p:spPr>
          <a:xfrm>
            <a:off x="6516216" y="3789040"/>
            <a:ext cx="142859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8. třída </a:t>
            </a:r>
          </a:p>
        </p:txBody>
      </p:sp>
    </p:spTree>
    <p:extLst>
      <p:ext uri="{BB962C8B-B14F-4D97-AF65-F5344CB8AC3E}">
        <p14:creationId xmlns:p14="http://schemas.microsoft.com/office/powerpoint/2010/main" val="3058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u="sng" dirty="0"/>
              <a:t>Doplňte správné tvary vlastních jmen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21744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1. K dobytí </a:t>
            </a:r>
            <a:r>
              <a:rPr lang="cs-CZ" sz="2400" dirty="0" err="1"/>
              <a:t>Tróje</a:t>
            </a:r>
            <a:r>
              <a:rPr lang="cs-CZ" sz="2400" dirty="0"/>
              <a:t> dopomohla Řekům ………………… (Odysseus) lest. </a:t>
            </a:r>
          </a:p>
          <a:p>
            <a:pPr marL="0" indent="0">
              <a:buNone/>
            </a:pPr>
            <a:r>
              <a:rPr lang="cs-CZ" sz="2400" dirty="0"/>
              <a:t>2. Žárlivý člověk je přirovnávám k …………………….. (Othello). </a:t>
            </a:r>
          </a:p>
          <a:p>
            <a:pPr marL="0" indent="0">
              <a:buNone/>
            </a:pPr>
            <a:r>
              <a:rPr lang="cs-CZ" sz="2400" dirty="0"/>
              <a:t>3. Mnoho diváků dodnes zbožňuje (Verdi) ………………….. opery. </a:t>
            </a:r>
          </a:p>
          <a:p>
            <a:pPr marL="0" indent="0">
              <a:buNone/>
            </a:pPr>
            <a:r>
              <a:rPr lang="cs-CZ" sz="2400" dirty="0"/>
              <a:t>4. Mezi nejznámější romány …………………………... (</a:t>
            </a:r>
            <a:r>
              <a:rPr lang="cs-CZ" sz="2400" dirty="0" err="1"/>
              <a:t>Dostojevskij</a:t>
            </a:r>
            <a:r>
              <a:rPr lang="cs-CZ" sz="2400" dirty="0"/>
              <a:t>) patří Zločin a trest. </a:t>
            </a:r>
          </a:p>
          <a:p>
            <a:pPr marL="0" indent="0">
              <a:buNone/>
            </a:pPr>
            <a:r>
              <a:rPr lang="cs-CZ" sz="2400" dirty="0"/>
              <a:t>5. Pod vládou ……………… (Perikles) se zrodila v Athénách demokracie.</a:t>
            </a:r>
          </a:p>
          <a:p>
            <a:pPr marL="0" indent="0">
              <a:buNone/>
            </a:pPr>
            <a:r>
              <a:rPr lang="cs-CZ" sz="2400" dirty="0"/>
              <a:t>6. Všichni řečtí bohové podléhali svému vládci ……………… (Zeus</a:t>
            </a:r>
            <a:r>
              <a:rPr lang="cs-CZ" dirty="0"/>
              <a:t>).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77944" y="1052736"/>
            <a:ext cx="223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noFill/>
              </a:rPr>
              <a:t>Odysseova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11759" y="2555437"/>
            <a:ext cx="131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noFill/>
              </a:rPr>
              <a:t>Verdiho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22451" y="3040041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noFill/>
              </a:rPr>
              <a:t>Dostojevského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2187" y="3997780"/>
            <a:ext cx="116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noFill/>
              </a:rPr>
              <a:t>Perikla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18153" y="4983297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noFill/>
              </a:rPr>
              <a:t>Diovi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8C83E1-C3DB-47FC-A1AE-5063D58D6957}"/>
              </a:ext>
            </a:extLst>
          </p:cNvPr>
          <p:cNvSpPr txBox="1"/>
          <p:nvPr/>
        </p:nvSpPr>
        <p:spPr>
          <a:xfrm>
            <a:off x="5477473" y="1052736"/>
            <a:ext cx="1800200" cy="379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Odysseova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52EE3B9-7DB5-4E55-8E25-AA9233FAF302}"/>
              </a:ext>
            </a:extLst>
          </p:cNvPr>
          <p:cNvSpPr txBox="1"/>
          <p:nvPr/>
        </p:nvSpPr>
        <p:spPr>
          <a:xfrm>
            <a:off x="5292080" y="1801385"/>
            <a:ext cx="1800200" cy="379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Othellovi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2AAAABF-01B5-4F39-A726-BE1D1CA87017}"/>
              </a:ext>
            </a:extLst>
          </p:cNvPr>
          <p:cNvSpPr txBox="1"/>
          <p:nvPr/>
        </p:nvSpPr>
        <p:spPr>
          <a:xfrm>
            <a:off x="6215223" y="2586215"/>
            <a:ext cx="1800200" cy="379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Verdiho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D740DA9-CD80-4482-92B7-89FE97BFE649}"/>
              </a:ext>
            </a:extLst>
          </p:cNvPr>
          <p:cNvSpPr txBox="1"/>
          <p:nvPr/>
        </p:nvSpPr>
        <p:spPr>
          <a:xfrm>
            <a:off x="4572000" y="3390265"/>
            <a:ext cx="1800200" cy="379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Dostojevského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CEA08B2-7816-42BA-9EB5-5A9765F55C2C}"/>
              </a:ext>
            </a:extLst>
          </p:cNvPr>
          <p:cNvSpPr txBox="1"/>
          <p:nvPr/>
        </p:nvSpPr>
        <p:spPr>
          <a:xfrm>
            <a:off x="2555776" y="4156910"/>
            <a:ext cx="1080120" cy="379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Perikla 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E3E6D68-1EF8-4289-BCDE-039906C4A96A}"/>
              </a:ext>
            </a:extLst>
          </p:cNvPr>
          <p:cNvSpPr txBox="1"/>
          <p:nvPr/>
        </p:nvSpPr>
        <p:spPr>
          <a:xfrm>
            <a:off x="6825837" y="4983297"/>
            <a:ext cx="1080120" cy="379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Diovi </a:t>
            </a:r>
          </a:p>
        </p:txBody>
      </p:sp>
    </p:spTree>
    <p:extLst>
      <p:ext uri="{BB962C8B-B14F-4D97-AF65-F5344CB8AC3E}">
        <p14:creationId xmlns:p14="http://schemas.microsoft.com/office/powerpoint/2010/main" val="3856709769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/>
              <a:t>SKLOŇOVÁNÍ CIZÍCH JMEN VLASTNÍCH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cs-CZ" b="1" dirty="0"/>
              <a:t>  </a:t>
            </a:r>
            <a:r>
              <a:rPr lang="cs-CZ" sz="2600" b="1" dirty="0"/>
              <a:t>jako jména domácí:</a:t>
            </a:r>
          </a:p>
          <a:p>
            <a:pPr marL="109728" indent="0">
              <a:buNone/>
            </a:pPr>
            <a:r>
              <a:rPr lang="cs-CZ" sz="2600" dirty="0"/>
              <a:t>     Puškin, -a (jako vzor </a:t>
            </a:r>
            <a:r>
              <a:rPr lang="cs-CZ" sz="2600" b="1" dirty="0"/>
              <a:t>PÁN</a:t>
            </a:r>
            <a:r>
              <a:rPr lang="cs-CZ" sz="2600" dirty="0"/>
              <a:t>)</a:t>
            </a:r>
          </a:p>
          <a:p>
            <a:pPr marL="109728" indent="0">
              <a:buNone/>
            </a:pPr>
            <a:r>
              <a:rPr lang="cs-CZ" sz="2600" dirty="0"/>
              <a:t>     Charles -e (jako vzor </a:t>
            </a:r>
            <a:r>
              <a:rPr lang="cs-CZ" sz="2600" b="1" dirty="0"/>
              <a:t>MUŽ</a:t>
            </a:r>
            <a:r>
              <a:rPr lang="cs-CZ" sz="2600" dirty="0"/>
              <a:t>)</a:t>
            </a:r>
          </a:p>
          <a:p>
            <a:pPr marL="109728" indent="0">
              <a:buNone/>
            </a:pPr>
            <a:r>
              <a:rPr lang="cs-CZ" sz="2600" dirty="0"/>
              <a:t>     Tokio, -a (jako vzor </a:t>
            </a:r>
            <a:r>
              <a:rPr lang="cs-CZ" sz="2600" b="1" dirty="0"/>
              <a:t>MĚSTO</a:t>
            </a:r>
            <a:r>
              <a:rPr lang="cs-CZ" sz="2600" dirty="0"/>
              <a:t>)</a:t>
            </a:r>
          </a:p>
          <a:p>
            <a:pPr marL="109728" indent="0">
              <a:buNone/>
            </a:pPr>
            <a:r>
              <a:rPr lang="cs-CZ" sz="2600" dirty="0"/>
              <a:t>     Varšava, -y (jako vzor </a:t>
            </a:r>
            <a:r>
              <a:rPr lang="cs-CZ" sz="2600" b="1" dirty="0"/>
              <a:t>ŽENA</a:t>
            </a:r>
            <a:r>
              <a:rPr lang="cs-CZ" sz="2600" dirty="0"/>
              <a:t>)</a:t>
            </a:r>
          </a:p>
          <a:p>
            <a:pPr marL="109728" indent="0">
              <a:buNone/>
            </a:pPr>
            <a:r>
              <a:rPr lang="cs-CZ" sz="2600" dirty="0"/>
              <a:t>     Sofie, -e (jako vzor </a:t>
            </a:r>
            <a:r>
              <a:rPr lang="cs-CZ" sz="2600" b="1" dirty="0"/>
              <a:t>RŮŽE</a:t>
            </a:r>
            <a:r>
              <a:rPr lang="cs-CZ" sz="2600" dirty="0"/>
              <a:t>)</a:t>
            </a:r>
          </a:p>
          <a:p>
            <a:pPr marL="109728" indent="0">
              <a:buNone/>
            </a:pPr>
            <a:endParaRPr lang="cs-CZ" sz="2600" dirty="0"/>
          </a:p>
          <a:p>
            <a:r>
              <a:rPr lang="cs-CZ" sz="2600" b="1" dirty="0"/>
              <a:t>  skloňování zvláštní:</a:t>
            </a:r>
          </a:p>
          <a:p>
            <a:pPr marL="109728" indent="0">
              <a:buNone/>
            </a:pPr>
            <a:r>
              <a:rPr lang="cs-CZ" sz="2600" dirty="0"/>
              <a:t>     hlavně u jmen ruských, německých, italských,</a:t>
            </a:r>
          </a:p>
          <a:p>
            <a:pPr marL="109728" indent="0">
              <a:buNone/>
            </a:pPr>
            <a:r>
              <a:rPr lang="cs-CZ" sz="2600" dirty="0"/>
              <a:t>     řeckých a latinských</a:t>
            </a:r>
          </a:p>
        </p:txBody>
      </p:sp>
    </p:spTree>
    <p:extLst>
      <p:ext uri="{BB962C8B-B14F-4D97-AF65-F5344CB8AC3E}">
        <p14:creationId xmlns:p14="http://schemas.microsoft.com/office/powerpoint/2010/main" val="18098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/>
              <a:t>SKLOŇOVÁNÍ CIZÍCH JMEN VLASTNÍCH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s-CZ" sz="2600" b="1" dirty="0"/>
              <a:t>slovanská jména (původem přídavná jména):</a:t>
            </a:r>
          </a:p>
          <a:p>
            <a:pPr marL="109728" indent="0">
              <a:buNone/>
            </a:pPr>
            <a:r>
              <a:rPr lang="cs-CZ" sz="2600" dirty="0"/>
              <a:t>   jako česká </a:t>
            </a:r>
            <a:r>
              <a:rPr lang="cs-CZ" sz="2600" b="1" dirty="0"/>
              <a:t>přídavná jména</a:t>
            </a:r>
          </a:p>
          <a:p>
            <a:pPr marL="109728" indent="0">
              <a:buNone/>
            </a:pPr>
            <a:r>
              <a:rPr lang="cs-CZ" sz="2600" dirty="0"/>
              <a:t>   Tolstoj – 2.p. Tolstého, 3.p. Tolstému</a:t>
            </a:r>
          </a:p>
          <a:p>
            <a:pPr marL="109728" indent="0">
              <a:buNone/>
            </a:pPr>
            <a:r>
              <a:rPr lang="cs-CZ" sz="2600" dirty="0"/>
              <a:t>   Gorkij – 2.p. Gorkého, 3.p. Gorkému</a:t>
            </a:r>
          </a:p>
          <a:p>
            <a:pPr marL="109728" indent="0">
              <a:buNone/>
            </a:pPr>
            <a:endParaRPr lang="cs-CZ" sz="2600" dirty="0"/>
          </a:p>
          <a:p>
            <a:r>
              <a:rPr lang="cs-CZ" sz="2600" b="1" dirty="0"/>
              <a:t>jména zakončená na –o:</a:t>
            </a:r>
          </a:p>
          <a:p>
            <a:pPr marL="109728" indent="0">
              <a:buNone/>
            </a:pPr>
            <a:r>
              <a:rPr lang="cs-CZ" sz="2600" dirty="0"/>
              <a:t>   jako </a:t>
            </a:r>
            <a:r>
              <a:rPr lang="cs-CZ" sz="2600" b="1" dirty="0"/>
              <a:t>vzor PÁN</a:t>
            </a:r>
          </a:p>
          <a:p>
            <a:pPr marL="109728" indent="0">
              <a:buNone/>
            </a:pPr>
            <a:r>
              <a:rPr lang="cs-CZ" sz="2600" dirty="0"/>
              <a:t>   Ševčenko – 2.p. Ševčenka</a:t>
            </a:r>
          </a:p>
          <a:p>
            <a:pPr marL="109728" indent="0">
              <a:buNone/>
            </a:pPr>
            <a:r>
              <a:rPr lang="cs-CZ" sz="2600" dirty="0"/>
              <a:t>   </a:t>
            </a:r>
            <a:r>
              <a:rPr lang="cs-CZ" sz="2600" dirty="0" err="1"/>
              <a:t>Pljuščenko</a:t>
            </a:r>
            <a:r>
              <a:rPr lang="cs-CZ" sz="2600" dirty="0"/>
              <a:t> – 2.p. </a:t>
            </a:r>
            <a:r>
              <a:rPr lang="cs-CZ" sz="2600" dirty="0" err="1"/>
              <a:t>Pljuščenka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1327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/>
              <a:t>SKLOŇOVÁNÍ CIZÍCH JMEN VLASTNÍCH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49424"/>
            <a:ext cx="8568952" cy="4325112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cs-CZ" sz="2600" b="1" dirty="0"/>
              <a:t>obecně známá jména zakončená na –e:</a:t>
            </a:r>
          </a:p>
          <a:p>
            <a:pPr marL="109728" indent="0">
              <a:buNone/>
            </a:pPr>
            <a:r>
              <a:rPr lang="cs-CZ" sz="2600" dirty="0"/>
              <a:t>   jako </a:t>
            </a:r>
            <a:r>
              <a:rPr lang="cs-CZ" sz="2600" b="1" dirty="0"/>
              <a:t>vzor PÁN </a:t>
            </a:r>
            <a:r>
              <a:rPr lang="cs-CZ" sz="2600" dirty="0"/>
              <a:t>+ podle </a:t>
            </a:r>
            <a:r>
              <a:rPr lang="cs-CZ" sz="2600" b="1" dirty="0"/>
              <a:t>zájmena TEN </a:t>
            </a:r>
            <a:r>
              <a:rPr lang="cs-CZ" sz="2600" dirty="0"/>
              <a:t>(-ho, -mu)</a:t>
            </a:r>
          </a:p>
          <a:p>
            <a:pPr marL="109728" indent="0">
              <a:buNone/>
            </a:pPr>
            <a:r>
              <a:rPr lang="cs-CZ" sz="2600" dirty="0"/>
              <a:t>   Goethe – 2.p. Goetha i </a:t>
            </a:r>
            <a:r>
              <a:rPr lang="cs-CZ" sz="2600" dirty="0" err="1"/>
              <a:t>Goetheho</a:t>
            </a:r>
            <a:endParaRPr lang="cs-CZ" sz="2600" dirty="0"/>
          </a:p>
          <a:p>
            <a:pPr marL="109728" indent="0">
              <a:buNone/>
            </a:pPr>
            <a:r>
              <a:rPr lang="cs-CZ" sz="2600" dirty="0"/>
              <a:t>   </a:t>
            </a:r>
            <a:r>
              <a:rPr lang="cs-CZ" sz="2600" dirty="0" err="1"/>
              <a:t>Heine</a:t>
            </a:r>
            <a:r>
              <a:rPr lang="cs-CZ" sz="2600" dirty="0"/>
              <a:t> – 2.p. </a:t>
            </a:r>
            <a:r>
              <a:rPr lang="cs-CZ" sz="2600" dirty="0" err="1"/>
              <a:t>Heina</a:t>
            </a:r>
            <a:r>
              <a:rPr lang="cs-CZ" sz="2600" dirty="0"/>
              <a:t> i </a:t>
            </a:r>
            <a:r>
              <a:rPr lang="cs-CZ" sz="2600" dirty="0" err="1"/>
              <a:t>Heineho</a:t>
            </a:r>
            <a:endParaRPr lang="cs-CZ" sz="2600" dirty="0"/>
          </a:p>
          <a:p>
            <a:pPr marL="109728" indent="0">
              <a:buNone/>
            </a:pPr>
            <a:endParaRPr lang="cs-CZ" sz="2600" dirty="0"/>
          </a:p>
          <a:p>
            <a:r>
              <a:rPr lang="cs-CZ" sz="2600" b="1" dirty="0"/>
              <a:t>méně známá jména zakončená na –e </a:t>
            </a:r>
          </a:p>
          <a:p>
            <a:pPr marL="109728" indent="0">
              <a:buNone/>
            </a:pPr>
            <a:r>
              <a:rPr lang="cs-CZ" sz="2600" b="1" dirty="0"/>
              <a:t>   + neslovanská jména zakončená na –i:</a:t>
            </a:r>
          </a:p>
          <a:p>
            <a:pPr marL="109728" indent="0">
              <a:buNone/>
            </a:pPr>
            <a:r>
              <a:rPr lang="cs-CZ" sz="2600" dirty="0"/>
              <a:t>    jako </a:t>
            </a:r>
            <a:r>
              <a:rPr lang="cs-CZ" sz="2600" b="1" dirty="0"/>
              <a:t>zájmeno TEN</a:t>
            </a:r>
          </a:p>
          <a:p>
            <a:pPr marL="109728" indent="0">
              <a:buNone/>
            </a:pPr>
            <a:r>
              <a:rPr lang="cs-CZ" sz="2600" dirty="0"/>
              <a:t>    Schulze – 2.p. </a:t>
            </a:r>
            <a:r>
              <a:rPr lang="cs-CZ" sz="2600" dirty="0" err="1"/>
              <a:t>Schulzeho</a:t>
            </a:r>
            <a:r>
              <a:rPr lang="cs-CZ" sz="2600" dirty="0"/>
              <a:t>, 3.p. </a:t>
            </a:r>
            <a:r>
              <a:rPr lang="cs-CZ" sz="2600" dirty="0" err="1"/>
              <a:t>Schulzemu</a:t>
            </a:r>
            <a:endParaRPr lang="cs-CZ" sz="2600" dirty="0"/>
          </a:p>
          <a:p>
            <a:pPr marL="109728" indent="0">
              <a:buNone/>
            </a:pPr>
            <a:r>
              <a:rPr lang="cs-CZ" sz="2600" dirty="0"/>
              <a:t>    Goldoni – 2.p. Goldoniho, 3.p. Goldonimu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/>
              <a:t>SKLOŇOVÁNÍ CIZÍCH JMEN VLASTNÍCH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49424"/>
            <a:ext cx="8568952" cy="4325112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cs-CZ" sz="2400" b="1" dirty="0"/>
              <a:t>řecká a latinská jména zakončená na –os, -es, -</a:t>
            </a:r>
            <a:r>
              <a:rPr lang="cs-CZ" sz="2400" b="1" dirty="0" err="1"/>
              <a:t>us</a:t>
            </a:r>
            <a:r>
              <a:rPr lang="cs-CZ" sz="2400" b="1" dirty="0"/>
              <a:t>, -as:</a:t>
            </a:r>
          </a:p>
          <a:p>
            <a:pPr marL="109728" indent="0">
              <a:buNone/>
            </a:pPr>
            <a:r>
              <a:rPr lang="cs-CZ" sz="2400" b="1" dirty="0"/>
              <a:t>    </a:t>
            </a:r>
            <a:r>
              <a:rPr lang="cs-CZ" sz="2400" dirty="0"/>
              <a:t>jako vzor </a:t>
            </a:r>
            <a:r>
              <a:rPr lang="cs-CZ" sz="2400" b="1" dirty="0"/>
              <a:t>PÁN</a:t>
            </a:r>
          </a:p>
          <a:p>
            <a:pPr marL="109728" indent="0">
              <a:buNone/>
            </a:pPr>
            <a:r>
              <a:rPr lang="cs-CZ" sz="2400" b="1" dirty="0"/>
              <a:t>    </a:t>
            </a:r>
            <a:r>
              <a:rPr lang="cs-CZ" sz="2400" dirty="0"/>
              <a:t>zakončení –os, -es, -</a:t>
            </a:r>
            <a:r>
              <a:rPr lang="cs-CZ" sz="2400" dirty="0" err="1"/>
              <a:t>us</a:t>
            </a:r>
            <a:r>
              <a:rPr lang="cs-CZ" sz="2400" dirty="0"/>
              <a:t>, -as se odsouvá</a:t>
            </a:r>
          </a:p>
          <a:p>
            <a:pPr marL="109728" indent="0">
              <a:buNone/>
            </a:pPr>
            <a:r>
              <a:rPr lang="cs-CZ" sz="2400" b="1" dirty="0"/>
              <a:t>    </a:t>
            </a:r>
            <a:r>
              <a:rPr lang="cs-CZ" sz="2400" dirty="0"/>
              <a:t>Sofokles – 2.p. Sofokla</a:t>
            </a:r>
          </a:p>
          <a:p>
            <a:pPr marL="109728" indent="0">
              <a:buNone/>
            </a:pPr>
            <a:r>
              <a:rPr lang="cs-CZ" sz="2400" b="1" dirty="0"/>
              <a:t>    </a:t>
            </a:r>
            <a:r>
              <a:rPr lang="cs-CZ" sz="2400" dirty="0" err="1"/>
              <a:t>Aischylos</a:t>
            </a:r>
            <a:r>
              <a:rPr lang="cs-CZ" sz="2400" dirty="0"/>
              <a:t> – 2.p. </a:t>
            </a:r>
            <a:r>
              <a:rPr lang="cs-CZ" sz="2400" dirty="0" err="1"/>
              <a:t>Aischyla</a:t>
            </a:r>
            <a:endParaRPr lang="cs-CZ" sz="2400" dirty="0"/>
          </a:p>
          <a:p>
            <a:pPr marL="109728" indent="0">
              <a:buNone/>
            </a:pPr>
            <a:endParaRPr lang="cs-CZ" sz="2400" b="1" dirty="0"/>
          </a:p>
          <a:p>
            <a:r>
              <a:rPr lang="cs-CZ" sz="2400" b="1" dirty="0"/>
              <a:t>některá řecká a latinská jména:</a:t>
            </a:r>
          </a:p>
          <a:p>
            <a:pPr marL="109728" indent="0">
              <a:buNone/>
            </a:pPr>
            <a:r>
              <a:rPr lang="cs-CZ" sz="2400" dirty="0"/>
              <a:t>    kmen se rozšiřuje o –n-, -d-</a:t>
            </a:r>
          </a:p>
          <a:p>
            <a:pPr marL="109728" indent="0">
              <a:buNone/>
            </a:pPr>
            <a:r>
              <a:rPr lang="cs-CZ" sz="2400" dirty="0"/>
              <a:t>    Cicero – 2.p. Cicerona</a:t>
            </a:r>
          </a:p>
          <a:p>
            <a:pPr marL="109728" indent="0">
              <a:buNone/>
            </a:pPr>
            <a:r>
              <a:rPr lang="cs-CZ" sz="2400" dirty="0"/>
              <a:t>    Paris – 2.p. Parida i Parise</a:t>
            </a:r>
          </a:p>
          <a:p>
            <a:pPr marL="109728" indent="0">
              <a:buNone/>
            </a:pPr>
            <a:r>
              <a:rPr lang="cs-CZ" sz="2400" dirty="0"/>
              <a:t>    Mars – 2.p. Marta</a:t>
            </a:r>
          </a:p>
        </p:txBody>
      </p:sp>
    </p:spTree>
    <p:extLst>
      <p:ext uri="{BB962C8B-B14F-4D97-AF65-F5344CB8AC3E}">
        <p14:creationId xmlns:p14="http://schemas.microsoft.com/office/powerpoint/2010/main" val="8634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8701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Doplňte tabulku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424936" cy="571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2. p.  j. č.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6.</a:t>
                      </a:r>
                      <a:r>
                        <a:rPr lang="cs-CZ" sz="2400" baseline="0" dirty="0"/>
                        <a:t> p. j. č.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7. p. j. č.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Asterix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Asterixe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Asterixovi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Asterixem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/>
                        <a:t>Horatius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Horatia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Horatiovi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Horatiem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/>
                        <a:t>Goethe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Goetha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Goethovi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Goethem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/>
                        <a:t>Verdi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Verdiho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Verdim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Verdim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/>
                        <a:t>Pythagoras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Pythagora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Pythagorovi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Pythagorem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 err="1"/>
                        <a:t>Michelangelo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Michelangela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Michelangelovi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Michelangelem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 err="1"/>
                        <a:t>Lessing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Lessinga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Lessingovi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Lessingem</a:t>
                      </a:r>
                      <a:endParaRPr lang="cs-CZ" sz="24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cs-CZ" sz="2400" dirty="0"/>
                        <a:t>Dickens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Dickense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Dickensovi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Dickensem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2339752" y="1628800"/>
            <a:ext cx="64087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339752" y="2276872"/>
            <a:ext cx="64087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339752" y="2924944"/>
            <a:ext cx="64087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3501008"/>
            <a:ext cx="64087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339752" y="4149080"/>
            <a:ext cx="64087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339752" y="4725144"/>
            <a:ext cx="64087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339752" y="5373216"/>
            <a:ext cx="64087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949280"/>
            <a:ext cx="64087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>
            <a:off x="4427984" y="1628800"/>
            <a:ext cx="0" cy="48965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88224" y="1628800"/>
            <a:ext cx="0" cy="48965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7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83025"/>
            <a:ext cx="8229600" cy="634082"/>
          </a:xfrm>
        </p:spPr>
        <p:txBody>
          <a:bodyPr>
            <a:normAutofit/>
          </a:bodyPr>
          <a:lstStyle/>
          <a:p>
            <a:r>
              <a:rPr lang="cs-CZ" sz="3200" u="sng" dirty="0"/>
              <a:t>Spojte vlastní jméno se správnou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963" y="1557577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1. Arthur </a:t>
            </a:r>
            <a:r>
              <a:rPr lang="cs-CZ" sz="2400" dirty="0" err="1"/>
              <a:t>Conan</a:t>
            </a:r>
            <a:r>
              <a:rPr lang="cs-CZ" sz="2400" dirty="0"/>
              <a:t> Doyle</a:t>
            </a:r>
          </a:p>
          <a:p>
            <a:pPr marL="0" indent="0">
              <a:buNone/>
            </a:pPr>
            <a:r>
              <a:rPr lang="cs-CZ" sz="2400" dirty="0"/>
              <a:t>2. Napoleon Bonaparte</a:t>
            </a:r>
          </a:p>
          <a:p>
            <a:pPr marL="0" indent="0">
              <a:buNone/>
            </a:pPr>
            <a:r>
              <a:rPr lang="cs-CZ" sz="2400" dirty="0"/>
              <a:t>3. Walter </a:t>
            </a:r>
            <a:r>
              <a:rPr lang="cs-CZ" sz="2400" dirty="0" err="1"/>
              <a:t>Scott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4. James </a:t>
            </a:r>
            <a:r>
              <a:rPr lang="cs-CZ" sz="2400" dirty="0" err="1"/>
              <a:t>Cook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5. Charles Darwin</a:t>
            </a:r>
          </a:p>
          <a:p>
            <a:pPr marL="0" indent="0">
              <a:buNone/>
            </a:pPr>
            <a:r>
              <a:rPr lang="cs-CZ" sz="2400" dirty="0"/>
              <a:t>6. Vincent van </a:t>
            </a:r>
            <a:r>
              <a:rPr lang="cs-CZ" sz="2400" dirty="0" err="1"/>
              <a:t>Gogh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7. Heinrich </a:t>
            </a:r>
            <a:r>
              <a:rPr lang="cs-CZ" sz="2400" dirty="0" err="1"/>
              <a:t>Schliemann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8. Richard Wagner</a:t>
            </a:r>
          </a:p>
          <a:p>
            <a:pPr marL="0" indent="0">
              <a:buNone/>
            </a:pPr>
            <a:r>
              <a:rPr lang="cs-CZ" sz="2400" dirty="0"/>
              <a:t>9. Louis Pasteur</a:t>
            </a:r>
          </a:p>
          <a:p>
            <a:pPr marL="0" indent="0">
              <a:buNone/>
            </a:pPr>
            <a:r>
              <a:rPr lang="cs-CZ" sz="2400" dirty="0"/>
              <a:t>10. </a:t>
            </a:r>
            <a:r>
              <a:rPr lang="cs-CZ" sz="2400" dirty="0" err="1"/>
              <a:t>Roald</a:t>
            </a:r>
            <a:r>
              <a:rPr lang="cs-CZ" sz="2400" dirty="0"/>
              <a:t> Amundsen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487516" y="1159878"/>
            <a:ext cx="3644122" cy="51845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004048" y="1244760"/>
            <a:ext cx="305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 A. francouzský malíř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091754" y="1584458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B. britský vědec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132197" y="2401752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D. francouzský vojevůdce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29208" y="1975982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C. německý archeolog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29208" y="3365001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F. anglický autor detektivek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129208" y="3796172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G. anglický  spisovatel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10773" y="4208393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H. britský mořeplavec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931619" y="4627601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CH. německý skladatel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150022" y="5106844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I. norský polární badatel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137687" y="2882341"/>
            <a:ext cx="324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E. francouzský chemik</a:t>
            </a:r>
          </a:p>
        </p:txBody>
      </p:sp>
    </p:spTree>
    <p:extLst>
      <p:ext uri="{BB962C8B-B14F-4D97-AF65-F5344CB8AC3E}">
        <p14:creationId xmlns:p14="http://schemas.microsoft.com/office/powerpoint/2010/main" val="172495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7 0.01574 L -0.35434 0.3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02246 L -0.46753 0.2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0.00856 L -0.35903 0.2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787 L -0.36076 -0.0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47969 0.27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0.02916 L -0.41406 -0.27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879 L -0.44809 -0.2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2523 L -0.47709 -0.202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1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0018 -0.0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L -0.38472 0.02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sz="2800" u="sng" dirty="0"/>
              <a:t>Připoj k obrázku jméno osobnosti ve 2.pádě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857929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Lev Nikolajevič Tolstoj, </a:t>
            </a:r>
            <a:r>
              <a:rPr lang="cs-CZ" sz="2400" dirty="0" err="1"/>
              <a:t>Sókrates</a:t>
            </a:r>
            <a:r>
              <a:rPr lang="cs-CZ" sz="2400" dirty="0"/>
              <a:t>, Petr </a:t>
            </a:r>
            <a:r>
              <a:rPr lang="cs-CZ" sz="2400" dirty="0" err="1"/>
              <a:t>Iljič</a:t>
            </a:r>
            <a:r>
              <a:rPr lang="cs-CZ" sz="2400" dirty="0"/>
              <a:t> Čajkovskij, </a:t>
            </a:r>
            <a:r>
              <a:rPr lang="cs-CZ" sz="2400" dirty="0" err="1"/>
              <a:t>Jules</a:t>
            </a:r>
            <a:r>
              <a:rPr lang="cs-CZ" sz="2400" dirty="0"/>
              <a:t> Verne, Wolfgang Amadeus Mozart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12" y="4000330"/>
            <a:ext cx="1582540" cy="19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06" y="3986646"/>
            <a:ext cx="1506290" cy="20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64" y="3986645"/>
            <a:ext cx="1408217" cy="20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6645"/>
            <a:ext cx="1440160" cy="20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72" y="3986645"/>
            <a:ext cx="1536416" cy="20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251520" y="1700808"/>
            <a:ext cx="33907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Podobizna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763688" y="165403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Julese</a:t>
            </a:r>
            <a:r>
              <a:rPr lang="cs-CZ" sz="2400" dirty="0"/>
              <a:t> Verna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539552" y="2181703"/>
            <a:ext cx="0" cy="1804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849302" y="2275772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Podobizna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347299" y="22757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Petra </a:t>
            </a:r>
            <a:r>
              <a:rPr lang="cs-CZ" sz="2000" dirty="0" err="1"/>
              <a:t>Iljiče</a:t>
            </a:r>
            <a:r>
              <a:rPr lang="cs-CZ" sz="2000" dirty="0"/>
              <a:t> Čajkovského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961994" y="2737437"/>
            <a:ext cx="0" cy="124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2037148" y="2875724"/>
            <a:ext cx="4623084" cy="43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Podobizna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77880" y="2863439"/>
            <a:ext cx="341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Lva Nikolajeviče Tolstého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346372" y="3325104"/>
            <a:ext cx="0" cy="661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508104" y="2275772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Podobizna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48264" y="226096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Sókrata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3779912" y="1700808"/>
            <a:ext cx="5256584" cy="41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Podobizna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6804248" y="2722628"/>
            <a:ext cx="0" cy="1264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309715" y="1700808"/>
            <a:ext cx="3758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Wolfganga Amadea Mozarta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8532440" y="2132856"/>
            <a:ext cx="0" cy="1853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107504" y="620688"/>
            <a:ext cx="8568952" cy="79208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9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7" grpId="0"/>
      <p:bldP spid="11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s-CZ" sz="3600" b="1" dirty="0"/>
              <a:t>SKLOŇOVÁNÍ CIZÍCH VLASTNÍCH JMEN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 b="1" dirty="0"/>
              <a:t>cizí jména zakončená –</a:t>
            </a:r>
            <a:r>
              <a:rPr lang="cs-CZ" sz="2400" b="1" dirty="0" err="1"/>
              <a:t>ea</a:t>
            </a:r>
            <a:r>
              <a:rPr lang="cs-CZ" sz="2400" b="1" dirty="0"/>
              <a:t>:</a:t>
            </a:r>
          </a:p>
          <a:p>
            <a:pPr marL="109728" indent="0">
              <a:buNone/>
            </a:pPr>
            <a:r>
              <a:rPr lang="cs-CZ" sz="2400" dirty="0"/>
              <a:t>    jako </a:t>
            </a:r>
            <a:r>
              <a:rPr lang="cs-CZ" sz="2400" b="1" dirty="0"/>
              <a:t>podstatné jméno IDEA</a:t>
            </a:r>
          </a:p>
          <a:p>
            <a:pPr marL="109728" indent="0">
              <a:buNone/>
            </a:pPr>
            <a:r>
              <a:rPr lang="cs-CZ" sz="2400" dirty="0"/>
              <a:t>    Korea – 2.p. Koreje i Korey</a:t>
            </a:r>
          </a:p>
          <a:p>
            <a:pPr marL="109728" indent="0">
              <a:buNone/>
            </a:pPr>
            <a:r>
              <a:rPr lang="cs-CZ" sz="2400" dirty="0"/>
              <a:t>    Guinea – 2.p. Guineje i Guiney</a:t>
            </a:r>
          </a:p>
          <a:p>
            <a:pPr marL="109728" indent="0">
              <a:buNone/>
            </a:pPr>
            <a:endParaRPr lang="cs-CZ" sz="2400" dirty="0"/>
          </a:p>
          <a:p>
            <a:pPr marL="109728" indent="0">
              <a:buNone/>
            </a:pPr>
            <a:endParaRPr lang="cs-CZ" sz="2400" dirty="0"/>
          </a:p>
          <a:p>
            <a:r>
              <a:rPr lang="cs-CZ" sz="2400" b="1" dirty="0"/>
              <a:t>některá cizí jména se neskloňují:</a:t>
            </a:r>
          </a:p>
          <a:p>
            <a:pPr marL="109728" indent="0">
              <a:buNone/>
            </a:pPr>
            <a:r>
              <a:rPr lang="cs-CZ" sz="2400" dirty="0"/>
              <a:t>    např. Peru, Chile, Tbilisi, Mali, Fidži, Baku, Waterloo,      </a:t>
            </a:r>
          </a:p>
          <a:p>
            <a:pPr marL="109728" indent="0">
              <a:buNone/>
            </a:pPr>
            <a:r>
              <a:rPr lang="cs-CZ" sz="2400" dirty="0"/>
              <a:t>    Mississippi, Korfu, </a:t>
            </a:r>
          </a:p>
        </p:txBody>
      </p:sp>
    </p:spTree>
    <p:extLst>
      <p:ext uri="{BB962C8B-B14F-4D97-AF65-F5344CB8AC3E}">
        <p14:creationId xmlns:p14="http://schemas.microsoft.com/office/powerpoint/2010/main" val="21416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1125</TotalTime>
  <Words>694</Words>
  <Application>Microsoft Office PowerPoint</Application>
  <PresentationFormat>Předvádění na obrazovce (4:3)</PresentationFormat>
  <Paragraphs>143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Trebuchet MS</vt:lpstr>
      <vt:lpstr>Wingdings 2</vt:lpstr>
      <vt:lpstr>Urbanistický</vt:lpstr>
      <vt:lpstr>Prezentace aplikace PowerPoint</vt:lpstr>
      <vt:lpstr>SKLOŇOVÁNÍ CIZÍCH JMEN VLASTNÍCH</vt:lpstr>
      <vt:lpstr>SKLOŇOVÁNÍ CIZÍCH JMEN VLASTNÍCH</vt:lpstr>
      <vt:lpstr>SKLOŇOVÁNÍ CIZÍCH JMEN VLASTNÍCH</vt:lpstr>
      <vt:lpstr>SKLOŇOVÁNÍ CIZÍCH JMEN VLASTNÍCH</vt:lpstr>
      <vt:lpstr>Doplňte tabulku</vt:lpstr>
      <vt:lpstr>Spojte vlastní jméno se správnou informací</vt:lpstr>
      <vt:lpstr>Připoj k obrázku jméno osobnosti ve 2.pádě</vt:lpstr>
      <vt:lpstr>SKLOŇOVÁNÍ CIZÍCH VLASTNÍCH JMEN</vt:lpstr>
      <vt:lpstr>Doplňte správné tvary vlastních jmen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květiny</dc:title>
  <dc:creator>Eva</dc:creator>
  <cp:lastModifiedBy>Milan Bednář</cp:lastModifiedBy>
  <cp:revision>208</cp:revision>
  <dcterms:created xsi:type="dcterms:W3CDTF">2012-03-26T21:10:22Z</dcterms:created>
  <dcterms:modified xsi:type="dcterms:W3CDTF">2025-05-19T18:28:27Z</dcterms:modified>
</cp:coreProperties>
</file>