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0" r:id="rId3"/>
    <p:sldId id="259" r:id="rId4"/>
    <p:sldId id="260" r:id="rId5"/>
    <p:sldId id="261" r:id="rId6"/>
    <p:sldId id="263" r:id="rId7"/>
    <p:sldId id="266" r:id="rId8"/>
    <p:sldId id="269" r:id="rId9"/>
    <p:sldId id="272" r:id="rId10"/>
    <p:sldId id="273" r:id="rId11"/>
    <p:sldId id="267" r:id="rId12"/>
    <p:sldId id="268" r:id="rId13"/>
    <p:sldId id="27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3F41-8AA3-4D4E-85F7-0A21983D565E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1AC7D-8091-443F-B7BC-327D35EA94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97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03AE9D-DC72-4157-B34A-AAF4848C0E0A}" type="datetimeFigureOut">
              <a:rPr lang="cs-CZ" smtClean="0"/>
              <a:t>18.05.2025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D52F2EE-947C-4B9F-B8DD-BD6D8BEB292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image" Target="../media/image24.png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png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Opakování, procvičování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Slova citově zabarvená</a:t>
            </a:r>
          </a:p>
        </p:txBody>
      </p:sp>
    </p:spTree>
    <p:extLst>
      <p:ext uri="{BB962C8B-B14F-4D97-AF65-F5344CB8AC3E}">
        <p14:creationId xmlns:p14="http://schemas.microsoft.com/office/powerpoint/2010/main" val="72060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C:\Users\Petra\AppData\Local\Microsoft\Windows\Temporary Internet Files\Content.IE5\3TTT020S\MC900332133[1].wmf">
            <a:extLst>
              <a:ext uri="{FF2B5EF4-FFF2-40B4-BE49-F238E27FC236}">
                <a16:creationId xmlns:a16="http://schemas.microsoft.com/office/drawing/2014/main" id="{147F3214-1817-39F6-B798-9349A001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5175"/>
            <a:ext cx="56880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3B644C7-4335-C6FE-05B4-141891DAA275}"/>
              </a:ext>
            </a:extLst>
          </p:cNvPr>
          <p:cNvSpPr txBox="1"/>
          <p:nvPr/>
        </p:nvSpPr>
        <p:spPr>
          <a:xfrm>
            <a:off x="468313" y="260350"/>
            <a:ext cx="8424862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C00000"/>
                </a:solidFill>
              </a:rPr>
              <a:t>Názvy povolání, společenského postavení lidí</a:t>
            </a:r>
          </a:p>
        </p:txBody>
      </p:sp>
      <p:pic>
        <p:nvPicPr>
          <p:cNvPr id="4" name="Picture 3" descr="C:\Users\Petra\AppData\Local\Microsoft\Windows\Temporary Internet Files\Content.IE5\3TTT020S\MC900149321[1].wmf">
            <a:extLst>
              <a:ext uri="{FF2B5EF4-FFF2-40B4-BE49-F238E27FC236}">
                <a16:creationId xmlns:a16="http://schemas.microsoft.com/office/drawing/2014/main" id="{0F480EAF-F9BA-45E1-5423-AA8674C3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2414587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BF48ACB-61DA-54C3-C007-C72EADB69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229225"/>
            <a:ext cx="1209675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panoš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CCDB44-77D0-7076-1F18-E85A0868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221163"/>
            <a:ext cx="1944687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děvečka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05A299A-0F38-5A07-B1EE-F1EB5D32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052513"/>
            <a:ext cx="1193800" cy="5857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verbíř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90FA842-6397-A205-A6C8-49AF7403E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500438"/>
            <a:ext cx="1409700" cy="5857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čeledín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D6DD510-2D0E-960C-1E82-1F5589C3F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949950"/>
            <a:ext cx="1682750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dráb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F43CEEF-7DB7-2460-FFF0-24747DC03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229225"/>
            <a:ext cx="1639887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nevolník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CC559AA-690A-3C73-B4DF-BE12E7C8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013325"/>
            <a:ext cx="1223962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leník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B491ADFE-C4E1-B069-FF9C-F0A6B51F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6092825"/>
            <a:ext cx="1773237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mušketýr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5205EDD8-076C-936F-2F8A-93AA16CFA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125538"/>
            <a:ext cx="139223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vozataj</a:t>
            </a:r>
          </a:p>
        </p:txBody>
      </p:sp>
      <p:pic>
        <p:nvPicPr>
          <p:cNvPr id="24580" name="Picture 4" descr="C:\Users\Petra\AppData\Local\Microsoft\Windows\Temporary Internet Files\Content.IE5\WVZUYBML\MC900230792[1].wmf">
            <a:extLst>
              <a:ext uri="{FF2B5EF4-FFF2-40B4-BE49-F238E27FC236}">
                <a16:creationId xmlns:a16="http://schemas.microsoft.com/office/drawing/2014/main" id="{9A67D480-7E1B-6DDC-C80E-F87B70F3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517900"/>
            <a:ext cx="38544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75340BE-4F00-E3C4-AD31-EECABC2B5C42}"/>
              </a:ext>
            </a:extLst>
          </p:cNvPr>
          <p:cNvSpPr txBox="1"/>
          <p:nvPr/>
        </p:nvSpPr>
        <p:spPr>
          <a:xfrm>
            <a:off x="539750" y="333375"/>
            <a:ext cx="8135938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</a:rPr>
              <a:t>ARCHAISMY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93ABCD-89A0-555B-D3B3-A1A6A163DA31}"/>
              </a:ext>
            </a:extLst>
          </p:cNvPr>
          <p:cNvSpPr txBox="1"/>
          <p:nvPr/>
        </p:nvSpPr>
        <p:spPr>
          <a:xfrm>
            <a:off x="539750" y="1268413"/>
            <a:ext cx="8135938" cy="206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rgbClr val="00206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zastaralé pojmenování </a:t>
            </a: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které </a:t>
            </a:r>
            <a:r>
              <a:rPr lang="cs-CZ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ustupuje</a:t>
            </a:r>
            <a:r>
              <a:rPr lang="cs-CZ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32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nahrazeno výrazem novým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3200" b="1" u="sng" dirty="0">
              <a:solidFill>
                <a:srgbClr val="00206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654F2D-350A-2695-384A-03FDC48BF8BC}"/>
              </a:ext>
            </a:extLst>
          </p:cNvPr>
          <p:cNvSpPr txBox="1"/>
          <p:nvPr/>
        </p:nvSpPr>
        <p:spPr>
          <a:xfrm>
            <a:off x="468313" y="4149725"/>
            <a:ext cx="8064500" cy="20621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ARCHAISMUS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označuje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VÝRAZ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který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EXISTUJE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avšak pro něj máme jiný.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CC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HISTORISMUS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označuje </a:t>
            </a:r>
            <a:r>
              <a:rPr lang="cs-CZ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VĚCI ZANIKLÉ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4341" name="Picture 4" descr="C:\Users\Petra\AppData\Local\Microsoft\Windows\Temporary Internet Files\Content.IE5\WVZUYBML\MC900442036[1].wmf">
            <a:extLst>
              <a:ext uri="{FF2B5EF4-FFF2-40B4-BE49-F238E27FC236}">
                <a16:creationId xmlns:a16="http://schemas.microsoft.com/office/drawing/2014/main" id="{0630B0EA-8DF1-21C2-47D9-CC8B4223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57563"/>
            <a:ext cx="18573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ásobení 8">
            <a:extLst>
              <a:ext uri="{FF2B5EF4-FFF2-40B4-BE49-F238E27FC236}">
                <a16:creationId xmlns:a16="http://schemas.microsoft.com/office/drawing/2014/main" id="{778BC00E-D6BB-6529-4E80-07DEE2CC7CCA}"/>
              </a:ext>
            </a:extLst>
          </p:cNvPr>
          <p:cNvSpPr/>
          <p:nvPr/>
        </p:nvSpPr>
        <p:spPr>
          <a:xfrm>
            <a:off x="3132138" y="5084763"/>
            <a:ext cx="863600" cy="6477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B37BB1A-B7B0-EFCD-F721-B11A56B41975}"/>
              </a:ext>
            </a:extLst>
          </p:cNvPr>
          <p:cNvSpPr txBox="1"/>
          <p:nvPr/>
        </p:nvSpPr>
        <p:spPr>
          <a:xfrm>
            <a:off x="539750" y="333375"/>
            <a:ext cx="8135938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</a:rPr>
              <a:t>NEOLOGISMY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29C47D-8A81-40B7-83DB-3E07CDFB565D}"/>
              </a:ext>
            </a:extLst>
          </p:cNvPr>
          <p:cNvSpPr txBox="1"/>
          <p:nvPr/>
        </p:nvSpPr>
        <p:spPr>
          <a:xfrm>
            <a:off x="539750" y="1196975"/>
            <a:ext cx="460851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= novotvary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4DB46B1-FC6E-F8E1-584B-41DD1B5BB5D6}"/>
              </a:ext>
            </a:extLst>
          </p:cNvPr>
          <p:cNvSpPr txBox="1"/>
          <p:nvPr/>
        </p:nvSpPr>
        <p:spPr>
          <a:xfrm>
            <a:off x="539750" y="2060575"/>
            <a:ext cx="8208963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sz="3200" dirty="0"/>
              <a:t>-  </a:t>
            </a:r>
            <a:r>
              <a:rPr lang="cs-CZ" sz="3200" b="1" dirty="0">
                <a:solidFill>
                  <a:srgbClr val="002060"/>
                </a:solidFill>
              </a:rPr>
              <a:t>nová slova a spojení slov, v jazyce se používají teprve v poslední době, jsou tedy </a:t>
            </a:r>
            <a:r>
              <a:rPr lang="cs-CZ" sz="3200" b="1" u="sng" dirty="0">
                <a:solidFill>
                  <a:srgbClr val="002060"/>
                </a:solidFill>
              </a:rPr>
              <a:t>vnímána jako novější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3200" b="1" u="sng" dirty="0">
              <a:solidFill>
                <a:srgbClr val="002060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002060"/>
                </a:solidFill>
              </a:rPr>
              <a:t>- většina z nich se časem stanou </a:t>
            </a:r>
            <a:r>
              <a:rPr lang="cs-CZ" sz="3200" b="1" u="sng" dirty="0">
                <a:solidFill>
                  <a:srgbClr val="002060"/>
                </a:solidFill>
              </a:rPr>
              <a:t>běžnou součástí slovní zásoby</a:t>
            </a:r>
          </a:p>
        </p:txBody>
      </p:sp>
      <p:sp>
        <p:nvSpPr>
          <p:cNvPr id="5" name="Oválný popisek 4">
            <a:extLst>
              <a:ext uri="{FF2B5EF4-FFF2-40B4-BE49-F238E27FC236}">
                <a16:creationId xmlns:a16="http://schemas.microsoft.com/office/drawing/2014/main" id="{B84C3592-751E-F19B-465E-34D36CF5D753}"/>
              </a:ext>
            </a:extLst>
          </p:cNvPr>
          <p:cNvSpPr/>
          <p:nvPr/>
        </p:nvSpPr>
        <p:spPr>
          <a:xfrm>
            <a:off x="3708400" y="5084763"/>
            <a:ext cx="3600450" cy="148590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tx1"/>
                </a:solidFill>
              </a:rPr>
              <a:t>Jaké znáš ty?</a:t>
            </a:r>
          </a:p>
        </p:txBody>
      </p:sp>
      <p:pic>
        <p:nvPicPr>
          <p:cNvPr id="17413" name="Picture 5" descr="C:\Documents and Settings\Kundrum\Local Settings\Temporary Internet Files\Content.IE5\BF8R7MLH\MC900440428[1].wmf">
            <a:extLst>
              <a:ext uri="{FF2B5EF4-FFF2-40B4-BE49-F238E27FC236}">
                <a16:creationId xmlns:a16="http://schemas.microsoft.com/office/drawing/2014/main" id="{DC9AAE6E-2833-06C1-1BE0-2BD8BCF1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52963"/>
            <a:ext cx="1736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Kundrum\Local Settings\Temporary Internet Files\Content.IE5\SWNGTILV\MC900426070[1].wmf">
            <a:extLst>
              <a:ext uri="{FF2B5EF4-FFF2-40B4-BE49-F238E27FC236}">
                <a16:creationId xmlns:a16="http://schemas.microsoft.com/office/drawing/2014/main" id="{C922FAC5-9F24-6B16-A842-A4EBB9D1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5652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Documents and Settings\Kundrum\Local Settings\Temporary Internet Files\Content.IE5\XEF2NSAZ\MC900232725[1].wmf">
            <a:extLst>
              <a:ext uri="{FF2B5EF4-FFF2-40B4-BE49-F238E27FC236}">
                <a16:creationId xmlns:a16="http://schemas.microsoft.com/office/drawing/2014/main" id="{402A724F-C4D1-C223-B2DB-E4C77EFD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13890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Documents and Settings\Kundrum\Local Settings\Temporary Internet Files\Content.IE5\CB8LEANL\MC900441335[1].png">
            <a:extLst>
              <a:ext uri="{FF2B5EF4-FFF2-40B4-BE49-F238E27FC236}">
                <a16:creationId xmlns:a16="http://schemas.microsoft.com/office/drawing/2014/main" id="{B238969D-7136-8F92-E6F1-5AF6BF35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s and Settings\Kundrum\Local Settings\Temporary Internet Files\Content.IE5\BF8R7MLH\MC900019812[1].wmf">
            <a:extLst>
              <a:ext uri="{FF2B5EF4-FFF2-40B4-BE49-F238E27FC236}">
                <a16:creationId xmlns:a16="http://schemas.microsoft.com/office/drawing/2014/main" id="{0B02F9F5-BDD1-8E08-C95D-0AFE4ED3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2060575"/>
            <a:ext cx="18145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Documents and Settings\Kundrum\Local Settings\Temporary Internet Files\Content.IE5\TJTO3AGJ\MC900348819[1].wmf">
            <a:extLst>
              <a:ext uri="{FF2B5EF4-FFF2-40B4-BE49-F238E27FC236}">
                <a16:creationId xmlns:a16="http://schemas.microsoft.com/office/drawing/2014/main" id="{8B005E45-85C9-F138-8F7D-555C8C78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18446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9185F8E-6817-5023-02C0-65616DFC2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1728788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bowling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CE1AB78-41D5-EE8E-E05D-CB47F6E13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4652963"/>
            <a:ext cx="1473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aerobik</a:t>
            </a:r>
            <a:endParaRPr lang="cs-CZ" altLang="cs-CZ" sz="3200">
              <a:cs typeface="Arial" panose="020B0604020202020204" pitchFamily="34" charset="0"/>
            </a:endParaRPr>
          </a:p>
        </p:txBody>
      </p:sp>
      <p:pic>
        <p:nvPicPr>
          <p:cNvPr id="18441" name="Picture 7" descr="C:\Documents and Settings\Kundrum\Local Settings\Temporary Internet Files\Content.IE5\S9H2IHVP\MC900355977[1].wmf">
            <a:extLst>
              <a:ext uri="{FF2B5EF4-FFF2-40B4-BE49-F238E27FC236}">
                <a16:creationId xmlns:a16="http://schemas.microsoft.com/office/drawing/2014/main" id="{1B2F40D7-D3C7-E04D-B7B6-C9A32165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128837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B3B00DB-CBEB-F82F-0A50-D5BCD1BC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268413"/>
            <a:ext cx="25908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2060"/>
                </a:solidFill>
                <a:cs typeface="Arial" panose="020B0604020202020204" pitchFamily="34" charset="0"/>
              </a:rPr>
              <a:t>bungee jumping</a:t>
            </a:r>
            <a:endParaRPr lang="cs-CZ" altLang="cs-CZ" sz="2800">
              <a:cs typeface="Arial" panose="020B0604020202020204" pitchFamily="34" charset="0"/>
            </a:endParaRPr>
          </a:p>
        </p:txBody>
      </p:sp>
      <p:pic>
        <p:nvPicPr>
          <p:cNvPr id="18443" name="Picture 9" descr="C:\Documents and Settings\Kundrum\Local Settings\Temporary Internet Files\Content.IE5\UOXVS0YH\MC900293742[1].wmf">
            <a:extLst>
              <a:ext uri="{FF2B5EF4-FFF2-40B4-BE49-F238E27FC236}">
                <a16:creationId xmlns:a16="http://schemas.microsoft.com/office/drawing/2014/main" id="{001F1246-F6BB-DA1E-65DC-DE5272FB8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18319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09323D6C-40E7-CB0C-3E8B-B081CDFF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141663"/>
            <a:ext cx="2381250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2060"/>
                </a:solidFill>
                <a:cs typeface="Arial" panose="020B0604020202020204" pitchFamily="34" charset="0"/>
              </a:rPr>
              <a:t>E-mail, zavináč</a:t>
            </a:r>
            <a:endParaRPr lang="cs-CZ" altLang="cs-CZ" sz="2800">
              <a:cs typeface="Arial" panose="020B0604020202020204" pitchFamily="34" charset="0"/>
            </a:endParaRPr>
          </a:p>
        </p:txBody>
      </p:sp>
      <p:pic>
        <p:nvPicPr>
          <p:cNvPr id="18445" name="Picture 10" descr="C:\Documents and Settings\Kundrum\Local Settings\Temporary Internet Files\Content.IE5\S9H2IHVP\MC900238083[1].wmf">
            <a:extLst>
              <a:ext uri="{FF2B5EF4-FFF2-40B4-BE49-F238E27FC236}">
                <a16:creationId xmlns:a16="http://schemas.microsoft.com/office/drawing/2014/main" id="{6283274E-3B49-E401-9366-2D5A8640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26574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11E3791D-2552-C26B-5714-0CCE81417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6334125"/>
            <a:ext cx="23368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2060"/>
                </a:solidFill>
                <a:cs typeface="Arial" panose="020B0604020202020204" pitchFamily="34" charset="0"/>
              </a:rPr>
              <a:t>Chat, chatovat</a:t>
            </a:r>
            <a:endParaRPr lang="cs-CZ" altLang="cs-CZ" sz="2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8447" name="Picture 11" descr="C:\Documents and Settings\Kundrum\Local Settings\Temporary Internet Files\Content.IE5\UOXVS0YH\MC900279942[1].wmf">
            <a:extLst>
              <a:ext uri="{FF2B5EF4-FFF2-40B4-BE49-F238E27FC236}">
                <a16:creationId xmlns:a16="http://schemas.microsoft.com/office/drawing/2014/main" id="{1D7A62FD-8671-1453-0DD9-97FC81F8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43488"/>
            <a:ext cx="17748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B4C3D115-28F1-2EA2-F574-73216B71D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6273800"/>
            <a:ext cx="16764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make-up</a:t>
            </a:r>
            <a:endParaRPr lang="cs-CZ" altLang="cs-CZ" sz="3200">
              <a:cs typeface="Arial" panose="020B0604020202020204" pitchFamily="34" charset="0"/>
            </a:endParaRPr>
          </a:p>
        </p:txBody>
      </p:sp>
      <p:pic>
        <p:nvPicPr>
          <p:cNvPr id="18449" name="Picture 12" descr="C:\Documents and Settings\Kundrum\Local Settings\Temporary Internet Files\Content.IE5\M9UK6KUX\MC900441332[1].png">
            <a:extLst>
              <a:ext uri="{FF2B5EF4-FFF2-40B4-BE49-F238E27FC236}">
                <a16:creationId xmlns:a16="http://schemas.microsoft.com/office/drawing/2014/main" id="{ADD7E399-19AD-5D8E-467D-A9B17E68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577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3" descr="C:\Documents and Settings\Kundrum\Local Settings\Temporary Internet Files\Content.IE5\UOXVS0YH\MC900437803[1].wmf">
            <a:extLst>
              <a:ext uri="{FF2B5EF4-FFF2-40B4-BE49-F238E27FC236}">
                <a16:creationId xmlns:a16="http://schemas.microsoft.com/office/drawing/2014/main" id="{0BF6887C-0FCD-58D6-C325-A3DF513B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18605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6B43099E-C0D1-7B10-F592-6FDBC484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716338"/>
            <a:ext cx="12382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2800" b="1">
                <a:solidFill>
                  <a:srgbClr val="002060"/>
                </a:solidFill>
                <a:cs typeface="Arial" panose="020B0604020202020204" pitchFamily="34" charset="0"/>
              </a:rPr>
              <a:t>smajlík</a:t>
            </a:r>
            <a:endParaRPr lang="cs-CZ" altLang="cs-CZ" sz="2800">
              <a:cs typeface="Arial" panose="020B0604020202020204" pitchFamily="34" charset="0"/>
            </a:endParaRPr>
          </a:p>
        </p:txBody>
      </p:sp>
      <p:pic>
        <p:nvPicPr>
          <p:cNvPr id="18452" name="Picture 14" descr="C:\Documents and Settings\Kundrum\Local Settings\Temporary Internet Files\Content.IE5\F10IM5K6\MC900429955[1].wmf">
            <a:extLst>
              <a:ext uri="{FF2B5EF4-FFF2-40B4-BE49-F238E27FC236}">
                <a16:creationId xmlns:a16="http://schemas.microsoft.com/office/drawing/2014/main" id="{0DC1B97F-6C2B-05AE-654F-CAD19DC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37050"/>
            <a:ext cx="24479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50E310D1-63F9-0BB6-2222-909665984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1388"/>
            <a:ext cx="2239962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topmodelka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5" grpId="0" animBg="1"/>
      <p:bldP spid="17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10C6D-8D68-DA47-9525-036B9BC0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pravopisu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D9140-1DCC-569A-9A29-45C7E48720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280920" cy="4645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Sestřenice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irka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žije ve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ěstě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Třinci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třinci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Dědeček a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/B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abička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žijí v malé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/V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esnici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se jmenuje </a:t>
            </a:r>
            <a:r>
              <a:rPr lang="cs-CZ" sz="2400" b="1" kern="1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vendryně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/Vendryně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Kousek od </a:t>
            </a:r>
            <a:r>
              <a:rPr lang="cs-CZ" sz="2400" b="1" kern="1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třince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/Třince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Jablunkov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jablunkov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Teta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Ivona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ivona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kern="1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nováková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/Nováková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reka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/Reka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Naším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ěstem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protéká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/Ř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Olše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/olše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Kousek za městem se tyčí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/H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javorový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Javorový</a:t>
            </a:r>
            <a:r>
              <a:rPr lang="cs-CZ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.V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okolí našeho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ěsta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nachází spousta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/V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esnic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Jsou tam například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Osůvky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osůvky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Kojkovice/Kojkovice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nový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/Nový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Borek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/borek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Některé děti naší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/š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oly v nich bydlí. Například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/Ž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ák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etr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Tůma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tůma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bydlí v blízké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/v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esničce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dolní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/Dolní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kern="1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lištná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Lišná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Naše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aní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/U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čitelka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2400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enka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kern="1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Činčalová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činčalová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bydlí až ve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Vělopolí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vělopolí</a:t>
            </a:r>
            <a:r>
              <a:rPr lang="cs-CZ" sz="2400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blízko malé obce </a:t>
            </a:r>
            <a:r>
              <a:rPr lang="cs-CZ" sz="2400" b="1" kern="1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Stříteže</a:t>
            </a:r>
            <a:r>
              <a:rPr lang="cs-CZ" sz="2400" b="1" kern="1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2400" b="1" kern="1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stříteže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6483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52928" cy="10801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SLOVA CITOVĚ ZABARVENÁ </a:t>
            </a:r>
            <a:r>
              <a:rPr lang="cs-CZ" b="1" dirty="0"/>
              <a:t>(x NEUTRÁLNÍ)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826" y="2420888"/>
            <a:ext cx="3749040" cy="3454896"/>
          </a:xfrm>
        </p:spPr>
        <p:txBody>
          <a:bodyPr>
            <a:normAutofit fontScale="77500" lnSpcReduction="20000"/>
          </a:bodyPr>
          <a:lstStyle/>
          <a:p>
            <a:r>
              <a:rPr lang="cs-CZ" sz="3200" b="1" u="sng" dirty="0"/>
              <a:t>SLOVA LICHOTIVÁ</a:t>
            </a:r>
          </a:p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Slova zdrobnělá (stromeček, srdíčko, obchůdek)</a:t>
            </a:r>
          </a:p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Slova domácká (Petruška, </a:t>
            </a:r>
            <a:r>
              <a:rPr lang="cs-CZ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Jaroušek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Eufemismy (odešel na věčnost, zralá dáma)</a:t>
            </a:r>
          </a:p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Dětská slova (papat, hajat)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1736" y="2420888"/>
            <a:ext cx="3749040" cy="3454896"/>
          </a:xfrm>
        </p:spPr>
        <p:txBody>
          <a:bodyPr>
            <a:normAutofit fontScale="77500" lnSpcReduction="20000"/>
          </a:bodyPr>
          <a:lstStyle/>
          <a:p>
            <a:r>
              <a:rPr lang="cs-CZ" sz="3200" b="1" u="sng" dirty="0"/>
              <a:t>SLOVA HANLIVÁ</a:t>
            </a:r>
          </a:p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Slova hrubá (dědek, tlusťoch, žvanit, krám)</a:t>
            </a:r>
          </a:p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Vulgarismy (klení, nadávky)</a:t>
            </a:r>
          </a:p>
          <a:p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Dysfemismy (papula, huba, držka; ničema, padouch, hajzl, parchant, dobytek, svině)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779912" y="1628800"/>
            <a:ext cx="26642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267744" y="1628800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0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cs-CZ" sz="3200" dirty="0"/>
              <a:t>Rozděl (označ barevně) slova na </a:t>
            </a:r>
            <a:r>
              <a:rPr lang="cs-CZ" sz="3200" u="sng" dirty="0">
                <a:solidFill>
                  <a:srgbClr val="009900"/>
                </a:solidFill>
              </a:rPr>
              <a:t>citově neutrální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a </a:t>
            </a:r>
            <a:r>
              <a:rPr lang="cs-CZ" sz="3200" dirty="0">
                <a:solidFill>
                  <a:schemeClr val="accent5">
                    <a:lumMod val="75000"/>
                  </a:schemeClr>
                </a:solidFill>
              </a:rPr>
              <a:t>citově zabarvená </a:t>
            </a:r>
            <a:r>
              <a:rPr lang="cs-CZ" sz="3200" dirty="0"/>
              <a:t>– </a:t>
            </a:r>
            <a:r>
              <a:rPr lang="cs-CZ" sz="3200" u="sng" dirty="0">
                <a:solidFill>
                  <a:srgbClr val="FF0000"/>
                </a:solidFill>
              </a:rPr>
              <a:t>lichotivá</a:t>
            </a:r>
            <a:r>
              <a:rPr lang="cs-CZ" sz="3200" dirty="0"/>
              <a:t> a               </a:t>
            </a:r>
            <a:br>
              <a:rPr lang="cs-CZ" sz="3200" dirty="0"/>
            </a:br>
            <a:r>
              <a:rPr lang="cs-CZ" sz="3200" dirty="0"/>
              <a:t>                                                    </a:t>
            </a:r>
            <a:r>
              <a:rPr lang="cs-CZ" sz="3200" u="sng" dirty="0">
                <a:solidFill>
                  <a:schemeClr val="tx1"/>
                </a:solidFill>
              </a:rPr>
              <a:t>hanlivá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39589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Fotr, babička, žvanit, dům, pohodička, les, chrápat, otec, Ivanka, hrdina, huba, talíř, teploučko, kebule, babka, továrna, spinkat, chlastat, mluvit, hafan, ústa, talířek, pracovat, barabizna, hlava, lesíček, tatínek, Ivana, hulákat, pusinka, pes, domeček, teplo, křičet,</a:t>
            </a:r>
          </a:p>
          <a:p>
            <a:pPr marL="0" indent="0" algn="ctr">
              <a:buNone/>
            </a:pP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hlavička, pít, pejsánek, spát, jahůdky, makat, </a:t>
            </a:r>
          </a:p>
        </p:txBody>
      </p:sp>
    </p:spTree>
    <p:extLst>
      <p:ext uri="{BB962C8B-B14F-4D97-AF65-F5344CB8AC3E}">
        <p14:creationId xmlns:p14="http://schemas.microsoft.com/office/powerpoint/2010/main" val="319764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692696"/>
            <a:ext cx="3168352" cy="864096"/>
          </a:xfrm>
          <a:solidFill>
            <a:srgbClr val="FFC0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Řešení: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39589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Fotr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babička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žvanit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dům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pohodička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chrápat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otec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Ivanka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hrdina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huba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talíř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teploučko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kebule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babka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továrna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spinkat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chlastat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mluvit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hafan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ústa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talířek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pracovat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barabizna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lesíček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tatínek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Ivana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hulákat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pusinka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pes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domeček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teplo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křičet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hlavička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pít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pejsánek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spát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jahůdky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makat</a:t>
            </a:r>
            <a:r>
              <a:rPr lang="cs-CZ" sz="38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7125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5CC6540-584D-5557-024D-91D0C6D19F80}"/>
              </a:ext>
            </a:extLst>
          </p:cNvPr>
          <p:cNvSpPr txBox="1"/>
          <p:nvPr/>
        </p:nvSpPr>
        <p:spPr>
          <a:xfrm>
            <a:off x="539750" y="333375"/>
            <a:ext cx="8135938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Rozvrstvení slovní zásoby dle dobového užití</a:t>
            </a:r>
          </a:p>
        </p:txBody>
      </p:sp>
      <p:sp>
        <p:nvSpPr>
          <p:cNvPr id="4" name="Vývojový diagram: děrná páska 3">
            <a:extLst>
              <a:ext uri="{FF2B5EF4-FFF2-40B4-BE49-F238E27FC236}">
                <a16:creationId xmlns:a16="http://schemas.microsoft.com/office/drawing/2014/main" id="{5B731ECA-03B9-8084-5B12-0B115DA24D89}"/>
              </a:ext>
            </a:extLst>
          </p:cNvPr>
          <p:cNvSpPr/>
          <p:nvPr/>
        </p:nvSpPr>
        <p:spPr>
          <a:xfrm>
            <a:off x="2339975" y="1341438"/>
            <a:ext cx="4248150" cy="1582737"/>
          </a:xfrm>
          <a:prstGeom prst="flowChartPunchedTape">
            <a:avLst/>
          </a:prstGeom>
          <a:solidFill>
            <a:srgbClr val="FFCC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historismy</a:t>
            </a:r>
          </a:p>
        </p:txBody>
      </p:sp>
      <p:sp>
        <p:nvSpPr>
          <p:cNvPr id="5" name="Vývojový diagram: děrná páska 4">
            <a:extLst>
              <a:ext uri="{FF2B5EF4-FFF2-40B4-BE49-F238E27FC236}">
                <a16:creationId xmlns:a16="http://schemas.microsoft.com/office/drawing/2014/main" id="{FE4668A6-4105-323B-7F44-AA93680625EE}"/>
              </a:ext>
            </a:extLst>
          </p:cNvPr>
          <p:cNvSpPr/>
          <p:nvPr/>
        </p:nvSpPr>
        <p:spPr>
          <a:xfrm>
            <a:off x="2339975" y="2997200"/>
            <a:ext cx="4248150" cy="1584325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archaismy</a:t>
            </a:r>
          </a:p>
        </p:txBody>
      </p:sp>
      <p:sp>
        <p:nvSpPr>
          <p:cNvPr id="6" name="Vývojový diagram: děrná páska 5">
            <a:extLst>
              <a:ext uri="{FF2B5EF4-FFF2-40B4-BE49-F238E27FC236}">
                <a16:creationId xmlns:a16="http://schemas.microsoft.com/office/drawing/2014/main" id="{14756D1D-4C6D-7486-7CC3-1CCDD260D402}"/>
              </a:ext>
            </a:extLst>
          </p:cNvPr>
          <p:cNvSpPr/>
          <p:nvPr/>
        </p:nvSpPr>
        <p:spPr>
          <a:xfrm>
            <a:off x="2339975" y="4724400"/>
            <a:ext cx="4248150" cy="1584325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neologismy</a:t>
            </a:r>
          </a:p>
        </p:txBody>
      </p:sp>
      <p:pic>
        <p:nvPicPr>
          <p:cNvPr id="8198" name="Picture 2" descr="C:\Users\Petra\AppData\Local\Microsoft\Windows\Temporary Internet Files\Content.IE5\RY8Y4CHB\MC900441472[1].png">
            <a:extLst>
              <a:ext uri="{FF2B5EF4-FFF2-40B4-BE49-F238E27FC236}">
                <a16:creationId xmlns:a16="http://schemas.microsoft.com/office/drawing/2014/main" id="{D0500775-0B5F-95DC-E7F9-E98E065A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7647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2C7090F-04C2-EED3-190C-FDB1D971078D}"/>
              </a:ext>
            </a:extLst>
          </p:cNvPr>
          <p:cNvSpPr txBox="1"/>
          <p:nvPr/>
        </p:nvSpPr>
        <p:spPr>
          <a:xfrm>
            <a:off x="539750" y="333375"/>
            <a:ext cx="8135938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solidFill>
                  <a:srgbClr val="C00000"/>
                </a:solidFill>
              </a:rPr>
              <a:t>HISTORISMY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FF0840-BD26-A51F-911E-3FA0FF389141}"/>
              </a:ext>
            </a:extLst>
          </p:cNvPr>
          <p:cNvSpPr txBox="1"/>
          <p:nvPr/>
        </p:nvSpPr>
        <p:spPr>
          <a:xfrm>
            <a:off x="539750" y="1196975"/>
            <a:ext cx="3455988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= slova historická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7164AB-98EF-CC18-EED4-6CCC1B487891}"/>
              </a:ext>
            </a:extLst>
          </p:cNvPr>
          <p:cNvSpPr txBox="1"/>
          <p:nvPr/>
        </p:nvSpPr>
        <p:spPr>
          <a:xfrm>
            <a:off x="539750" y="2276475"/>
            <a:ext cx="8208963" cy="38163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označují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věci dávno zaniklé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v současnosti se s nimi již nesetkáme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(např. povolání, předměty, aj., které dříve existovali, avšak </a:t>
            </a:r>
            <a:r>
              <a:rPr lang="cs-CZ" sz="32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vlivem času, vývojem společnosti či rozvojem jiných technologií  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postupně zanikly)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21" name="Picture 2" descr="C:\Users\Petra\AppData\Local\Microsoft\Windows\Temporary Internet Files\Content.IE5\3TTT020S\MC900153548[1].wmf">
            <a:extLst>
              <a:ext uri="{FF2B5EF4-FFF2-40B4-BE49-F238E27FC236}">
                <a16:creationId xmlns:a16="http://schemas.microsoft.com/office/drawing/2014/main" id="{166A0F17-EC38-2E80-C208-0DDCA4D7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6250"/>
            <a:ext cx="11811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48FDB38-5B84-B444-16BF-D77E1AED0E74}"/>
              </a:ext>
            </a:extLst>
          </p:cNvPr>
          <p:cNvSpPr txBox="1"/>
          <p:nvPr/>
        </p:nvSpPr>
        <p:spPr>
          <a:xfrm>
            <a:off x="468313" y="260350"/>
            <a:ext cx="76327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C00000"/>
                </a:solidFill>
              </a:rPr>
              <a:t>Názvy zbraní</a:t>
            </a:r>
          </a:p>
        </p:txBody>
      </p:sp>
      <p:pic>
        <p:nvPicPr>
          <p:cNvPr id="10243" name="Obrázek 2" descr="http://upload.wikimedia.org/wikipedia/commons/2/27/Svenska_hillebarder_%281500-talet%29%2C_Nordisk_familjebok.png">
            <a:extLst>
              <a:ext uri="{FF2B5EF4-FFF2-40B4-BE49-F238E27FC236}">
                <a16:creationId xmlns:a16="http://schemas.microsoft.com/office/drawing/2014/main" id="{35709BB9-6E71-A790-A123-13E5D0BA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25923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ovéPole 4">
            <a:extLst>
              <a:ext uri="{FF2B5EF4-FFF2-40B4-BE49-F238E27FC236}">
                <a16:creationId xmlns:a16="http://schemas.microsoft.com/office/drawing/2014/main" id="{7908D3CB-BABE-5AA3-7262-73E31867C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Obr. 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358CFB-0292-AC02-E7F5-CF5D86698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29" y="615950"/>
            <a:ext cx="2519363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halapartna</a:t>
            </a:r>
          </a:p>
        </p:txBody>
      </p:sp>
      <p:pic>
        <p:nvPicPr>
          <p:cNvPr id="10246" name="Obrázek 6" descr="http://upload.wikimedia.org/wikipedia/commons/5/57/Klassischer-Flegel.jpg">
            <a:extLst>
              <a:ext uri="{FF2B5EF4-FFF2-40B4-BE49-F238E27FC236}">
                <a16:creationId xmlns:a16="http://schemas.microsoft.com/office/drawing/2014/main" id="{32734690-C423-E45F-F963-5DC24A91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2400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Obdélník 7">
            <a:extLst>
              <a:ext uri="{FF2B5EF4-FFF2-40B4-BE49-F238E27FC236}">
                <a16:creationId xmlns:a16="http://schemas.microsoft.com/office/drawing/2014/main" id="{4BE28BF1-F87C-B4F6-178A-430C23DD3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65296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Obr. 2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513501D-BC1B-722B-4822-B103C5062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106" y="3789040"/>
            <a:ext cx="1944687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řemdih</a:t>
            </a:r>
          </a:p>
        </p:txBody>
      </p:sp>
      <p:pic>
        <p:nvPicPr>
          <p:cNvPr id="10249" name="Obrázek 9" descr="http://upload.wikimedia.org/wikipedia/commons/8/81/Pike_square_img_3653.jpg">
            <a:extLst>
              <a:ext uri="{FF2B5EF4-FFF2-40B4-BE49-F238E27FC236}">
                <a16:creationId xmlns:a16="http://schemas.microsoft.com/office/drawing/2014/main" id="{7C011D8D-E4DC-BA04-7E08-33627B04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176713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C877E8AE-6E0B-3378-CDF1-BFCA35C2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5445125"/>
            <a:ext cx="4086225" cy="5857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rgbClr val="002060"/>
                </a:solidFill>
                <a:cs typeface="Arial" panose="020B0604020202020204" pitchFamily="34" charset="0"/>
              </a:rPr>
              <a:t>píka, skupina </a:t>
            </a:r>
            <a:r>
              <a:rPr lang="cs-CZ" altLang="cs-CZ" sz="3200" b="1" dirty="0" err="1">
                <a:solidFill>
                  <a:srgbClr val="002060"/>
                </a:solidFill>
                <a:cs typeface="Arial" panose="020B0604020202020204" pitchFamily="34" charset="0"/>
              </a:rPr>
              <a:t>pikenýrů</a:t>
            </a:r>
            <a:r>
              <a:rPr lang="cs-CZ" altLang="cs-CZ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51" name="Obdélník 11">
            <a:extLst>
              <a:ext uri="{FF2B5EF4-FFF2-40B4-BE49-F238E27FC236}">
                <a16:creationId xmlns:a16="http://schemas.microsoft.com/office/drawing/2014/main" id="{E69BA740-84D6-4027-A5A8-28B44440B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661025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Obr.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2036 C 0.10052 0.0303 0.10139 0.03863 0.11267 0.05828 C 0.12344 0.07702 0.13941 0.09112 0.15295 0.10592 C 0.15781 0.11124 0.16232 0.11772 0.16788 0.12188 C 0.17239 0.12512 0.17726 0.12766 0.18125 0.13183 C 0.19114 0.14223 0.19948 0.15518 0.20955 0.16559 C 0.21857 0.17484 0.22743 0.18409 0.23646 0.19334 C 0.24132 0.1982 0.24618 0.20282 0.25139 0.20722 C 0.25573 0.21092 0.26059 0.21323 0.26476 0.21716 C 0.26962 0.22179 0.27344 0.22826 0.2783 0.23312 C 0.28594 0.24098 0.29462 0.247 0.30208 0.25509 C 0.31441 0.2685 0.32639 0.28215 0.33802 0.29672 C 0.34357 0.30389 0.34757 0.3136 0.35434 0.31869 C 0.36614 0.32771 0.36476 0.3254 0.37535 0.33858 C 0.38646 0.35245 0.3934 0.36517 0.4066 0.37443 C 0.40868 0.37766 0.41041 0.38136 0.41267 0.38437 C 0.41441 0.38668 0.41701 0.38761 0.41857 0.39015 C 0.42673 0.40241 0.43298 0.41675 0.44219 0.42808 C 0.45364 0.44149 0.46892 0.45491 0.48281 0.46369 C 0.49514 0.48058 0.50903 0.4852 0.52291 0.49769 C 0.52482 0.49931 0.52569 0.50208 0.52708 0.50347 C 0.5309 0.50625 0.54913 0.51827 0.55573 0.52151 C 0.56441 0.52567 0.57396 0.52498 0.58264 0.52752 C 0.58976 0.52683 0.5967 0.52706 0.60364 0.52544 C 0.60573 0.52498 0.60746 0.52267 0.60955 0.52151 C 0.61389 0.51897 0.61892 0.51827 0.62309 0.5155 C 0.63298 0.50879 0.64201 0.50324 0.65295 0.49954 C 0.66354 0.4778 0.64705 0.51064 0.66041 0.48775 C 0.66562 0.47896 0.66927 0.46994 0.67535 0.46184 C 0.67656 0.46023 0.67847 0.45953 0.67969 0.45791 C 0.68455 0.45144 0.68871 0.44334 0.69462 0.43802 C 0.69948 0.43363 0.70851 0.43201 0.71406 0.42993 C 0.71614 0.42577 0.72326 0.40842 0.72014 0.40426 " pathEditMode="relative" rAng="0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90194E-6 C 0.00208 0.00069 0.00469 -5.90194E-6 0.00608 0.00208 C 0.01215 0.01109 0.01146 0.02011 0.01493 0.02983 C 0.0191 0.04116 0.02188 0.05272 0.02691 0.06359 C 0.03004 0.07978 0.0375 0.09458 0.0434 0.10938 C 0.05035 0.12673 0.04688 0.14662 0.05833 0.16096 C 0.05955 0.17321 0.06215 0.18316 0.06424 0.19495 C 0.06441 0.19634 0.06632 0.21207 0.06719 0.21484 C 0.06788 0.21692 0.06927 0.21854 0.07014 0.22062 C 0.07135 0.22386 0.0724 0.2271 0.07326 0.23057 C 0.07552 0.23959 0.07726 0.24999 0.08056 0.25855 C 0.08212 0.26271 0.08594 0.2648 0.08802 0.2685 C 0.09462 0.28098 0.08715 0.27266 0.09549 0.28029 C 0.09896 0.28769 0.10486 0.30203 0.11042 0.30827 C 0.11406 0.31244 0.1224 0.31822 0.1224 0.31822 C 0.12535 0.32909 0.13385 0.33279 0.14028 0.33996 C 0.15885 0.36054 0.14358 0.34875 0.15677 0.358 C 0.16719 0.37881 0.18004 0.40009 0.18368 0.42553 C 0.18524 0.43686 0.18542 0.44842 0.18802 0.45929 C 0.19045 0.46947 0.19479 0.47872 0.19705 0.48912 C 0.20174 0.51063 0.20538 0.53931 0.21493 0.55874 C 0.21719 0.57331 0.21701 0.58834 0.22396 0.60036 C 0.22535 0.60638 0.22847 0.6184 0.22847 0.6184 C 0.23177 0.64592 0.23646 0.67298 0.24184 0.69981 C 0.24132 0.70513 0.24184 0.71068 0.24028 0.71577 C 0.23819 0.72294 0.22951 0.72178 0.22396 0.72363 C 0.20417 0.73011 0.18316 0.72502 0.16267 0.72571 C 0.15729 0.72825 0.15521 0.73172 0.14931 0.73357 C 0.14774 0.73635 0.1467 0.73959 0.14479 0.74167 C 0.14358 0.74306 0.14167 0.74236 0.14028 0.74352 C 0.13976 0.74398 0.14028 0.74491 0.14028 0.7456 " pathEditMode="relative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0416E-6 L 0.07084 0.15727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DBAD387-8B69-91D7-A03E-919DF13ECBF7}"/>
              </a:ext>
            </a:extLst>
          </p:cNvPr>
          <p:cNvSpPr txBox="1"/>
          <p:nvPr/>
        </p:nvSpPr>
        <p:spPr>
          <a:xfrm>
            <a:off x="468313" y="260350"/>
            <a:ext cx="7632700" cy="5857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rgbClr val="C00000"/>
                </a:solidFill>
              </a:rPr>
              <a:t>Názvy obuvi</a:t>
            </a:r>
          </a:p>
        </p:txBody>
      </p:sp>
      <p:pic>
        <p:nvPicPr>
          <p:cNvPr id="11267" name="Obrázek 2" descr="http://www.valasskekrpce.cz/img/P1010496.jpg">
            <a:extLst>
              <a:ext uri="{FF2B5EF4-FFF2-40B4-BE49-F238E27FC236}">
                <a16:creationId xmlns:a16="http://schemas.microsoft.com/office/drawing/2014/main" id="{2B690ADE-F52C-3DBE-4C26-AE1CA966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9511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ovéPole 3">
            <a:extLst>
              <a:ext uri="{FF2B5EF4-FFF2-40B4-BE49-F238E27FC236}">
                <a16:creationId xmlns:a16="http://schemas.microsoft.com/office/drawing/2014/main" id="{E93A4AF6-EFB4-43F9-3818-D1E8FA985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213100"/>
            <a:ext cx="1873250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krpce</a:t>
            </a:r>
          </a:p>
        </p:txBody>
      </p:sp>
      <p:pic>
        <p:nvPicPr>
          <p:cNvPr id="11269" name="Obrázek 4" descr="onuce">
            <a:extLst>
              <a:ext uri="{FF2B5EF4-FFF2-40B4-BE49-F238E27FC236}">
                <a16:creationId xmlns:a16="http://schemas.microsoft.com/office/drawing/2014/main" id="{354F19A5-2044-EFEF-ABAB-C91191D0E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293211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Obdélník 5">
            <a:extLst>
              <a:ext uri="{FF2B5EF4-FFF2-40B4-BE49-F238E27FC236}">
                <a16:creationId xmlns:a16="http://schemas.microsoft.com/office/drawing/2014/main" id="{711BA928-9FDF-B98F-258C-A190F0374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941888"/>
            <a:ext cx="1738312" cy="584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onuce</a:t>
            </a:r>
          </a:p>
        </p:txBody>
      </p:sp>
      <p:pic>
        <p:nvPicPr>
          <p:cNvPr id="11271" name="Obrázek 6" descr="http://upload.wikimedia.org/wikipedia/commons/c/c6/Museum_of_History_of_Donetsk_metallurgical_plant_%28012%29.jpg">
            <a:extLst>
              <a:ext uri="{FF2B5EF4-FFF2-40B4-BE49-F238E27FC236}">
                <a16:creationId xmlns:a16="http://schemas.microsoft.com/office/drawing/2014/main" id="{77320FDB-FDC9-9940-C8AD-7AD0B373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781300"/>
            <a:ext cx="2878138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Obdélník 7">
            <a:extLst>
              <a:ext uri="{FF2B5EF4-FFF2-40B4-BE49-F238E27FC236}">
                <a16:creationId xmlns:a16="http://schemas.microsoft.com/office/drawing/2014/main" id="{5BA30BF7-3588-0852-ABE8-9B0ECD1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516563"/>
            <a:ext cx="1584325" cy="5857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cs-CZ" altLang="cs-CZ" sz="3200" b="1">
                <a:solidFill>
                  <a:srgbClr val="002060"/>
                </a:solidFill>
                <a:cs typeface="Arial" panose="020B0604020202020204" pitchFamily="34" charset="0"/>
              </a:rPr>
              <a:t>láptě</a:t>
            </a:r>
          </a:p>
        </p:txBody>
      </p:sp>
      <p:sp>
        <p:nvSpPr>
          <p:cNvPr id="11273" name="Obdélník 8">
            <a:extLst>
              <a:ext uri="{FF2B5EF4-FFF2-40B4-BE49-F238E27FC236}">
                <a16:creationId xmlns:a16="http://schemas.microsoft.com/office/drawing/2014/main" id="{4D54D846-D87D-89E2-E73F-120A0E486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237288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Obr. 4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307</TotalTime>
  <Words>615</Words>
  <Application>Microsoft Office PowerPoint</Application>
  <PresentationFormat>Předvádění na obrazovce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Perpetua</vt:lpstr>
      <vt:lpstr>Wingdings 2</vt:lpstr>
      <vt:lpstr>Jmění</vt:lpstr>
      <vt:lpstr>Slova citově zabarvená</vt:lpstr>
      <vt:lpstr>Opakování pravopisu </vt:lpstr>
      <vt:lpstr>SLOVA CITOVĚ ZABARVENÁ (x NEUTRÁLNÍ)</vt:lpstr>
      <vt:lpstr>Rozděl (označ barevně) slova na citově neutrální a citově zabarvená – lichotivá a                                                                    hanlivá</vt:lpstr>
      <vt:lpstr>Řešení: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 citově zabarvená</dc:title>
  <dc:creator>Dufková Dana</dc:creator>
  <cp:lastModifiedBy>Milan Bednář</cp:lastModifiedBy>
  <cp:revision>8</cp:revision>
  <dcterms:created xsi:type="dcterms:W3CDTF">2012-09-20T20:21:36Z</dcterms:created>
  <dcterms:modified xsi:type="dcterms:W3CDTF">2025-05-18T17:35:42Z</dcterms:modified>
</cp:coreProperties>
</file>