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1" r:id="rId4"/>
    <p:sldId id="257" r:id="rId5"/>
    <p:sldId id="258" r:id="rId6"/>
    <p:sldId id="263" r:id="rId7"/>
    <p:sldId id="259" r:id="rId8"/>
    <p:sldId id="260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209F6-A9A3-476D-A152-92485CC8D898}" type="datetimeFigureOut">
              <a:rPr lang="cs-CZ" smtClean="0"/>
              <a:t>14.05.2025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9E4A7-9036-4092-9F01-D005D34B186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209F6-A9A3-476D-A152-92485CC8D898}" type="datetimeFigureOut">
              <a:rPr lang="cs-CZ" smtClean="0"/>
              <a:t>14.05.2025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9E4A7-9036-4092-9F01-D005D34B186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209F6-A9A3-476D-A152-92485CC8D898}" type="datetimeFigureOut">
              <a:rPr lang="cs-CZ" smtClean="0"/>
              <a:t>14.05.2025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9E4A7-9036-4092-9F01-D005D34B186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209F6-A9A3-476D-A152-92485CC8D898}" type="datetimeFigureOut">
              <a:rPr lang="cs-CZ" smtClean="0"/>
              <a:t>14.05.2025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9E4A7-9036-4092-9F01-D005D34B186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209F6-A9A3-476D-A152-92485CC8D898}" type="datetimeFigureOut">
              <a:rPr lang="cs-CZ" smtClean="0"/>
              <a:t>14.05.2025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9E4A7-9036-4092-9F01-D005D34B186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209F6-A9A3-476D-A152-92485CC8D898}" type="datetimeFigureOut">
              <a:rPr lang="cs-CZ" smtClean="0"/>
              <a:t>14.05.2025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9E4A7-9036-4092-9F01-D005D34B186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209F6-A9A3-476D-A152-92485CC8D898}" type="datetimeFigureOut">
              <a:rPr lang="cs-CZ" smtClean="0"/>
              <a:t>14.05.2025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9E4A7-9036-4092-9F01-D005D34B186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209F6-A9A3-476D-A152-92485CC8D898}" type="datetimeFigureOut">
              <a:rPr lang="cs-CZ" smtClean="0"/>
              <a:t>14.05.2025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9E4A7-9036-4092-9F01-D005D34B186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209F6-A9A3-476D-A152-92485CC8D898}" type="datetimeFigureOut">
              <a:rPr lang="cs-CZ" smtClean="0"/>
              <a:t>14.05.2025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9E4A7-9036-4092-9F01-D005D34B186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209F6-A9A3-476D-A152-92485CC8D898}" type="datetimeFigureOut">
              <a:rPr lang="cs-CZ" smtClean="0"/>
              <a:t>14.05.2025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9E4A7-9036-4092-9F01-D005D34B186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209F6-A9A3-476D-A152-92485CC8D898}" type="datetimeFigureOut">
              <a:rPr lang="cs-CZ" smtClean="0"/>
              <a:t>14.05.2025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9E4A7-9036-4092-9F01-D005D34B186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C209F6-A9A3-476D-A152-92485CC8D898}" type="datetimeFigureOut">
              <a:rPr lang="cs-CZ" smtClean="0"/>
              <a:t>14.05.2025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9E4A7-9036-4092-9F01-D005D34B186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dnes.cz/cestovani/kolem-sveta/adrenalin-atrakce-komercni-extremy-jump-krokodyl-kolotoce-cn.A250331_111148_exotika_dohr/foto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99592" y="980728"/>
            <a:ext cx="7772400" cy="1470025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SYNONYMA,ANTONYMA, HOMONYMA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55776" y="2708920"/>
            <a:ext cx="5536704" cy="504056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7. třída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8F7124-C736-7D1D-6E57-469CA14A5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 pravopisu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D2A5DE63-66EA-4790-4E91-4B813AD0E58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5735" y="1772816"/>
            <a:ext cx="8852530" cy="3816424"/>
          </a:xfrm>
        </p:spPr>
      </p:pic>
    </p:spTree>
    <p:extLst>
      <p:ext uri="{BB962C8B-B14F-4D97-AF65-F5344CB8AC3E}">
        <p14:creationId xmlns:p14="http://schemas.microsoft.com/office/powerpoint/2010/main" val="3521164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>
                <a:solidFill>
                  <a:srgbClr val="FF0000"/>
                </a:solidFill>
              </a:rPr>
              <a:t>Synonyma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solidFill>
                  <a:srgbClr val="FF0000"/>
                </a:solidFill>
              </a:rPr>
              <a:t>slova se stejným věcným významem</a:t>
            </a:r>
          </a:p>
          <a:p>
            <a:r>
              <a:rPr lang="cs-CZ" dirty="0">
                <a:solidFill>
                  <a:srgbClr val="FF0000"/>
                </a:solidFill>
              </a:rPr>
              <a:t>význam nebývá často zcela shodný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liší se významový odstín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slohové zabarvení citový příznak</a:t>
            </a:r>
          </a:p>
          <a:p>
            <a:r>
              <a:rPr lang="cs-CZ" dirty="0">
                <a:solidFill>
                  <a:srgbClr val="FF0000"/>
                </a:solidFill>
              </a:rPr>
              <a:t>nelze je většinou v textu libovolně zaměňovat</a:t>
            </a:r>
          </a:p>
          <a:p>
            <a:r>
              <a:rPr lang="cs-CZ" dirty="0">
                <a:solidFill>
                  <a:srgbClr val="FF0000"/>
                </a:solidFill>
              </a:rPr>
              <a:t>synonymní mnohdy bávají slova domácího a cizího původu (</a:t>
            </a:r>
            <a:r>
              <a:rPr lang="cs-CZ" i="1" dirty="0">
                <a:solidFill>
                  <a:srgbClr val="FF0000"/>
                </a:solidFill>
              </a:rPr>
              <a:t>pokus</a:t>
            </a:r>
            <a:r>
              <a:rPr lang="cs-CZ" dirty="0">
                <a:solidFill>
                  <a:srgbClr val="FF0000"/>
                </a:solidFill>
              </a:rPr>
              <a:t> – </a:t>
            </a:r>
            <a:r>
              <a:rPr lang="cs-CZ" i="1" dirty="0">
                <a:solidFill>
                  <a:srgbClr val="FF0000"/>
                </a:solidFill>
              </a:rPr>
              <a:t>experiment</a:t>
            </a:r>
            <a:r>
              <a:rPr lang="cs-CZ" dirty="0">
                <a:solidFill>
                  <a:srgbClr val="FF0000"/>
                </a:solidFill>
              </a:rPr>
              <a:t>) nebo pojmenování jednoslovná a víceslovná, sousloví (</a:t>
            </a:r>
            <a:r>
              <a:rPr lang="cs-CZ" i="1" dirty="0">
                <a:solidFill>
                  <a:srgbClr val="FF0000"/>
                </a:solidFill>
              </a:rPr>
              <a:t>nádraží</a:t>
            </a:r>
            <a:r>
              <a:rPr lang="cs-CZ" dirty="0">
                <a:solidFill>
                  <a:srgbClr val="FF0000"/>
                </a:solidFill>
              </a:rPr>
              <a:t> – </a:t>
            </a:r>
            <a:r>
              <a:rPr lang="cs-CZ" i="1" dirty="0">
                <a:solidFill>
                  <a:srgbClr val="FF0000"/>
                </a:solidFill>
              </a:rPr>
              <a:t>železniční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i="1" dirty="0">
                <a:solidFill>
                  <a:srgbClr val="FF0000"/>
                </a:solidFill>
              </a:rPr>
              <a:t>stanice</a:t>
            </a:r>
            <a:r>
              <a:rPr lang="cs-CZ" dirty="0">
                <a:solidFill>
                  <a:srgbClr val="FF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77910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dirty="0">
                <a:solidFill>
                  <a:srgbClr val="FF0000"/>
                </a:solidFill>
              </a:rPr>
              <a:t>ŘEŠENÍ ÚKOLU</a:t>
            </a:r>
            <a:br>
              <a:rPr lang="cs-CZ" sz="4000" b="1" dirty="0">
                <a:solidFill>
                  <a:srgbClr val="FF0000"/>
                </a:solidFill>
              </a:rPr>
            </a:br>
            <a:r>
              <a:rPr lang="cs-CZ" sz="4000" b="1" dirty="0">
                <a:solidFill>
                  <a:srgbClr val="FF0000"/>
                </a:solidFill>
              </a:rPr>
              <a:t>K následujícím slovům najděte synonyma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4294967295"/>
          </p:nvPr>
        </p:nvSpPr>
        <p:spPr>
          <a:xfrm>
            <a:off x="395536" y="1772816"/>
            <a:ext cx="4094168" cy="4344520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r>
              <a:rPr lang="cs-CZ" dirty="0"/>
              <a:t>pýcha</a:t>
            </a:r>
          </a:p>
          <a:p>
            <a:r>
              <a:rPr lang="cs-CZ" dirty="0"/>
              <a:t>ves</a:t>
            </a:r>
          </a:p>
          <a:p>
            <a:r>
              <a:rPr lang="cs-CZ" dirty="0"/>
              <a:t>hoch</a:t>
            </a:r>
          </a:p>
          <a:p>
            <a:r>
              <a:rPr lang="cs-CZ" dirty="0"/>
              <a:t>mzda</a:t>
            </a:r>
          </a:p>
          <a:p>
            <a:r>
              <a:rPr lang="cs-CZ" dirty="0"/>
              <a:t>puška</a:t>
            </a:r>
          </a:p>
          <a:p>
            <a:r>
              <a:rPr lang="cs-CZ" dirty="0"/>
              <a:t>hezký</a:t>
            </a:r>
          </a:p>
          <a:p>
            <a:r>
              <a:rPr lang="cs-CZ" dirty="0"/>
              <a:t>rozzlobený</a:t>
            </a:r>
          </a:p>
          <a:p>
            <a:r>
              <a:rPr lang="cs-CZ" dirty="0"/>
              <a:t>legitimace</a:t>
            </a:r>
          </a:p>
          <a:p>
            <a:r>
              <a:rPr lang="cs-CZ" dirty="0"/>
              <a:t>energický</a:t>
            </a:r>
          </a:p>
          <a:p>
            <a:r>
              <a:rPr lang="cs-CZ" dirty="0"/>
              <a:t>experiment</a:t>
            </a:r>
          </a:p>
          <a:p>
            <a:r>
              <a:rPr lang="cs-CZ" dirty="0"/>
              <a:t>jakost</a:t>
            </a:r>
          </a:p>
          <a:p>
            <a:r>
              <a:rPr lang="cs-CZ" dirty="0"/>
              <a:t>kopaná</a:t>
            </a:r>
          </a:p>
          <a:p>
            <a:r>
              <a:rPr lang="cs-CZ" dirty="0"/>
              <a:t>košíková</a:t>
            </a:r>
          </a:p>
          <a:p>
            <a:r>
              <a:rPr lang="cs-CZ" dirty="0"/>
              <a:t>mluvnice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4294967295"/>
          </p:nvPr>
        </p:nvSpPr>
        <p:spPr>
          <a:xfrm>
            <a:off x="4645150" y="1700808"/>
            <a:ext cx="3887289" cy="4416528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r>
              <a:rPr lang="cs-CZ" dirty="0"/>
              <a:t>nadutost</a:t>
            </a:r>
          </a:p>
          <a:p>
            <a:r>
              <a:rPr lang="cs-CZ" dirty="0"/>
              <a:t>dědina</a:t>
            </a:r>
          </a:p>
          <a:p>
            <a:r>
              <a:rPr lang="cs-CZ" dirty="0"/>
              <a:t>kluk, chlapec</a:t>
            </a:r>
          </a:p>
          <a:p>
            <a:r>
              <a:rPr lang="cs-CZ" dirty="0"/>
              <a:t>plat</a:t>
            </a:r>
          </a:p>
          <a:p>
            <a:r>
              <a:rPr lang="cs-CZ" dirty="0"/>
              <a:t>flinta, ručnice</a:t>
            </a:r>
          </a:p>
          <a:p>
            <a:r>
              <a:rPr lang="cs-CZ" dirty="0"/>
              <a:t>krásný</a:t>
            </a:r>
          </a:p>
          <a:p>
            <a:r>
              <a:rPr lang="cs-CZ" dirty="0"/>
              <a:t>naštvaný</a:t>
            </a:r>
          </a:p>
          <a:p>
            <a:r>
              <a:rPr lang="cs-CZ" dirty="0"/>
              <a:t>průkaz</a:t>
            </a:r>
          </a:p>
          <a:p>
            <a:r>
              <a:rPr lang="cs-CZ" dirty="0"/>
              <a:t>rázný</a:t>
            </a:r>
          </a:p>
          <a:p>
            <a:r>
              <a:rPr lang="cs-CZ" dirty="0"/>
              <a:t>pokus</a:t>
            </a:r>
          </a:p>
          <a:p>
            <a:r>
              <a:rPr lang="cs-CZ" dirty="0"/>
              <a:t>kvalita</a:t>
            </a:r>
          </a:p>
          <a:p>
            <a:r>
              <a:rPr lang="cs-CZ" dirty="0"/>
              <a:t>fotbal</a:t>
            </a:r>
          </a:p>
          <a:p>
            <a:r>
              <a:rPr lang="cs-CZ" dirty="0"/>
              <a:t>basketbal</a:t>
            </a:r>
          </a:p>
          <a:p>
            <a:r>
              <a:rPr lang="cs-CZ" dirty="0"/>
              <a:t>gramatika</a:t>
            </a:r>
          </a:p>
        </p:txBody>
      </p:sp>
    </p:spTree>
    <p:extLst>
      <p:ext uri="{BB962C8B-B14F-4D97-AF65-F5344CB8AC3E}">
        <p14:creationId xmlns:p14="http://schemas.microsoft.com/office/powerpoint/2010/main" val="1622048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b="1" dirty="0">
                <a:solidFill>
                  <a:srgbClr val="FF0000"/>
                </a:solidFill>
              </a:rPr>
              <a:t>ŘEŠENÍ ÚKOLU - K souslovím tvoř jednoslovná synonyma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Sousloví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395536" y="2420888"/>
            <a:ext cx="3803904" cy="3910405"/>
          </a:xfrm>
        </p:spPr>
        <p:txBody>
          <a:bodyPr>
            <a:noAutofit/>
          </a:bodyPr>
          <a:lstStyle/>
          <a:p>
            <a:r>
              <a:rPr lang="cs-CZ" sz="1400" dirty="0"/>
              <a:t>člen reprezentačního družstva</a:t>
            </a:r>
          </a:p>
          <a:p>
            <a:r>
              <a:rPr lang="cs-CZ" sz="1400" dirty="0"/>
              <a:t>střední útočník</a:t>
            </a:r>
          </a:p>
          <a:p>
            <a:r>
              <a:rPr lang="cs-CZ" sz="1400" dirty="0"/>
              <a:t>hráč kopané</a:t>
            </a:r>
          </a:p>
          <a:p>
            <a:r>
              <a:rPr lang="cs-CZ" sz="1400" dirty="0"/>
              <a:t>pokutový kop</a:t>
            </a:r>
          </a:p>
          <a:p>
            <a:r>
              <a:rPr lang="cs-CZ" sz="1400" dirty="0"/>
              <a:t>křídelní útočník</a:t>
            </a:r>
          </a:p>
          <a:p>
            <a:r>
              <a:rPr lang="cs-CZ" sz="1400" dirty="0"/>
              <a:t>trestný kop</a:t>
            </a:r>
          </a:p>
          <a:p>
            <a:r>
              <a:rPr lang="cs-CZ" sz="1400" dirty="0"/>
              <a:t>maratonský běh</a:t>
            </a:r>
          </a:p>
          <a:p>
            <a:r>
              <a:rPr lang="cs-CZ" sz="1400" dirty="0"/>
              <a:t>hokejová hůl</a:t>
            </a:r>
          </a:p>
          <a:p>
            <a:r>
              <a:rPr lang="cs-CZ" sz="1400" dirty="0"/>
              <a:t>vrhač koulí</a:t>
            </a:r>
          </a:p>
          <a:p>
            <a:r>
              <a:rPr lang="cs-CZ" sz="1400" dirty="0"/>
              <a:t>skokan do výšky</a:t>
            </a:r>
          </a:p>
          <a:p>
            <a:r>
              <a:rPr lang="cs-CZ" sz="1400" dirty="0"/>
              <a:t>startovní skok</a:t>
            </a:r>
          </a:p>
          <a:p>
            <a:r>
              <a:rPr lang="cs-CZ" sz="1400" dirty="0"/>
              <a:t>skokan o tyči</a:t>
            </a:r>
          </a:p>
          <a:p>
            <a:r>
              <a:rPr lang="cs-CZ" sz="1400" dirty="0"/>
              <a:t>zápasník ve volném stylu</a:t>
            </a:r>
          </a:p>
          <a:p>
            <a:r>
              <a:rPr lang="cs-CZ" sz="1400" dirty="0"/>
              <a:t>nerozhodný výsledek</a:t>
            </a:r>
          </a:p>
          <a:p>
            <a:r>
              <a:rPr lang="cs-CZ" sz="1400" dirty="0"/>
              <a:t>postavení mimo hru</a:t>
            </a:r>
          </a:p>
          <a:p>
            <a:endParaRPr lang="cs-CZ" sz="1400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Jednoslovná synonyma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>
          <a:xfrm>
            <a:off x="4788024" y="2420888"/>
            <a:ext cx="3799728" cy="3913632"/>
          </a:xfrm>
        </p:spPr>
        <p:txBody>
          <a:bodyPr>
            <a:normAutofit/>
          </a:bodyPr>
          <a:lstStyle/>
          <a:p>
            <a:r>
              <a:rPr lang="cs-CZ" sz="1400" dirty="0"/>
              <a:t>reprezentant</a:t>
            </a:r>
          </a:p>
          <a:p>
            <a:r>
              <a:rPr lang="cs-CZ" sz="1400" dirty="0"/>
              <a:t>forward</a:t>
            </a:r>
          </a:p>
          <a:p>
            <a:r>
              <a:rPr lang="cs-CZ" sz="1400" dirty="0"/>
              <a:t>fotbalista</a:t>
            </a:r>
          </a:p>
          <a:p>
            <a:r>
              <a:rPr lang="cs-CZ" sz="1400" dirty="0"/>
              <a:t>penalta</a:t>
            </a:r>
          </a:p>
          <a:p>
            <a:r>
              <a:rPr lang="cs-CZ" sz="1400" dirty="0"/>
              <a:t>křídlo</a:t>
            </a:r>
          </a:p>
          <a:p>
            <a:r>
              <a:rPr lang="cs-CZ" sz="1400" dirty="0"/>
              <a:t>trestňák</a:t>
            </a:r>
          </a:p>
          <a:p>
            <a:r>
              <a:rPr lang="cs-CZ" sz="1400" dirty="0"/>
              <a:t>maraton</a:t>
            </a:r>
          </a:p>
          <a:p>
            <a:r>
              <a:rPr lang="cs-CZ" sz="1400" dirty="0"/>
              <a:t>hokejka</a:t>
            </a:r>
          </a:p>
          <a:p>
            <a:r>
              <a:rPr lang="cs-CZ" sz="1400" dirty="0"/>
              <a:t>koulař</a:t>
            </a:r>
          </a:p>
          <a:p>
            <a:r>
              <a:rPr lang="cs-CZ" sz="1400" dirty="0"/>
              <a:t>výškař</a:t>
            </a:r>
          </a:p>
          <a:p>
            <a:r>
              <a:rPr lang="cs-CZ" sz="1400" dirty="0"/>
              <a:t>odraz</a:t>
            </a:r>
          </a:p>
          <a:p>
            <a:r>
              <a:rPr lang="cs-CZ" sz="1400" dirty="0"/>
              <a:t>tyčkař</a:t>
            </a:r>
          </a:p>
          <a:p>
            <a:r>
              <a:rPr lang="cs-CZ" sz="1400" dirty="0" err="1"/>
              <a:t>volnostylař</a:t>
            </a:r>
            <a:endParaRPr lang="cs-CZ" sz="1400" dirty="0"/>
          </a:p>
          <a:p>
            <a:r>
              <a:rPr lang="cs-CZ" sz="1400" dirty="0"/>
              <a:t>remíza</a:t>
            </a:r>
          </a:p>
          <a:p>
            <a:r>
              <a:rPr lang="cs-CZ" sz="1400" dirty="0"/>
              <a:t>ofsajd</a:t>
            </a:r>
          </a:p>
          <a:p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824642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31B10E-566A-1AEE-8A66-921A60AE2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Jazykový rozbor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E7D52A-AF18-E2FC-B313-5F0B714C91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Jestliže chcete pohlédnout do zubaté tlamy krokodýla, musíte navštívit australský Darwin.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>
              <a:hlinkClick r:id="rId2"/>
            </a:endParaRPr>
          </a:p>
          <a:p>
            <a:pPr marL="0" indent="0">
              <a:buNone/>
            </a:pPr>
            <a:endParaRPr lang="cs-CZ" dirty="0">
              <a:hlinkClick r:id="rId2"/>
            </a:endParaRPr>
          </a:p>
          <a:p>
            <a:pPr marL="0" indent="0">
              <a:buNone/>
            </a:pPr>
            <a:endParaRPr lang="cs-CZ" dirty="0">
              <a:hlinkClick r:id="rId2"/>
            </a:endParaRPr>
          </a:p>
          <a:p>
            <a:pPr marL="0" indent="0">
              <a:buNone/>
            </a:pPr>
            <a:endParaRPr lang="cs-CZ" dirty="0">
              <a:hlinkClick r:id="rId2"/>
            </a:endParaRPr>
          </a:p>
          <a:p>
            <a:pPr marL="0" indent="0">
              <a:buNone/>
            </a:pPr>
            <a:endParaRPr lang="cs-CZ" dirty="0">
              <a:hlinkClick r:id="rId2"/>
            </a:endParaRPr>
          </a:p>
          <a:p>
            <a:pPr marL="0" indent="0">
              <a:buNone/>
            </a:pPr>
            <a:r>
              <a:rPr lang="cs-CZ" dirty="0">
                <a:hlinkClick r:id="rId2"/>
              </a:rPr>
              <a:t>Odkaz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55286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slova s opačným významem</a:t>
            </a:r>
          </a:p>
          <a:p>
            <a:r>
              <a:rPr lang="cs-CZ" b="1" dirty="0">
                <a:solidFill>
                  <a:srgbClr val="FF0000"/>
                </a:solidFill>
              </a:rPr>
              <a:t>k některým přídavným jménům tvoříme antonyma zápornou předponou ne- (</a:t>
            </a:r>
            <a:r>
              <a:rPr lang="cs-CZ" b="1" i="1" dirty="0">
                <a:solidFill>
                  <a:srgbClr val="FF0000"/>
                </a:solidFill>
              </a:rPr>
              <a:t>nehezký</a:t>
            </a:r>
            <a:r>
              <a:rPr lang="cs-CZ" b="1" dirty="0">
                <a:solidFill>
                  <a:srgbClr val="FF0000"/>
                </a:solidFill>
              </a:rPr>
              <a:t>) nebo bez- (</a:t>
            </a:r>
            <a:r>
              <a:rPr lang="cs-CZ" b="1" i="1" dirty="0">
                <a:solidFill>
                  <a:srgbClr val="FF0000"/>
                </a:solidFill>
              </a:rPr>
              <a:t>bezproblémový</a:t>
            </a:r>
            <a:r>
              <a:rPr lang="cs-CZ" b="1" dirty="0">
                <a:solidFill>
                  <a:srgbClr val="FF0000"/>
                </a:solidFill>
              </a:rPr>
              <a:t>), kromě toho je vyjadřujeme zvláštními slovy (</a:t>
            </a:r>
            <a:r>
              <a:rPr lang="cs-CZ" b="1" i="1" dirty="0">
                <a:solidFill>
                  <a:srgbClr val="FF0000"/>
                </a:solidFill>
              </a:rPr>
              <a:t>rovný</a:t>
            </a:r>
            <a:r>
              <a:rPr lang="cs-CZ" b="1" dirty="0">
                <a:solidFill>
                  <a:srgbClr val="FF0000"/>
                </a:solidFill>
              </a:rPr>
              <a:t> – </a:t>
            </a:r>
            <a:r>
              <a:rPr lang="cs-CZ" b="1" i="1" dirty="0">
                <a:solidFill>
                  <a:srgbClr val="FF0000"/>
                </a:solidFill>
              </a:rPr>
              <a:t>nerovný</a:t>
            </a:r>
            <a:r>
              <a:rPr lang="cs-CZ" b="1" dirty="0">
                <a:solidFill>
                  <a:srgbClr val="FF0000"/>
                </a:solidFill>
              </a:rPr>
              <a:t> – </a:t>
            </a:r>
            <a:r>
              <a:rPr lang="cs-CZ" b="1" i="1" dirty="0">
                <a:solidFill>
                  <a:srgbClr val="FF0000"/>
                </a:solidFill>
              </a:rPr>
              <a:t>křivý</a:t>
            </a:r>
            <a:r>
              <a:rPr lang="cs-CZ" b="1" dirty="0">
                <a:solidFill>
                  <a:srgbClr val="FF0000"/>
                </a:solidFill>
              </a:rPr>
              <a:t>)</a:t>
            </a:r>
          </a:p>
          <a:p>
            <a:r>
              <a:rPr lang="cs-CZ" b="1" dirty="0">
                <a:solidFill>
                  <a:srgbClr val="FF0000"/>
                </a:solidFill>
              </a:rPr>
              <a:t>ke slovesům tvoříme antonyma zápornou předponou ne-, někdy je vyjadřujeme jinými slovy (</a:t>
            </a:r>
            <a:r>
              <a:rPr lang="cs-CZ" b="1" i="1" dirty="0">
                <a:solidFill>
                  <a:srgbClr val="FF0000"/>
                </a:solidFill>
              </a:rPr>
              <a:t>nepamatovat</a:t>
            </a:r>
            <a:r>
              <a:rPr lang="cs-CZ" b="1" dirty="0">
                <a:solidFill>
                  <a:srgbClr val="FF0000"/>
                </a:solidFill>
              </a:rPr>
              <a:t> si, </a:t>
            </a:r>
            <a:r>
              <a:rPr lang="cs-CZ" b="1" i="1" dirty="0">
                <a:solidFill>
                  <a:srgbClr val="FF0000"/>
                </a:solidFill>
              </a:rPr>
              <a:t>bdít</a:t>
            </a:r>
            <a:r>
              <a:rPr lang="cs-CZ" b="1" dirty="0">
                <a:solidFill>
                  <a:srgbClr val="FF0000"/>
                </a:solidFill>
              </a:rPr>
              <a:t> – </a:t>
            </a:r>
            <a:r>
              <a:rPr lang="cs-CZ" b="1" i="1" dirty="0">
                <a:solidFill>
                  <a:srgbClr val="FF0000"/>
                </a:solidFill>
              </a:rPr>
              <a:t>spát</a:t>
            </a:r>
            <a:r>
              <a:rPr lang="cs-CZ" b="1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>
                <a:solidFill>
                  <a:srgbClr val="FF0000"/>
                </a:solidFill>
              </a:rPr>
              <a:t>Antonyma</a:t>
            </a:r>
          </a:p>
        </p:txBody>
      </p:sp>
    </p:spTree>
    <p:extLst>
      <p:ext uri="{BB962C8B-B14F-4D97-AF65-F5344CB8AC3E}">
        <p14:creationId xmlns:p14="http://schemas.microsoft.com/office/powerpoint/2010/main" val="32718419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>
                <a:solidFill>
                  <a:srgbClr val="FF0000"/>
                </a:solidFill>
              </a:rPr>
              <a:t>slova různého původu</a:t>
            </a:r>
          </a:p>
          <a:p>
            <a:r>
              <a:rPr lang="cs-CZ" dirty="0">
                <a:solidFill>
                  <a:srgbClr val="FF0000"/>
                </a:solidFill>
              </a:rPr>
              <a:t>znějí náhodně stejně, ale pojmenovávají zcela odlišné skutečnosti</a:t>
            </a:r>
          </a:p>
          <a:p>
            <a:r>
              <a:rPr lang="cs-CZ" dirty="0">
                <a:solidFill>
                  <a:srgbClr val="FF0000"/>
                </a:solidFill>
              </a:rPr>
              <a:t>odlišujeme je od slov mnohoznačných</a:t>
            </a:r>
          </a:p>
          <a:p>
            <a:r>
              <a:rPr lang="cs-CZ" b="1" dirty="0">
                <a:solidFill>
                  <a:srgbClr val="FF0000"/>
                </a:solidFill>
              </a:rPr>
              <a:t>homonyma</a:t>
            </a:r>
            <a:r>
              <a:rPr lang="cs-CZ" dirty="0">
                <a:solidFill>
                  <a:srgbClr val="FF0000"/>
                </a:solidFill>
              </a:rPr>
              <a:t> jsou slova </a:t>
            </a:r>
            <a:r>
              <a:rPr lang="cs-CZ" b="1" dirty="0">
                <a:solidFill>
                  <a:srgbClr val="FF0000"/>
                </a:solidFill>
              </a:rPr>
              <a:t>různého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b="1" dirty="0">
                <a:solidFill>
                  <a:srgbClr val="FF0000"/>
                </a:solidFill>
              </a:rPr>
              <a:t>významu</a:t>
            </a:r>
            <a:r>
              <a:rPr lang="cs-CZ" dirty="0">
                <a:solidFill>
                  <a:srgbClr val="FF0000"/>
                </a:solidFill>
              </a:rPr>
              <a:t>, která mají </a:t>
            </a:r>
            <a:r>
              <a:rPr lang="cs-CZ" b="1" dirty="0">
                <a:solidFill>
                  <a:srgbClr val="FF0000"/>
                </a:solidFill>
              </a:rPr>
              <a:t>shodnou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b="1" dirty="0">
                <a:solidFill>
                  <a:srgbClr val="FF0000"/>
                </a:solidFill>
              </a:rPr>
              <a:t>zvukovou</a:t>
            </a:r>
            <a:r>
              <a:rPr lang="cs-CZ" dirty="0">
                <a:solidFill>
                  <a:srgbClr val="FF0000"/>
                </a:solidFill>
              </a:rPr>
              <a:t> i </a:t>
            </a:r>
            <a:r>
              <a:rPr lang="cs-CZ" b="1" dirty="0">
                <a:solidFill>
                  <a:srgbClr val="FF0000"/>
                </a:solidFill>
              </a:rPr>
              <a:t>písemnou</a:t>
            </a:r>
            <a:r>
              <a:rPr lang="cs-CZ" dirty="0">
                <a:solidFill>
                  <a:srgbClr val="FF0000"/>
                </a:solidFill>
              </a:rPr>
              <a:t> podobu.</a:t>
            </a:r>
          </a:p>
          <a:p>
            <a:r>
              <a:rPr lang="cs-CZ" b="1" dirty="0">
                <a:solidFill>
                  <a:srgbClr val="FF0000"/>
                </a:solidFill>
              </a:rPr>
              <a:t>homonyma</a:t>
            </a:r>
            <a:r>
              <a:rPr lang="cs-CZ" dirty="0">
                <a:solidFill>
                  <a:srgbClr val="FF0000"/>
                </a:solidFill>
              </a:rPr>
              <a:t> tvoří slova domácího původu se slovem přejatým – stopky (části rostliny nesoucí květ nebo plod), stopky (hodiny, z angl. stop) – i slova domácí  - vlna (na vodě), vlna (srst některých zvířat).</a:t>
            </a:r>
          </a:p>
          <a:p>
            <a:r>
              <a:rPr lang="cs-CZ" dirty="0">
                <a:solidFill>
                  <a:srgbClr val="FF0000"/>
                </a:solidFill>
              </a:rPr>
              <a:t>některá slova se náhodně shodují jen v některých svých tvarech, jsou to </a:t>
            </a:r>
            <a:r>
              <a:rPr lang="cs-CZ" b="1" dirty="0">
                <a:solidFill>
                  <a:srgbClr val="FF0000"/>
                </a:solidFill>
              </a:rPr>
              <a:t>neúplná</a:t>
            </a:r>
            <a:r>
              <a:rPr lang="cs-CZ" dirty="0">
                <a:solidFill>
                  <a:srgbClr val="FF0000"/>
                </a:solidFill>
              </a:rPr>
              <a:t> (</a:t>
            </a:r>
            <a:r>
              <a:rPr lang="cs-CZ" b="1" dirty="0">
                <a:solidFill>
                  <a:srgbClr val="FF0000"/>
                </a:solidFill>
              </a:rPr>
              <a:t>částečná</a:t>
            </a:r>
            <a:r>
              <a:rPr lang="cs-CZ" dirty="0">
                <a:solidFill>
                  <a:srgbClr val="FF0000"/>
                </a:solidFill>
              </a:rPr>
              <a:t>) </a:t>
            </a:r>
            <a:r>
              <a:rPr lang="cs-CZ" b="1" dirty="0">
                <a:solidFill>
                  <a:srgbClr val="FF0000"/>
                </a:solidFill>
              </a:rPr>
              <a:t>homonyma</a:t>
            </a:r>
            <a:r>
              <a:rPr lang="cs-CZ" dirty="0">
                <a:solidFill>
                  <a:srgbClr val="FF0000"/>
                </a:solidFill>
              </a:rPr>
              <a:t> (</a:t>
            </a:r>
            <a:r>
              <a:rPr lang="cs-CZ" i="1" dirty="0">
                <a:solidFill>
                  <a:srgbClr val="FF0000"/>
                </a:solidFill>
              </a:rPr>
              <a:t>praví</a:t>
            </a:r>
            <a:r>
              <a:rPr lang="cs-CZ" dirty="0">
                <a:solidFill>
                  <a:srgbClr val="FF0000"/>
                </a:solidFill>
              </a:rPr>
              <a:t> – 1. pád množného čísla rodu mužského životného přídavného jména pravý, 3. osoba jednotného čísla přítomného času slovesa </a:t>
            </a:r>
            <a:r>
              <a:rPr lang="cs-CZ" i="1" dirty="0">
                <a:solidFill>
                  <a:srgbClr val="FF0000"/>
                </a:solidFill>
              </a:rPr>
              <a:t>pravit</a:t>
            </a:r>
            <a:r>
              <a:rPr lang="cs-CZ" dirty="0">
                <a:solidFill>
                  <a:srgbClr val="FF0000"/>
                </a:solidFill>
              </a:rPr>
              <a:t>).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>
                <a:solidFill>
                  <a:srgbClr val="FF0000"/>
                </a:solidFill>
              </a:rPr>
              <a:t>Homonyma</a:t>
            </a:r>
          </a:p>
        </p:txBody>
      </p:sp>
    </p:spTree>
    <p:extLst>
      <p:ext uri="{BB962C8B-B14F-4D97-AF65-F5344CB8AC3E}">
        <p14:creationId xmlns:p14="http://schemas.microsoft.com/office/powerpoint/2010/main" val="158485351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354</Words>
  <Application>Microsoft Office PowerPoint</Application>
  <PresentationFormat>Předvádění na obrazovce (4:3)</PresentationFormat>
  <Paragraphs>92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Arial</vt:lpstr>
      <vt:lpstr>Calibri</vt:lpstr>
      <vt:lpstr>Motiv sady Office</vt:lpstr>
      <vt:lpstr>SYNONYMA,ANTONYMA, HOMONYMA</vt:lpstr>
      <vt:lpstr>Opakování pravopisu</vt:lpstr>
      <vt:lpstr>Synonyma</vt:lpstr>
      <vt:lpstr>ŘEŠENÍ ÚKOLU K následujícím slovům najděte synonyma</vt:lpstr>
      <vt:lpstr>ŘEŠENÍ ÚKOLU - K souslovím tvoř jednoslovná synonyma</vt:lpstr>
      <vt:lpstr>Jazykový rozbor </vt:lpstr>
      <vt:lpstr>Antonyma</vt:lpstr>
      <vt:lpstr>Homonyma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Antonyma a homonyma</dc:title>
  <dc:creator>Uživatel systému Windows</dc:creator>
  <cp:lastModifiedBy>Milan Bednář</cp:lastModifiedBy>
  <cp:revision>3</cp:revision>
  <dcterms:created xsi:type="dcterms:W3CDTF">2020-04-01T17:35:40Z</dcterms:created>
  <dcterms:modified xsi:type="dcterms:W3CDTF">2025-05-14T19:36:52Z</dcterms:modified>
</cp:coreProperties>
</file>