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75" r:id="rId2"/>
    <p:sldId id="258" r:id="rId3"/>
    <p:sldId id="259" r:id="rId4"/>
    <p:sldId id="277" r:id="rId5"/>
    <p:sldId id="278" r:id="rId6"/>
    <p:sldId id="286" r:id="rId7"/>
    <p:sldId id="279" r:id="rId8"/>
    <p:sldId id="280" r:id="rId9"/>
    <p:sldId id="281" r:id="rId10"/>
    <p:sldId id="288" r:id="rId11"/>
    <p:sldId id="282" r:id="rId12"/>
    <p:sldId id="283" r:id="rId13"/>
    <p:sldId id="284" r:id="rId14"/>
    <p:sldId id="260" r:id="rId15"/>
    <p:sldId id="265" r:id="rId16"/>
    <p:sldId id="267" r:id="rId17"/>
    <p:sldId id="28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7359B-0355-44E4-ABBD-5FCAAFE280CD}" type="datetimeFigureOut">
              <a:rPr lang="cs-CZ" smtClean="0"/>
              <a:pPr/>
              <a:t>10.04.2025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2B225-D07C-43C5-A843-F9EC601F74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4497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2B225-D07C-43C5-A843-F9EC601F7437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594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DEDE0A-0E5E-47C2-89AD-5085974847D1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D7AD-D036-49DC-B144-AC6C18C06E1C}" type="datetimeFigureOut">
              <a:rPr lang="cs-CZ" smtClean="0"/>
              <a:pPr/>
              <a:t>10.04.2025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A6FA-73D5-445B-953D-EFF93C22E1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D7AD-D036-49DC-B144-AC6C18C06E1C}" type="datetimeFigureOut">
              <a:rPr lang="cs-CZ" smtClean="0"/>
              <a:pPr/>
              <a:t>10.04.2025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A6FA-73D5-445B-953D-EFF93C22E1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D7AD-D036-49DC-B144-AC6C18C06E1C}" type="datetimeFigureOut">
              <a:rPr lang="cs-CZ" smtClean="0"/>
              <a:pPr/>
              <a:t>10.04.2025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A6FA-73D5-445B-953D-EFF93C22E1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D7AD-D036-49DC-B144-AC6C18C06E1C}" type="datetimeFigureOut">
              <a:rPr lang="cs-CZ" smtClean="0"/>
              <a:pPr/>
              <a:t>10.04.2025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A6FA-73D5-445B-953D-EFF93C22E1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D7AD-D036-49DC-B144-AC6C18C06E1C}" type="datetimeFigureOut">
              <a:rPr lang="cs-CZ" smtClean="0"/>
              <a:pPr/>
              <a:t>10.04.2025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A6FA-73D5-445B-953D-EFF93C22E1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D7AD-D036-49DC-B144-AC6C18C06E1C}" type="datetimeFigureOut">
              <a:rPr lang="cs-CZ" smtClean="0"/>
              <a:pPr/>
              <a:t>10.04.2025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A6FA-73D5-445B-953D-EFF93C22E1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D7AD-D036-49DC-B144-AC6C18C06E1C}" type="datetimeFigureOut">
              <a:rPr lang="cs-CZ" smtClean="0"/>
              <a:pPr/>
              <a:t>10.04.2025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A6FA-73D5-445B-953D-EFF93C22E1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D7AD-D036-49DC-B144-AC6C18C06E1C}" type="datetimeFigureOut">
              <a:rPr lang="cs-CZ" smtClean="0"/>
              <a:pPr/>
              <a:t>10.04.2025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A6FA-73D5-445B-953D-EFF93C22E1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D7AD-D036-49DC-B144-AC6C18C06E1C}" type="datetimeFigureOut">
              <a:rPr lang="cs-CZ" smtClean="0"/>
              <a:pPr/>
              <a:t>10.04.2025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A6FA-73D5-445B-953D-EFF93C22E1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D7AD-D036-49DC-B144-AC6C18C06E1C}" type="datetimeFigureOut">
              <a:rPr lang="cs-CZ" smtClean="0"/>
              <a:pPr/>
              <a:t>10.04.2025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A6FA-73D5-445B-953D-EFF93C22E1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D7AD-D036-49DC-B144-AC6C18C06E1C}" type="datetimeFigureOut">
              <a:rPr lang="cs-CZ" smtClean="0"/>
              <a:pPr/>
              <a:t>10.04.2025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505A6FA-73D5-445B-953D-EFF93C22E1E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5DD7AD-D036-49DC-B144-AC6C18C06E1C}" type="datetimeFigureOut">
              <a:rPr lang="cs-CZ" smtClean="0"/>
              <a:pPr/>
              <a:t>10.04.2025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05A6FA-73D5-445B-953D-EFF93C22E1EC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Úvaha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8. </a:t>
            </a:r>
            <a:r>
              <a:rPr lang="cs-CZ" dirty="0"/>
              <a:t>ročník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E1391D-4654-6B60-FB95-30C068F20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textem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DDA3BF7-1B2A-34DC-4399-3E0D28B3C7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9149" y="1850341"/>
            <a:ext cx="8865701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Přečti si následující úryvek z úvahy a odpověz na otázky: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"Každý den vstávám brzy ráno, oblékám se a mířím do školy.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Někdy si říkám – proč je vlastně škola tak důležitá?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Nemohl by se člověk učit jen to, co ho baví?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Možná by to bylo jednodušší.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Ale pak si vzpomenu na chvíle, kdy mi učitelka vysvětlila něco nového,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 jsem předtím nechápal. V tu chvíli jsem měl pocit, že to všechno má smysl.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Možná právě proto škola existuje – abychom objevili svět a sami sebe."</a:t>
            </a:r>
            <a:endParaRPr kumimoji="0" lang="cs-CZ" altLang="cs-CZ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Otázky k textu: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Jaké téma si autor vybral k zamyšlení?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Najdi v textu otázky, které si autor klade.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Najdi místo, kde autor vyjadřuje svůj názor.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 jakému závěru autor na konci dospěl?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Jaký máš na dané téma názor ty?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838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Cílem úvahy není problém vyřešit, pouze se zabývá nabídkou možných řešení.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Úvaha má burcovat, donutit k zamyšlení. A to je (také) jejím cílem.</a:t>
            </a:r>
          </a:p>
          <a:p>
            <a:pPr marL="365760" indent="-365760" fontAlgn="auto">
              <a:spcAft>
                <a:spcPts val="0"/>
              </a:spcAft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387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Úvaha</a:t>
            </a:r>
          </a:p>
        </p:txBody>
      </p:sp>
      <p:pic>
        <p:nvPicPr>
          <p:cNvPr id="5122" name="Picture 2" descr="C:\Users\cipisci\Desktop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581525"/>
            <a:ext cx="1698625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algn="ctr" fontAlgn="auto">
              <a:spcAft>
                <a:spcPts val="0"/>
              </a:spcAft>
              <a:defRPr/>
            </a:pPr>
            <a:r>
              <a:rPr lang="cs-CZ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Čím začneme?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411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Úvaha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Nejdříve uvedeme problém, kterým se budeme zabývat</a:t>
            </a:r>
          </a:p>
          <a:p>
            <a:r>
              <a:rPr lang="cs-CZ"/>
              <a:t>Poté daný problém rozebereme</a:t>
            </a:r>
          </a:p>
          <a:p>
            <a:r>
              <a:rPr lang="cs-CZ"/>
              <a:t>Nakonec shrneme základní myšlenky, k nimž úvaha směřovala. Je vhodné zdůraznit, proč byly takové závěry v textu vysloveny, může se objevit i pointa (zajímavá myšlenka – citát, řečnická otázka na závěr, která zdůrazní hlavní myšlenku celého textu apod.)</a:t>
            </a:r>
          </a:p>
          <a:p>
            <a:endParaRPr lang="cs-CZ"/>
          </a:p>
        </p:txBody>
      </p:sp>
      <p:sp>
        <p:nvSpPr>
          <p:cNvPr id="18435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Úvaha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S SLOVAN\AppData\Local\Microsoft\Windows\Temporary Internet Files\Content.IE5\O55NU5UP\MC900434667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12" y="548680"/>
            <a:ext cx="4322080" cy="374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55576" y="1484784"/>
            <a:ext cx="35743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   Položme si otázku……..</a:t>
            </a:r>
          </a:p>
          <a:p>
            <a:r>
              <a:rPr lang="cs-CZ" sz="2000" b="1" dirty="0"/>
              <a:t>   Zamysleme se nad tím……..</a:t>
            </a:r>
          </a:p>
          <a:p>
            <a:r>
              <a:rPr lang="cs-CZ" sz="2000" b="1" dirty="0"/>
              <a:t>   Je důležité si uvědomit…….</a:t>
            </a:r>
          </a:p>
        </p:txBody>
      </p:sp>
      <p:pic>
        <p:nvPicPr>
          <p:cNvPr id="3076" name="Picture 4" descr="C:\Users\ZS SLOVAN\AppData\Local\Microsoft\Windows\Temporary Internet Files\Content.IE5\O55NU5UP\MC900434667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08719"/>
            <a:ext cx="3943018" cy="341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508104" y="1652148"/>
            <a:ext cx="4247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       Je to však možné?</a:t>
            </a:r>
          </a:p>
          <a:p>
            <a:r>
              <a:rPr lang="cs-CZ" sz="2000" b="1" dirty="0"/>
              <a:t>Máme se zabývat právě tím?</a:t>
            </a:r>
          </a:p>
          <a:p>
            <a:r>
              <a:rPr lang="cs-CZ" sz="2000" b="1" dirty="0"/>
              <a:t>Kde je jádro problému?</a:t>
            </a:r>
          </a:p>
        </p:txBody>
      </p:sp>
      <p:pic>
        <p:nvPicPr>
          <p:cNvPr id="3077" name="Picture 5" descr="C:\Users\ZS SLOVAN\AppData\Local\Microsoft\Windows\Temporary Internet Files\Content.IE5\O55NU5UP\MC900434667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269" y="3429000"/>
            <a:ext cx="374441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203848" y="4224613"/>
            <a:ext cx="28103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s trochou dobré vůle,</a:t>
            </a:r>
          </a:p>
          <a:p>
            <a:r>
              <a:rPr lang="cs-CZ" sz="2000" b="1" dirty="0"/>
              <a:t>za cenu velkých obětí,</a:t>
            </a:r>
          </a:p>
          <a:p>
            <a:r>
              <a:rPr lang="cs-CZ" sz="2000" b="1" dirty="0"/>
              <a:t>s vypětím všech sil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21719" y="3303766"/>
            <a:ext cx="17339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/>
              <a:t>Ustálené fráze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020272" y="3847394"/>
            <a:ext cx="194764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/>
              <a:t>Řečnické otázky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211960" y="6196515"/>
            <a:ext cx="219752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/>
              <a:t>Obrazná vyjádření</a:t>
            </a:r>
          </a:p>
        </p:txBody>
      </p:sp>
    </p:spTree>
    <p:extLst>
      <p:ext uri="{BB962C8B-B14F-4D97-AF65-F5344CB8AC3E}">
        <p14:creationId xmlns:p14="http://schemas.microsoft.com/office/powerpoint/2010/main" val="3767293291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           MLUVÍME O ÚVAZE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17856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Publicistické    </a:t>
            </a:r>
            <a:r>
              <a:rPr lang="cs-CZ" b="1" dirty="0">
                <a:solidFill>
                  <a:srgbClr val="C00000"/>
                </a:solidFill>
                <a:latin typeface="Franklin Gothic Book"/>
              </a:rPr>
              <a:t>►</a:t>
            </a:r>
            <a:r>
              <a:rPr lang="cs-CZ" b="1" dirty="0">
                <a:solidFill>
                  <a:srgbClr val="C00000"/>
                </a:solidFill>
              </a:rPr>
              <a:t> úvodník (politická úvaha)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                                 </a:t>
            </a:r>
            <a:r>
              <a:rPr lang="cs-CZ" b="1" dirty="0">
                <a:solidFill>
                  <a:srgbClr val="C00000"/>
                </a:solidFill>
                <a:latin typeface="Franklin Gothic Book"/>
              </a:rPr>
              <a:t>►</a:t>
            </a:r>
            <a:r>
              <a:rPr lang="cs-CZ" b="1" dirty="0">
                <a:solidFill>
                  <a:srgbClr val="C00000"/>
                </a:solidFill>
              </a:rPr>
              <a:t> reportáž (např. ze sociální oblasti)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                                 </a:t>
            </a:r>
            <a:r>
              <a:rPr lang="cs-CZ" b="1" dirty="0">
                <a:solidFill>
                  <a:srgbClr val="C00000"/>
                </a:solidFill>
                <a:latin typeface="Franklin Gothic Book"/>
              </a:rPr>
              <a:t>► </a:t>
            </a:r>
            <a:r>
              <a:rPr lang="cs-CZ" b="1" dirty="0">
                <a:solidFill>
                  <a:srgbClr val="C00000"/>
                </a:solidFill>
              </a:rPr>
              <a:t>komentář (kratší hodnotící úvaha)</a:t>
            </a:r>
          </a:p>
          <a:p>
            <a:r>
              <a:rPr lang="cs-CZ" b="1" dirty="0">
                <a:solidFill>
                  <a:srgbClr val="002060"/>
                </a:solidFill>
              </a:rPr>
              <a:t>Vědecké  - úvaha o problému, jevu, objevu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2060"/>
                </a:solidFill>
              </a:rPr>
              <a:t>                                 </a:t>
            </a:r>
            <a:r>
              <a:rPr lang="cs-CZ" b="1" dirty="0">
                <a:solidFill>
                  <a:srgbClr val="002060"/>
                </a:solidFill>
                <a:latin typeface="Franklin Gothic Book"/>
              </a:rPr>
              <a:t>♦</a:t>
            </a:r>
            <a:r>
              <a:rPr lang="cs-CZ" b="1" dirty="0">
                <a:solidFill>
                  <a:srgbClr val="002060"/>
                </a:solidFill>
              </a:rPr>
              <a:t>citově neutrální slova</a:t>
            </a:r>
          </a:p>
          <a:p>
            <a:r>
              <a:rPr lang="cs-CZ" b="1" dirty="0">
                <a:solidFill>
                  <a:srgbClr val="00B050"/>
                </a:solidFill>
              </a:rPr>
              <a:t>Umělecké - součástí autorské řeči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                        - uvažování, vysvětlování, zdůvodňování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                        - umělecké jazykové prostředky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                                  </a:t>
            </a:r>
            <a:r>
              <a:rPr lang="cs-CZ" b="1" dirty="0">
                <a:solidFill>
                  <a:srgbClr val="00B050"/>
                </a:solidFill>
                <a:latin typeface="Franklin Gothic Book"/>
              </a:rPr>
              <a:t>♦</a:t>
            </a:r>
            <a:r>
              <a:rPr lang="cs-CZ" b="1" dirty="0">
                <a:solidFill>
                  <a:srgbClr val="00B050"/>
                </a:solidFill>
              </a:rPr>
              <a:t>expresivní slova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                                  </a:t>
            </a:r>
            <a:r>
              <a:rPr lang="cs-CZ" b="1" dirty="0">
                <a:solidFill>
                  <a:srgbClr val="00B050"/>
                </a:solidFill>
                <a:latin typeface="Franklin Gothic Book"/>
              </a:rPr>
              <a:t>♦</a:t>
            </a:r>
            <a:r>
              <a:rPr lang="cs-CZ" b="1" dirty="0">
                <a:solidFill>
                  <a:srgbClr val="00B050"/>
                </a:solidFill>
              </a:rPr>
              <a:t>archaismy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                                  </a:t>
            </a:r>
            <a:r>
              <a:rPr lang="cs-CZ" b="1" dirty="0">
                <a:solidFill>
                  <a:srgbClr val="00B050"/>
                </a:solidFill>
                <a:latin typeface="Franklin Gothic Book"/>
              </a:rPr>
              <a:t>♦</a:t>
            </a:r>
            <a:r>
              <a:rPr lang="cs-CZ" b="1" dirty="0">
                <a:solidFill>
                  <a:srgbClr val="00B050"/>
                </a:solidFill>
              </a:rPr>
              <a:t>neologismy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7265195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                  Pracovní list    1</a:t>
            </a:r>
            <a:br>
              <a:rPr lang="cs-CZ" b="1" dirty="0"/>
            </a:br>
            <a:r>
              <a:rPr lang="cs-CZ" b="1" dirty="0"/>
              <a:t>      Použijte ve větách tyto výrazy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2276872"/>
            <a:ext cx="8229600" cy="4389120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při velké píli</a:t>
            </a:r>
          </a:p>
          <a:p>
            <a:r>
              <a:rPr lang="cs-CZ" b="1" dirty="0">
                <a:solidFill>
                  <a:srgbClr val="002060"/>
                </a:solidFill>
              </a:rPr>
              <a:t>přes vynaloženou námahu</a:t>
            </a:r>
          </a:p>
          <a:p>
            <a:r>
              <a:rPr lang="cs-CZ" b="1" dirty="0">
                <a:solidFill>
                  <a:srgbClr val="002060"/>
                </a:solidFill>
              </a:rPr>
              <a:t>s trochou dobré vůle</a:t>
            </a:r>
          </a:p>
          <a:p>
            <a:r>
              <a:rPr lang="cs-CZ" b="1" dirty="0">
                <a:solidFill>
                  <a:srgbClr val="002060"/>
                </a:solidFill>
              </a:rPr>
              <a:t>i za cenu velkých obětí</a:t>
            </a:r>
          </a:p>
          <a:p>
            <a:r>
              <a:rPr lang="cs-CZ" b="1" dirty="0">
                <a:solidFill>
                  <a:srgbClr val="002060"/>
                </a:solidFill>
              </a:rPr>
              <a:t>třást se zlostí</a:t>
            </a:r>
          </a:p>
          <a:p>
            <a:r>
              <a:rPr lang="cs-CZ" b="1" dirty="0">
                <a:solidFill>
                  <a:srgbClr val="002060"/>
                </a:solidFill>
              </a:rPr>
              <a:t>pro společný úspěch</a:t>
            </a:r>
          </a:p>
        </p:txBody>
      </p:sp>
      <p:pic>
        <p:nvPicPr>
          <p:cNvPr id="7171" name="Picture 3" descr="C:\Users\ZS SLOVAN\AppData\Local\Microsoft\Windows\Temporary Internet Files\Content.IE5\F9UHM5NR\MC900423828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77072"/>
            <a:ext cx="12573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79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DFA10A-5A4A-4C61-BA2A-5E7171706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387946-2654-4A60-88C3-041AC9B69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ŠKOLA – ZÁKLAD ŽIVOTA. </a:t>
            </a:r>
          </a:p>
        </p:txBody>
      </p:sp>
    </p:spTree>
    <p:extLst>
      <p:ext uri="{BB962C8B-B14F-4D97-AF65-F5344CB8AC3E}">
        <p14:creationId xmlns:p14="http://schemas.microsoft.com/office/powerpoint/2010/main" val="117933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400" b="1" dirty="0"/>
              <a:t>                   Pracovní list   2</a:t>
            </a:r>
            <a:br>
              <a:rPr lang="cs-CZ" sz="4400" b="1" dirty="0"/>
            </a:br>
            <a:r>
              <a:rPr lang="cs-CZ" sz="4400" b="1" dirty="0"/>
              <a:t>             Upravte tato vyjádření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Navštěvuje nebo se stýká s lidmi z televize.</a:t>
            </a:r>
          </a:p>
          <a:p>
            <a:r>
              <a:rPr lang="cs-CZ" b="1" dirty="0">
                <a:solidFill>
                  <a:srgbClr val="002060"/>
                </a:solidFill>
              </a:rPr>
              <a:t>Tuto i jiné obdobné povinnosti plní svědomitě.</a:t>
            </a:r>
          </a:p>
          <a:p>
            <a:r>
              <a:rPr lang="cs-CZ" b="1" dirty="0">
                <a:solidFill>
                  <a:srgbClr val="002060"/>
                </a:solidFill>
              </a:rPr>
              <a:t>Někteří se spokojí s tím, když si přečtou poslední stránku novin.</a:t>
            </a:r>
          </a:p>
          <a:p>
            <a:r>
              <a:rPr lang="cs-CZ" b="1" dirty="0">
                <a:solidFill>
                  <a:srgbClr val="002060"/>
                </a:solidFill>
              </a:rPr>
              <a:t>Nemohu pochopit, jak všechnu práci vykonává s úsměvem.</a:t>
            </a:r>
          </a:p>
          <a:p>
            <a:r>
              <a:rPr lang="cs-CZ" b="1" dirty="0">
                <a:solidFill>
                  <a:srgbClr val="002060"/>
                </a:solidFill>
              </a:rPr>
              <a:t>Usilujeme o to, abychom dosáhli vyměřeného cíle.</a:t>
            </a:r>
          </a:p>
        </p:txBody>
      </p:sp>
      <p:pic>
        <p:nvPicPr>
          <p:cNvPr id="8194" name="Picture 2" descr="C:\Users\ZS SLOVAN\AppData\Local\Microsoft\Windows\Temporary Internet Files\Content.IE5\Q0E2LMF4\MC900434411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06039"/>
            <a:ext cx="1625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89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                 Pracovní list   3</a:t>
            </a:r>
            <a:br>
              <a:rPr lang="cs-CZ" b="1" dirty="0"/>
            </a:br>
            <a:r>
              <a:rPr lang="cs-CZ" b="1" dirty="0"/>
              <a:t>    Nahraďte nevhodně užité výrazy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Neopomeňte doma slovníčky.</a:t>
            </a:r>
          </a:p>
          <a:p>
            <a:r>
              <a:rPr lang="cs-CZ" b="1" dirty="0">
                <a:solidFill>
                  <a:srgbClr val="002060"/>
                </a:solidFill>
              </a:rPr>
              <a:t>Nebudu se o tom dále rozvádět.</a:t>
            </a:r>
          </a:p>
          <a:p>
            <a:r>
              <a:rPr lang="cs-CZ" b="1" dirty="0">
                <a:solidFill>
                  <a:srgbClr val="002060"/>
                </a:solidFill>
              </a:rPr>
              <a:t>Musíme si zodpovědět na dvě otázky.</a:t>
            </a:r>
          </a:p>
          <a:p>
            <a:r>
              <a:rPr lang="cs-CZ" b="1" dirty="0">
                <a:solidFill>
                  <a:srgbClr val="002060"/>
                </a:solidFill>
              </a:rPr>
              <a:t>Předložte občanské průkazy a pak můžete vstoupit.</a:t>
            </a:r>
          </a:p>
          <a:p>
            <a:r>
              <a:rPr lang="cs-CZ" b="1" dirty="0">
                <a:solidFill>
                  <a:srgbClr val="002060"/>
                </a:solidFill>
              </a:rPr>
              <a:t>Nejbezpečnější je koupání v rybníce stabilně hlubokém.</a:t>
            </a:r>
          </a:p>
          <a:p>
            <a:r>
              <a:rPr lang="cs-CZ" b="1" dirty="0">
                <a:solidFill>
                  <a:srgbClr val="002060"/>
                </a:solidFill>
              </a:rPr>
              <a:t>Radost vybouchla mezi námi. </a:t>
            </a:r>
          </a:p>
        </p:txBody>
      </p:sp>
      <p:pic>
        <p:nvPicPr>
          <p:cNvPr id="9218" name="Picture 2" descr="C:\Users\ZS SLOVAN\AppData\Local\Microsoft\Windows\Temporary Internet Files\Content.IE5\Q2TO0XTT\MC900437793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97152"/>
            <a:ext cx="1892300" cy="163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23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   </a:t>
            </a:r>
            <a:r>
              <a:rPr lang="cs-CZ" b="1" dirty="0"/>
              <a:t>SLOHOVÝ ÚTVAR </a:t>
            </a:r>
            <a:r>
              <a:rPr lang="cs-CZ" sz="6600" b="1" dirty="0"/>
              <a:t>ÚVAHA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nejnáročnější slohový postup</a:t>
            </a:r>
          </a:p>
          <a:p>
            <a:r>
              <a:rPr lang="cs-CZ" b="1" dirty="0"/>
              <a:t>zamyšlení</a:t>
            </a:r>
          </a:p>
          <a:p>
            <a:r>
              <a:rPr lang="cs-CZ" b="1" dirty="0"/>
              <a:t>osvětluje a hodnotí problém</a:t>
            </a:r>
          </a:p>
          <a:p>
            <a:r>
              <a:rPr lang="cs-CZ" b="1" dirty="0"/>
              <a:t>navrhuje řešení</a:t>
            </a:r>
          </a:p>
          <a:p>
            <a:r>
              <a:rPr lang="cs-CZ" b="1" dirty="0"/>
              <a:t>závěry – fakta, logické vyvozování</a:t>
            </a:r>
          </a:p>
          <a:p>
            <a:r>
              <a:rPr lang="cs-CZ" b="1" dirty="0"/>
              <a:t>subjektivní vyjádření</a:t>
            </a:r>
          </a:p>
          <a:p>
            <a:r>
              <a:rPr lang="cs-CZ" b="1" dirty="0"/>
              <a:t>argumenty pro a proti</a:t>
            </a:r>
          </a:p>
          <a:p>
            <a:r>
              <a:rPr lang="cs-CZ" b="1" dirty="0"/>
              <a:t>závěr – syntéza – východisko</a:t>
            </a:r>
          </a:p>
          <a:p>
            <a:pPr marL="0" indent="0">
              <a:buNone/>
            </a:pPr>
            <a:endParaRPr lang="cs-CZ" b="1" dirty="0"/>
          </a:p>
        </p:txBody>
      </p:sp>
      <p:pic>
        <p:nvPicPr>
          <p:cNvPr id="1028" name="Picture 4" descr="C:\Users\ZS SLOVAN\AppData\Local\Microsoft\Windows\Temporary Internet Files\Content.IE5\O55NU5UP\MC900088978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05064"/>
            <a:ext cx="1872208" cy="240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32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                Činnostní učení</a:t>
            </a:r>
            <a:br>
              <a:rPr lang="cs-CZ" b="1" dirty="0"/>
            </a:br>
            <a:r>
              <a:rPr lang="cs-CZ" b="1" dirty="0"/>
              <a:t>     Vyberte si témata ústní úvahy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Čím je mi kniha, divadlo, film, televize, sport</a:t>
            </a:r>
          </a:p>
          <a:p>
            <a:endParaRPr lang="cs-CZ" b="1" dirty="0">
              <a:solidFill>
                <a:srgbClr val="002060"/>
              </a:solidFill>
            </a:endParaRPr>
          </a:p>
          <a:p>
            <a:r>
              <a:rPr lang="cs-CZ" b="1" dirty="0">
                <a:solidFill>
                  <a:srgbClr val="002060"/>
                </a:solidFill>
              </a:rPr>
              <a:t>Čím bych chtěl být a proč</a:t>
            </a:r>
          </a:p>
          <a:p>
            <a:endParaRPr lang="cs-CZ" b="1" dirty="0">
              <a:solidFill>
                <a:srgbClr val="002060"/>
              </a:solidFill>
            </a:endParaRPr>
          </a:p>
          <a:p>
            <a:r>
              <a:rPr lang="cs-CZ" b="1" dirty="0">
                <a:solidFill>
                  <a:srgbClr val="002060"/>
                </a:solidFill>
              </a:rPr>
              <a:t>Význam lidského zdraví pro jednotlivce a společnost</a:t>
            </a:r>
          </a:p>
        </p:txBody>
      </p:sp>
      <p:pic>
        <p:nvPicPr>
          <p:cNvPr id="10242" name="Picture 2" descr="C:\Users\ZS SLOVAN\AppData\Local\Microsoft\Windows\Temporary Internet Files\Content.IE5\UBM1IS8W\MC900434389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09120"/>
            <a:ext cx="1206500" cy="19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                 Činnostní učení</a:t>
            </a:r>
            <a:br>
              <a:rPr lang="cs-CZ" dirty="0"/>
            </a:br>
            <a:r>
              <a:rPr lang="cs-CZ" dirty="0"/>
              <a:t>    </a:t>
            </a:r>
            <a:r>
              <a:rPr lang="cs-CZ" sz="4000" b="1" dirty="0"/>
              <a:t>S kritickým zaměřením zpracujte úvahu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Naše třída před zrcadlem</a:t>
            </a:r>
          </a:p>
          <a:p>
            <a:endParaRPr lang="cs-CZ" b="1" dirty="0">
              <a:solidFill>
                <a:srgbClr val="002060"/>
              </a:solidFill>
            </a:endParaRPr>
          </a:p>
          <a:p>
            <a:r>
              <a:rPr lang="cs-CZ" b="1" dirty="0">
                <a:solidFill>
                  <a:srgbClr val="002060"/>
                </a:solidFill>
              </a:rPr>
              <a:t>Sportovní divák</a:t>
            </a:r>
          </a:p>
          <a:p>
            <a:endParaRPr lang="cs-CZ" b="1" dirty="0">
              <a:solidFill>
                <a:srgbClr val="002060"/>
              </a:solidFill>
            </a:endParaRPr>
          </a:p>
          <a:p>
            <a:r>
              <a:rPr lang="cs-CZ" b="1" dirty="0">
                <a:solidFill>
                  <a:srgbClr val="002060"/>
                </a:solidFill>
              </a:rPr>
              <a:t>Hromadná doprava a cestující</a:t>
            </a:r>
          </a:p>
          <a:p>
            <a:endParaRPr lang="cs-CZ" b="1" dirty="0">
              <a:solidFill>
                <a:srgbClr val="002060"/>
              </a:solidFill>
            </a:endParaRPr>
          </a:p>
          <a:p>
            <a:r>
              <a:rPr lang="cs-CZ" b="1" dirty="0">
                <a:solidFill>
                  <a:srgbClr val="002060"/>
                </a:solidFill>
              </a:rPr>
              <a:t>Jaký bych nechtěl být</a:t>
            </a:r>
          </a:p>
        </p:txBody>
      </p:sp>
      <p:pic>
        <p:nvPicPr>
          <p:cNvPr id="11266" name="Picture 2" descr="C:\Users\ZS SLOVAN\AppData\Local\Microsoft\Windows\Temporary Internet Files\Content.IE5\39IBZD7A\MC900434775[1]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3216099"/>
            <a:ext cx="3943832" cy="394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943895" y="4512096"/>
            <a:ext cx="3072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Vyberte si jedno z témat</a:t>
            </a:r>
          </a:p>
        </p:txBody>
      </p:sp>
      <p:sp>
        <p:nvSpPr>
          <p:cNvPr id="5" name="Veselý obličej 4"/>
          <p:cNvSpPr/>
          <p:nvPr/>
        </p:nvSpPr>
        <p:spPr>
          <a:xfrm>
            <a:off x="6948264" y="4912206"/>
            <a:ext cx="914400" cy="914400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85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               Činnostní učení</a:t>
            </a:r>
            <a:br>
              <a:rPr lang="cs-CZ" b="1" dirty="0"/>
            </a:br>
            <a:r>
              <a:rPr lang="cs-CZ" b="1" dirty="0"/>
              <a:t>                       Úvaha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Krásné věci kolem nás</a:t>
            </a:r>
          </a:p>
          <a:p>
            <a:r>
              <a:rPr lang="cs-CZ" b="1" dirty="0">
                <a:solidFill>
                  <a:srgbClr val="002060"/>
                </a:solidFill>
              </a:rPr>
              <a:t>Svačina v koši (Úvaha o plýtvání potravin)</a:t>
            </a:r>
          </a:p>
          <a:p>
            <a:r>
              <a:rPr lang="cs-CZ" b="1" dirty="0">
                <a:solidFill>
                  <a:srgbClr val="002060"/>
                </a:solidFill>
              </a:rPr>
              <a:t>Mám problémy s … (např. s matematikou, s rodiči, s tloušťkou, se svou výškou)</a:t>
            </a:r>
          </a:p>
          <a:p>
            <a:r>
              <a:rPr lang="cs-CZ" b="1" dirty="0">
                <a:solidFill>
                  <a:srgbClr val="002060"/>
                </a:solidFill>
              </a:rPr>
              <a:t>„Ach, ta dnešní mládež!“</a:t>
            </a:r>
          </a:p>
          <a:p>
            <a:r>
              <a:rPr lang="cs-CZ" b="1" dirty="0">
                <a:solidFill>
                  <a:srgbClr val="002060"/>
                </a:solidFill>
              </a:rPr>
              <a:t>Hrdinství všedního dne</a:t>
            </a:r>
          </a:p>
          <a:p>
            <a:r>
              <a:rPr lang="cs-CZ" b="1" dirty="0">
                <a:solidFill>
                  <a:srgbClr val="002060"/>
                </a:solidFill>
              </a:rPr>
              <a:t>Jaké je to za tím hraničním kamenem (zachyťte zvláštnosti a odlišnosti způsobu života v jiné zemi)</a:t>
            </a:r>
          </a:p>
          <a:p>
            <a:r>
              <a:rPr lang="cs-CZ" b="1" dirty="0">
                <a:solidFill>
                  <a:srgbClr val="002060"/>
                </a:solidFill>
              </a:rPr>
              <a:t>Monolog zvířete (např. lva, opice, hrocha …vyjádřete  jeho názor na návštěvníky ZOO nebo na život zvířete v zajetí)</a:t>
            </a:r>
          </a:p>
        </p:txBody>
      </p:sp>
      <p:pic>
        <p:nvPicPr>
          <p:cNvPr id="1027" name="Picture 3" descr="C:\Users\ZS SLOVAN\AppData\Local\Microsoft\Windows\Temporary Internet Files\Content.IE5\UBM1IS8W\MC900429827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0688"/>
            <a:ext cx="16002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34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               Činnostní učení</a:t>
            </a:r>
            <a:br>
              <a:rPr lang="cs-CZ" dirty="0"/>
            </a:br>
            <a:r>
              <a:rPr lang="cs-CZ" sz="3600" b="1" dirty="0"/>
              <a:t>Pokuste se o úvahu na téma některého z výroků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Mírná řeč láme hněv.</a:t>
            </a:r>
          </a:p>
          <a:p>
            <a:r>
              <a:rPr lang="cs-CZ" b="1" dirty="0">
                <a:solidFill>
                  <a:srgbClr val="002060"/>
                </a:solidFill>
              </a:rPr>
              <a:t>Bez přátelství nestojí život za nic.</a:t>
            </a:r>
          </a:p>
          <a:p>
            <a:r>
              <a:rPr lang="cs-CZ" b="1" dirty="0">
                <a:solidFill>
                  <a:srgbClr val="002060"/>
                </a:solidFill>
              </a:rPr>
              <a:t>O špatnou náladu se zlomí každý vtip a šprým.</a:t>
            </a:r>
          </a:p>
          <a:p>
            <a:r>
              <a:rPr lang="cs-CZ" b="1" dirty="0">
                <a:solidFill>
                  <a:srgbClr val="002060"/>
                </a:solidFill>
              </a:rPr>
              <a:t>Spíš zemřít než důvěru zklamat.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2" name="Picture 4" descr="C:\Users\ZS SLOVAN\AppData\Local\Microsoft\Windows\Temporary Internet Files\Content.IE5\Q0E2LMF4\MC900230737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931" y="3389014"/>
            <a:ext cx="3642511" cy="346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50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                Činnostní učení</a:t>
            </a:r>
            <a:br>
              <a:rPr lang="cs-CZ" b="1" dirty="0"/>
            </a:br>
            <a:r>
              <a:rPr lang="cs-CZ" b="1" dirty="0"/>
              <a:t>                         Úvaha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3356992"/>
            <a:ext cx="8229600" cy="4389120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Vyberte si některé české přísloví a zpracujte na ně úvahu.</a:t>
            </a:r>
          </a:p>
          <a:p>
            <a:pPr marL="0" indent="0">
              <a:buNone/>
            </a:pPr>
            <a:endParaRPr lang="cs-CZ" b="1" dirty="0">
              <a:solidFill>
                <a:srgbClr val="002060"/>
              </a:solidFill>
            </a:endParaRPr>
          </a:p>
          <a:p>
            <a:r>
              <a:rPr lang="cs-CZ" b="1" dirty="0">
                <a:solidFill>
                  <a:srgbClr val="002060"/>
                </a:solidFill>
              </a:rPr>
              <a:t>Kdo chce, vypracuje úvahu na vlastní téma.</a:t>
            </a:r>
          </a:p>
        </p:txBody>
      </p:sp>
      <p:pic>
        <p:nvPicPr>
          <p:cNvPr id="3079" name="Picture 7" descr="C:\Users\ZS SLOVAN\AppData\Local\Microsoft\Windows\Temporary Internet Files\Content.IE5\MQ3ATL6I\MC90035539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92695"/>
            <a:ext cx="1967555" cy="225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7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     STYLISTICKÉ PROSTŘEDKY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pouze spisovný jazyk</a:t>
            </a:r>
          </a:p>
          <a:p>
            <a:r>
              <a:rPr lang="cs-CZ" b="1" dirty="0"/>
              <a:t>úvod - ustálené fráze</a:t>
            </a:r>
          </a:p>
          <a:p>
            <a:r>
              <a:rPr lang="cs-CZ" b="1" dirty="0"/>
              <a:t>stať - řečnické otázky</a:t>
            </a:r>
          </a:p>
          <a:p>
            <a:pPr marL="0" indent="0">
              <a:buNone/>
            </a:pPr>
            <a:r>
              <a:rPr lang="cs-CZ" b="1" dirty="0"/>
              <a:t>           - obrazná vyjádření </a:t>
            </a:r>
          </a:p>
          <a:p>
            <a:r>
              <a:rPr lang="cs-CZ" b="1" dirty="0"/>
              <a:t>závěr -  autorův pohled, syntéza</a:t>
            </a:r>
          </a:p>
        </p:txBody>
      </p:sp>
      <p:pic>
        <p:nvPicPr>
          <p:cNvPr id="2051" name="Picture 3" descr="C:\Users\ZS SLOVAN\AppData\Local\Microsoft\Windows\Temporary Internet Files\Content.IE5\OQ9V50OP\MC900241227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33056"/>
            <a:ext cx="267426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852268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365760" fontAlgn="auto">
              <a:spcAft>
                <a:spcPts val="0"/>
              </a:spcAft>
              <a:defRPr/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patří k velmi náročným útvarům 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podobá se výkladu, ale na rozdíl od něj nepopisuje pouze holá fakta, ale přidává náš názor 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nesnaží se poučovat nebo vzdělávat, předkládá pouze svůj názor, který má vést k zamyšlení</a:t>
            </a:r>
          </a:p>
        </p:txBody>
      </p:sp>
      <p:sp>
        <p:nvSpPr>
          <p:cNvPr id="11267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Úvaha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365760" algn="just" fontAlgn="auto">
              <a:spcAft>
                <a:spcPts val="0"/>
              </a:spcAft>
              <a:defRPr/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východiskem kompozice jsou vlastní zkušenosti a obecné poznatky, autor o nich přemýšlí, analyzuje je a vynáší obecně platné závěry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291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Úvaha</a:t>
            </a:r>
          </a:p>
        </p:txBody>
      </p:sp>
      <p:pic>
        <p:nvPicPr>
          <p:cNvPr id="1026" name="Picture 2" descr="C:\Users\cipisci\Desktop\homer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4419600"/>
            <a:ext cx="874712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DÍVEJTE SE VZHŮRU NA HVĚZDY A NIKOLI DOLŮ NA NOHY. POKUSTE SE POCHOPIT, CO VIDÍTE A PROČ EXISTUJE VESMÍR. </a:t>
            </a:r>
          </a:p>
          <a:p>
            <a:pPr lvl="8"/>
            <a:r>
              <a:rPr lang="cs-CZ" dirty="0"/>
              <a:t>S. HAWKING 1942 - 2018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3305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4300736" cy="331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139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365760" indent="-365760"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často užívá výrazů: 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myslím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uvažuji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přemýšlím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domnívám se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upozorňuji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přemýšlejte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uvažte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dokážete si představit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315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Úvaha</a:t>
            </a:r>
          </a:p>
        </p:txBody>
      </p:sp>
      <p:pic>
        <p:nvPicPr>
          <p:cNvPr id="2050" name="Picture 2" descr="C:\Users\cipisci\Desktop\animace14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3429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365760" indent="-365760" fontAlgn="auto">
              <a:spcAft>
                <a:spcPts val="0"/>
              </a:spcAft>
              <a:defRPr/>
            </a:pPr>
            <a:r>
              <a:rPr lang="cs-CZ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Často se užívá </a:t>
            </a:r>
            <a:r>
              <a:rPr lang="cs-CZ" sz="30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řečnických otázek</a:t>
            </a:r>
            <a:r>
              <a:rPr lang="cs-CZ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365760" indent="-365760" algn="just" fontAlgn="auto">
              <a:spcAft>
                <a:spcPts val="0"/>
              </a:spcAft>
              <a:defRPr/>
            </a:pPr>
            <a:endParaRPr lang="cs-CZ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algn="just" fontAlgn="auto">
              <a:spcAft>
                <a:spcPts val="0"/>
              </a:spcAft>
              <a:defRPr/>
            </a:pPr>
            <a:r>
              <a:rPr lang="cs-CZ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 to je řečnická otázka?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je otázka, na kterou se nečeká odpověď. </a:t>
            </a:r>
          </a:p>
          <a:p>
            <a:pPr marL="0"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Buď proto, že není důležitá, nebo třeba proto, že oslovujeme člověka, který nemůže odpovědět. Lze také oslovit věc (=personifikace), skupinu lidí (ta pochopitelně odpovědět nemůže) nebo sebe sama. </a:t>
            </a:r>
          </a:p>
          <a:p>
            <a:pPr marL="365760" indent="-365760" algn="just" fontAlgn="auto">
              <a:spcAft>
                <a:spcPts val="0"/>
              </a:spcAft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339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Úvaha</a:t>
            </a:r>
          </a:p>
        </p:txBody>
      </p:sp>
      <p:pic>
        <p:nvPicPr>
          <p:cNvPr id="3074" name="Picture 2" descr="C:\Users\cipisci\Desktop\ea70f295d1_32791882_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2781300"/>
            <a:ext cx="995362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365760" indent="-365760" fontAlgn="auto">
              <a:spcAft>
                <a:spcPts val="0"/>
              </a:spcAft>
              <a:defRPr/>
            </a:pPr>
            <a:r>
              <a:rPr lang="cs-CZ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Jak se ptát „správně“? </a:t>
            </a:r>
          </a:p>
          <a:p>
            <a:pPr marL="365760" indent="-365760" fontAlgn="auto">
              <a:spcAft>
                <a:spcPts val="0"/>
              </a:spcAft>
              <a:defRPr/>
            </a:pPr>
            <a:endParaRPr lang="cs-CZ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Nedělat to prvoplánově a okatě. Otázka nemá být samoúčelná, má být závěrem nějakého myšlenkového toku, má vést k další sérii myšlenek, případně má celý text uzavírat.</a:t>
            </a:r>
          </a:p>
          <a:p>
            <a:pPr marL="365760" indent="-365760" fontAlgn="auto">
              <a:spcAft>
                <a:spcPts val="0"/>
              </a:spcAft>
              <a:defRPr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36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Úvaha</a:t>
            </a:r>
          </a:p>
        </p:txBody>
      </p:sp>
      <p:pic>
        <p:nvPicPr>
          <p:cNvPr id="4098" name="Picture 2" descr="C:\Users\cipisci\Desktop\4d16ae4c43_800099_o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2276475"/>
            <a:ext cx="30353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557</TotalTime>
  <Words>1000</Words>
  <Application>Microsoft Office PowerPoint</Application>
  <PresentationFormat>Předvádění na obrazovce (4:3)</PresentationFormat>
  <Paragraphs>161</Paragraphs>
  <Slides>24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Arial</vt:lpstr>
      <vt:lpstr>Calibri</vt:lpstr>
      <vt:lpstr>Constantia</vt:lpstr>
      <vt:lpstr>Franklin Gothic Book</vt:lpstr>
      <vt:lpstr>Wingdings</vt:lpstr>
      <vt:lpstr>Wingdings 2</vt:lpstr>
      <vt:lpstr>Tok</vt:lpstr>
      <vt:lpstr>Úvaha</vt:lpstr>
      <vt:lpstr>      SLOHOVÝ ÚTVAR ÚVAHA</vt:lpstr>
      <vt:lpstr>     STYLISTICKÉ PROSTŘEDKY</vt:lpstr>
      <vt:lpstr>Úvaha</vt:lpstr>
      <vt:lpstr>Úvaha</vt:lpstr>
      <vt:lpstr>Prezentace aplikace PowerPoint</vt:lpstr>
      <vt:lpstr>Úvaha</vt:lpstr>
      <vt:lpstr>Úvaha</vt:lpstr>
      <vt:lpstr>Úvaha</vt:lpstr>
      <vt:lpstr>Práce s textem</vt:lpstr>
      <vt:lpstr>Úvaha</vt:lpstr>
      <vt:lpstr>Úvaha</vt:lpstr>
      <vt:lpstr>Úvaha</vt:lpstr>
      <vt:lpstr>Prezentace aplikace PowerPoint</vt:lpstr>
      <vt:lpstr>           MLUVÍME O ÚVAZE</vt:lpstr>
      <vt:lpstr>                  Pracovní list    1       Použijte ve větách tyto výrazy</vt:lpstr>
      <vt:lpstr>ŠKOLA </vt:lpstr>
      <vt:lpstr>                   Pracovní list   2              Upravte tato vyjádření</vt:lpstr>
      <vt:lpstr>                 Pracovní list   3     Nahraďte nevhodně užité výrazy</vt:lpstr>
      <vt:lpstr>                Činnostní učení      Vyberte si témata ústní úvahy</vt:lpstr>
      <vt:lpstr>                 Činnostní učení     S kritickým zaměřením zpracujte úvahu</vt:lpstr>
      <vt:lpstr>               Činnostní učení                        Úvaha</vt:lpstr>
      <vt:lpstr>               Činnostní učení Pokuste se o úvahu na téma některého z výroků</vt:lpstr>
      <vt:lpstr>                Činnostní učení                          Úvaha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Mládková</dc:creator>
  <cp:lastModifiedBy>Milan Bednář</cp:lastModifiedBy>
  <cp:revision>37</cp:revision>
  <dcterms:created xsi:type="dcterms:W3CDTF">2011-10-14T09:00:52Z</dcterms:created>
  <dcterms:modified xsi:type="dcterms:W3CDTF">2025-04-10T17:08:11Z</dcterms:modified>
</cp:coreProperties>
</file>