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258" r:id="rId3"/>
    <p:sldId id="259" r:id="rId4"/>
    <p:sldId id="264" r:id="rId5"/>
    <p:sldId id="260" r:id="rId6"/>
    <p:sldId id="261" r:id="rId7"/>
    <p:sldId id="263" r:id="rId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33"/>
    <a:srgbClr val="99FF33"/>
    <a:srgbClr val="99CC00"/>
    <a:srgbClr val="FFFF99"/>
    <a:srgbClr val="FFFF00"/>
    <a:srgbClr val="8137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684" y="1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Elektronická učebnice - Základní škola Děčín VI, Na Stráni 879/2, příspěvková organizace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33583E-89BF-4ECB-AA3F-75DD3E829E63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771979-99DB-4828-878C-66DC5CF305D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7630280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Elektronická učebnice - Základní škola Děčín VI, Na Stráni 879/2, příspěvková organizace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527786-DE88-4C02-A0B7-082242F2B663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C757F8-8F25-4CF1-88DC-C9C420F5300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621211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Víte, kdo</a:t>
            </a:r>
            <a:r>
              <a:rPr lang="cs-CZ" baseline="0" dirty="0" smtClean="0"/>
              <a:t> způsobuje angínu, chřipku, nebo neštovice?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757F8-8F25-4CF1-88DC-C9C420F53004}" type="slidenum">
              <a:rPr lang="cs-CZ" smtClean="0"/>
              <a:pPr/>
              <a:t>1</a:t>
            </a:fld>
            <a:endParaRPr lang="cs-CZ"/>
          </a:p>
        </p:txBody>
      </p:sp>
      <p:sp>
        <p:nvSpPr>
          <p:cNvPr id="5" name="Zástupný symbol pro záhlaví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cs-CZ" smtClean="0"/>
              <a:t>Elektronická učebnice - Základní škola Děčín VI, Na Stráni 879/2, příspěvková organizace</a:t>
            </a:r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757F8-8F25-4CF1-88DC-C9C420F53004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5" name="Zástupný symbol pro záhlaví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cs-CZ" smtClean="0"/>
              <a:t>Elektronická učebnice - Základní škola Děčín VI, Na Stráni 879/2, příspěvková organizace</a:t>
            </a:r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757F8-8F25-4CF1-88DC-C9C420F53004}" type="slidenum">
              <a:rPr lang="cs-CZ" smtClean="0"/>
              <a:pPr/>
              <a:t>3</a:t>
            </a:fld>
            <a:endParaRPr lang="cs-CZ"/>
          </a:p>
        </p:txBody>
      </p:sp>
      <p:sp>
        <p:nvSpPr>
          <p:cNvPr id="5" name="Zástupný symbol pro záhlaví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cs-CZ" smtClean="0"/>
              <a:t>Elektronická učebnice - Základní škola Děčín VI, Na Stráni 879/2, příspěvková organizace</a:t>
            </a:r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757F8-8F25-4CF1-88DC-C9C420F53004}" type="slidenum">
              <a:rPr lang="cs-CZ" smtClean="0"/>
              <a:pPr/>
              <a:t>4</a:t>
            </a:fld>
            <a:endParaRPr lang="cs-CZ"/>
          </a:p>
        </p:txBody>
      </p:sp>
      <p:sp>
        <p:nvSpPr>
          <p:cNvPr id="5" name="Zástupný symbol pro záhlaví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cs-CZ" smtClean="0"/>
              <a:t>Elektronická učebnice - Základní škola Děčín VI, Na Stráni 879/2, příspěvková organizace</a:t>
            </a:r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757F8-8F25-4CF1-88DC-C9C420F53004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5" name="Zástupný symbol pro záhlaví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cs-CZ" smtClean="0"/>
              <a:t>Elektronická učebnice - Základní škola Děčín VI, Na Stráni 879/2, příspěvková organizace</a:t>
            </a:r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757F8-8F25-4CF1-88DC-C9C420F53004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5" name="Zástupný symbol pro záhlaví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cs-CZ" smtClean="0"/>
              <a:t>Elektronická učebnice - Základní škola Děčín VI, Na Stráni 879/2, příspěvková organizace</a:t>
            </a:r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757F8-8F25-4CF1-88DC-C9C420F53004}" type="slidenum">
              <a:rPr lang="cs-CZ" smtClean="0"/>
              <a:pPr/>
              <a:t>7</a:t>
            </a:fld>
            <a:endParaRPr lang="cs-CZ"/>
          </a:p>
        </p:txBody>
      </p:sp>
      <p:sp>
        <p:nvSpPr>
          <p:cNvPr id="5" name="Zástupný symbol pro záhlaví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cs-CZ" smtClean="0"/>
              <a:t>Elektronická učebnice - Základní škola Děčín VI, Na Stráni 879/2, příspěvková organizace</a:t>
            </a:r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6E6A-BCBB-4397-B238-D9666C12CA33}" type="datetime1">
              <a:rPr lang="cs-CZ" smtClean="0"/>
              <a:pPr/>
              <a:t>24.09.2025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59B0-F0F3-4110-8E3E-B7F9093C10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DB5B-C4F9-421B-B915-96C77EBC177D}" type="datetime1">
              <a:rPr lang="cs-CZ" smtClean="0"/>
              <a:pPr/>
              <a:t>24.09.2025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59B0-F0F3-4110-8E3E-B7F9093C10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7F35-795A-4B52-AF4B-8AF9D6F591C2}" type="datetime1">
              <a:rPr lang="cs-CZ" smtClean="0"/>
              <a:pPr/>
              <a:t>24.09.2025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59B0-F0F3-4110-8E3E-B7F9093C10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B4C2E-6E06-4E9C-9D85-8F31E0E288E6}" type="datetime1">
              <a:rPr lang="cs-CZ" smtClean="0"/>
              <a:pPr/>
              <a:t>24.09.2025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59B0-F0F3-4110-8E3E-B7F9093C10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ABC8E-B95F-4149-9A9A-D11A584EB29D}" type="datetime1">
              <a:rPr lang="cs-CZ" smtClean="0"/>
              <a:pPr/>
              <a:t>24.09.2025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59B0-F0F3-4110-8E3E-B7F9093C10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0DED4-D2BA-48CB-B2B6-1875E7FDB29C}" type="datetime1">
              <a:rPr lang="cs-CZ" smtClean="0"/>
              <a:pPr/>
              <a:t>24.09.2025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59B0-F0F3-4110-8E3E-B7F9093C10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9A91E-1CCF-40B7-8986-DCBC22B998A1}" type="datetime1">
              <a:rPr lang="cs-CZ" smtClean="0"/>
              <a:pPr/>
              <a:t>24.09.2025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59B0-F0F3-4110-8E3E-B7F9093C10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CEE0F-07E8-4FA4-BC5E-B1097BC39F9A}" type="datetime1">
              <a:rPr lang="cs-CZ" smtClean="0"/>
              <a:pPr/>
              <a:t>24.09.2025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59B0-F0F3-4110-8E3E-B7F9093C10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1AB1-11DE-4681-8765-EB93C13598AF}" type="datetime1">
              <a:rPr lang="cs-CZ" smtClean="0"/>
              <a:pPr/>
              <a:t>24.09.2025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59B0-F0F3-4110-8E3E-B7F9093C10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8AF0-EED2-4674-8E08-6CB36054DDEB}" type="datetime1">
              <a:rPr lang="cs-CZ" smtClean="0"/>
              <a:pPr/>
              <a:t>24.09.2025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59B0-F0F3-4110-8E3E-B7F9093C10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B1AB8-A318-494C-B197-385F53BD80D4}" type="datetime1">
              <a:rPr lang="cs-CZ" smtClean="0"/>
              <a:pPr/>
              <a:t>24.09.2025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59B0-F0F3-4110-8E3E-B7F9093C10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CAF81-B0B1-45DF-898B-A867B8150E23}" type="datetime1">
              <a:rPr lang="cs-CZ" smtClean="0"/>
              <a:pPr/>
              <a:t>24.09.2025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059B0-F0F3-4110-8E3E-B7F9093C10A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gif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7.jpeg"/><Relationship Id="rId4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wmf"/><Relationship Id="rId4" Type="http://schemas.openxmlformats.org/officeDocument/2006/relationships/image" Target="../media/image1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jpeg"/><Relationship Id="rId4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2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jpeg"/><Relationship Id="rId5" Type="http://schemas.openxmlformats.org/officeDocument/2006/relationships/image" Target="../media/image9.jpeg"/><Relationship Id="rId4" Type="http://schemas.openxmlformats.org/officeDocument/2006/relationships/image" Target="../media/image1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267494"/>
            <a:ext cx="4572000" cy="855171"/>
          </a:xfr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Autofit/>
          </a:bodyPr>
          <a:lstStyle/>
          <a:p>
            <a:pPr algn="l"/>
            <a:r>
              <a:rPr lang="cs-CZ" sz="2500" b="1" dirty="0" smtClean="0">
                <a:latin typeface="Times New Roman" pitchFamily="18" charset="0"/>
                <a:cs typeface="Times New Roman" pitchFamily="18" charset="0"/>
              </a:rPr>
              <a:t> BAJKA</a:t>
            </a:r>
            <a:br>
              <a:rPr lang="cs-CZ" sz="2500" b="1" dirty="0" smtClean="0">
                <a:latin typeface="Times New Roman" pitchFamily="18" charset="0"/>
                <a:cs typeface="Times New Roman" pitchFamily="18" charset="0"/>
              </a:rPr>
            </a:br>
            <a:endParaRPr lang="cs-CZ" sz="25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428" y="927902"/>
            <a:ext cx="1708348" cy="1848734"/>
          </a:xfrm>
          <a:prstGeom prst="rect">
            <a:avLst/>
          </a:prstGeom>
          <a:ln w="12700">
            <a:solidFill>
              <a:schemeClr val="accent3">
                <a:lumMod val="50000"/>
              </a:schemeClr>
            </a:solidFill>
          </a:ln>
        </p:spPr>
      </p:pic>
      <p:pic>
        <p:nvPicPr>
          <p:cNvPr id="14" name="Obrázek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1870" y="888913"/>
            <a:ext cx="1506451" cy="1719263"/>
          </a:xfrm>
          <a:prstGeom prst="rect">
            <a:avLst/>
          </a:prstGeom>
          <a:ln w="12700">
            <a:solidFill>
              <a:schemeClr val="accent3">
                <a:lumMod val="50000"/>
              </a:schemeClr>
            </a:solidFill>
          </a:ln>
        </p:spPr>
      </p:pic>
      <p:pic>
        <p:nvPicPr>
          <p:cNvPr id="15" name="Obrázek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862952"/>
            <a:ext cx="1152128" cy="1616446"/>
          </a:xfrm>
          <a:prstGeom prst="rect">
            <a:avLst/>
          </a:prstGeom>
          <a:ln w="12700">
            <a:solidFill>
              <a:schemeClr val="accent3">
                <a:lumMod val="50000"/>
              </a:schemeClr>
            </a:solidFill>
          </a:ln>
        </p:spPr>
      </p:pic>
      <p:pic>
        <p:nvPicPr>
          <p:cNvPr id="16" name="Obrázek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2838" y="2862952"/>
            <a:ext cx="1159031" cy="1583383"/>
          </a:xfrm>
          <a:prstGeom prst="rect">
            <a:avLst/>
          </a:prstGeom>
          <a:ln w="12700">
            <a:solidFill>
              <a:schemeClr val="accent3">
                <a:lumMod val="50000"/>
              </a:schemeClr>
            </a:solidFill>
          </a:ln>
        </p:spPr>
      </p:pic>
      <p:pic>
        <p:nvPicPr>
          <p:cNvPr id="17" name="Obrázek 1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445" y="2562082"/>
            <a:ext cx="1301427" cy="1784906"/>
          </a:xfrm>
          <a:prstGeom prst="rect">
            <a:avLst/>
          </a:prstGeom>
          <a:ln w="12700">
            <a:solidFill>
              <a:schemeClr val="accent3">
                <a:lumMod val="50000"/>
              </a:schemeClr>
            </a:solidFill>
          </a:ln>
        </p:spPr>
      </p:pic>
      <p:pic>
        <p:nvPicPr>
          <p:cNvPr id="18" name="Obrázek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2346797"/>
            <a:ext cx="1469132" cy="1765621"/>
          </a:xfrm>
          <a:prstGeom prst="rect">
            <a:avLst/>
          </a:prstGeom>
          <a:ln w="12700">
            <a:solidFill>
              <a:schemeClr val="accent3">
                <a:lumMod val="50000"/>
              </a:schemeClr>
            </a:solidFill>
          </a:ln>
        </p:spPr>
      </p:pic>
      <p:pic>
        <p:nvPicPr>
          <p:cNvPr id="19" name="Obrázek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6696" y="2636540"/>
            <a:ext cx="1296143" cy="1447675"/>
          </a:xfrm>
          <a:prstGeom prst="rect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3" y="627534"/>
            <a:ext cx="1842244" cy="187220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Šipka doprava 20"/>
          <p:cNvSpPr/>
          <p:nvPr/>
        </p:nvSpPr>
        <p:spPr>
          <a:xfrm rot="19946357">
            <a:off x="2992717" y="1871368"/>
            <a:ext cx="852319" cy="484632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EZOP</a:t>
            </a:r>
            <a:endParaRPr lang="cs-CZ" sz="12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323528" y="267494"/>
            <a:ext cx="2952328" cy="576064"/>
          </a:xfrm>
          <a:solidFill>
            <a:schemeClr val="accent6">
              <a:lumMod val="40000"/>
              <a:lumOff val="60000"/>
            </a:schemeClr>
          </a:solidFill>
        </p:spPr>
        <p:txBody>
          <a:bodyPr anchor="t">
            <a:noAutofit/>
          </a:bodyPr>
          <a:lstStyle/>
          <a:p>
            <a:pPr algn="l"/>
            <a:r>
              <a:rPr lang="cs-CZ" sz="2500" b="1" dirty="0" smtClean="0">
                <a:latin typeface="Times New Roman" pitchFamily="18" charset="0"/>
                <a:cs typeface="Times New Roman" pitchFamily="18" charset="0"/>
              </a:rPr>
              <a:t>Základní pojmy</a:t>
            </a:r>
            <a:br>
              <a:rPr lang="cs-CZ" sz="25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500" b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endParaRPr lang="cs-CZ" sz="2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ál 6"/>
          <p:cNvSpPr/>
          <p:nvPr/>
        </p:nvSpPr>
        <p:spPr>
          <a:xfrm>
            <a:off x="0" y="843558"/>
            <a:ext cx="6948264" cy="244827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cs-C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Bajka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cs-C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je příběh, ve kterém </a:t>
            </a:r>
            <a:r>
              <a:rPr lang="cs-CZ" sz="2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zvířata jednají jako lidé</a:t>
            </a:r>
            <a:r>
              <a:rPr lang="cs-C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cs-C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 chování zvířat autor ukazuje některé špatné lidské vlastnosti</a:t>
            </a:r>
            <a:r>
              <a:rPr lang="cs-CZ" sz="1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cs-CZ" sz="1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653" b="7627"/>
          <a:stretch/>
        </p:blipFill>
        <p:spPr>
          <a:xfrm>
            <a:off x="6948264" y="555526"/>
            <a:ext cx="1784204" cy="1753344"/>
          </a:xfrm>
          <a:prstGeom prst="rect">
            <a:avLst/>
          </a:prstGeom>
          <a:ln w="12700">
            <a:solidFill>
              <a:schemeClr val="accent3">
                <a:lumMod val="50000"/>
              </a:schemeClr>
            </a:solidFill>
          </a:ln>
        </p:spPr>
      </p:pic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05" t="36458" r="8127" b="14584"/>
          <a:stretch/>
        </p:blipFill>
        <p:spPr>
          <a:xfrm>
            <a:off x="6150049" y="2427734"/>
            <a:ext cx="2809875" cy="2238375"/>
          </a:xfrm>
          <a:prstGeom prst="rect">
            <a:avLst/>
          </a:prstGeom>
          <a:ln w="12700">
            <a:solidFill>
              <a:schemeClr val="accent3">
                <a:lumMod val="50000"/>
              </a:schemeClr>
            </a:solidFill>
          </a:ln>
        </p:spPr>
      </p:pic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3" t="41389" r="13149" b="17222"/>
          <a:stretch/>
        </p:blipFill>
        <p:spPr>
          <a:xfrm>
            <a:off x="4283968" y="3590726"/>
            <a:ext cx="1750690" cy="1552774"/>
          </a:xfrm>
          <a:prstGeom prst="rect">
            <a:avLst/>
          </a:prstGeom>
          <a:ln w="12700">
            <a:solidFill>
              <a:schemeClr val="accent3">
                <a:lumMod val="50000"/>
              </a:schemeClr>
            </a:solidFill>
          </a:ln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291830"/>
            <a:ext cx="1905000" cy="1485900"/>
          </a:xfrm>
          <a:prstGeom prst="rect">
            <a:avLst/>
          </a:prstGeom>
          <a:ln w="12700">
            <a:solidFill>
              <a:schemeClr val="accent3">
                <a:lumMod val="50000"/>
              </a:schemeClr>
            </a:solidFill>
          </a:ln>
        </p:spPr>
      </p:pic>
      <p:pic>
        <p:nvPicPr>
          <p:cNvPr id="11" name="Obrázek 10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94" t="27784" r="9694" b="17069"/>
          <a:stretch/>
        </p:blipFill>
        <p:spPr>
          <a:xfrm flipH="1">
            <a:off x="2555776" y="3507854"/>
            <a:ext cx="1656184" cy="1334417"/>
          </a:xfrm>
          <a:prstGeom prst="rect">
            <a:avLst/>
          </a:prstGeom>
          <a:ln w="12700">
            <a:solidFill>
              <a:schemeClr val="accent3">
                <a:lumMod val="50000"/>
              </a:schemeClr>
            </a:solidFill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99592" y="195486"/>
            <a:ext cx="3888432" cy="783163"/>
          </a:xfr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/>
          </a:bodyPr>
          <a:lstStyle/>
          <a:p>
            <a:pPr algn="l"/>
            <a:r>
              <a:rPr lang="cs-CZ" sz="2800" b="1" u="sng" dirty="0" smtClean="0">
                <a:latin typeface="Times New Roman" pitchFamily="18" charset="0"/>
                <a:cs typeface="Times New Roman" pitchFamily="18" charset="0"/>
              </a:rPr>
              <a:t>Nové termíny a názvy</a:t>
            </a:r>
            <a:endParaRPr lang="cs-CZ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vál 4"/>
          <p:cNvSpPr/>
          <p:nvPr/>
        </p:nvSpPr>
        <p:spPr>
          <a:xfrm>
            <a:off x="4788024" y="1563638"/>
            <a:ext cx="1341115" cy="764468"/>
          </a:xfrm>
          <a:prstGeom prst="ellipse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ř</a:t>
            </a:r>
            <a:r>
              <a:rPr lang="cs-C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ecký otrok</a:t>
            </a:r>
            <a:r>
              <a:rPr lang="cs-CZ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cs-CZ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ál 5"/>
          <p:cNvSpPr/>
          <p:nvPr/>
        </p:nvSpPr>
        <p:spPr>
          <a:xfrm>
            <a:off x="2195736" y="1707654"/>
            <a:ext cx="2016224" cy="935521"/>
          </a:xfrm>
          <a:prstGeom prst="ellipse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cs-C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ravoučné vyprávění </a:t>
            </a:r>
          </a:p>
          <a:p>
            <a:endParaRPr lang="cs-CZ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ál 6"/>
          <p:cNvSpPr/>
          <p:nvPr/>
        </p:nvSpPr>
        <p:spPr>
          <a:xfrm>
            <a:off x="5796136" y="2076078"/>
            <a:ext cx="122413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cs-C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Ezop </a:t>
            </a:r>
          </a:p>
          <a:p>
            <a:endParaRPr lang="cs-CZ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vál 8"/>
          <p:cNvSpPr/>
          <p:nvPr/>
        </p:nvSpPr>
        <p:spPr>
          <a:xfrm>
            <a:off x="396653" y="2507543"/>
            <a:ext cx="1295027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cs-C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ajka</a:t>
            </a:r>
            <a:r>
              <a:rPr lang="cs-CZ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cs-CZ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vál 9"/>
          <p:cNvSpPr/>
          <p:nvPr/>
        </p:nvSpPr>
        <p:spPr>
          <a:xfrm>
            <a:off x="7236965" y="2507542"/>
            <a:ext cx="1584176" cy="784287"/>
          </a:xfrm>
          <a:prstGeom prst="ellipse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cs-C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Karel Čapek</a:t>
            </a:r>
          </a:p>
          <a:p>
            <a:endParaRPr lang="cs-CZ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43558"/>
            <a:ext cx="913229" cy="1272525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5754" y="2491146"/>
            <a:ext cx="1462633" cy="1714500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8204" y="3075806"/>
            <a:ext cx="1194841" cy="1559792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786" y="2973572"/>
            <a:ext cx="1506451" cy="1719263"/>
          </a:xfrm>
          <a:prstGeom prst="rect">
            <a:avLst/>
          </a:prstGeom>
          <a:ln w="12700">
            <a:solidFill>
              <a:schemeClr val="accent3">
                <a:lumMod val="50000"/>
              </a:schemeClr>
            </a:solidFill>
          </a:ln>
        </p:spPr>
      </p:pic>
      <p:pic>
        <p:nvPicPr>
          <p:cNvPr id="16" name="Obrázek 15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05" t="36458" r="8127" b="14584"/>
          <a:stretch/>
        </p:blipFill>
        <p:spPr>
          <a:xfrm>
            <a:off x="2627784" y="2828688"/>
            <a:ext cx="1656184" cy="2047318"/>
          </a:xfrm>
          <a:prstGeom prst="rect">
            <a:avLst/>
          </a:prstGeom>
          <a:ln w="12700">
            <a:solidFill>
              <a:schemeClr val="accent3">
                <a:lumMod val="50000"/>
              </a:schemeClr>
            </a:solidFill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483518"/>
            <a:ext cx="4172484" cy="567140"/>
          </a:xfr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 fontScale="90000"/>
          </a:bodyPr>
          <a:lstStyle/>
          <a:p>
            <a:pPr algn="l"/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Důležité pojmy </a:t>
            </a:r>
            <a:r>
              <a:rPr lang="cs-CZ" sz="25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500" b="1" dirty="0" smtClean="0">
                <a:latin typeface="Times New Roman" pitchFamily="18" charset="0"/>
                <a:cs typeface="Times New Roman" pitchFamily="18" charset="0"/>
              </a:rPr>
            </a:br>
            <a:endParaRPr lang="cs-CZ" sz="25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Přímá spojnice 14"/>
          <p:cNvCxnSpPr/>
          <p:nvPr/>
        </p:nvCxnSpPr>
        <p:spPr>
          <a:xfrm>
            <a:off x="7308304" y="206769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ál 8"/>
          <p:cNvSpPr/>
          <p:nvPr/>
        </p:nvSpPr>
        <p:spPr>
          <a:xfrm>
            <a:off x="1403648" y="1491630"/>
            <a:ext cx="7128792" cy="252028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buFont typeface="Wingdings" pitchFamily="2" charset="2"/>
              <a:buChar char="v"/>
            </a:pPr>
            <a:r>
              <a:rPr lang="cs-CZ" sz="12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mravoučné vyprávění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cs-C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zvířata nebo věci myslí a jednají jako lidé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cs-C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prostřednictvím zvířat nebo věcí bajky odrážejí špatné vlastnosti a jednání lidí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cs-C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na konci bývá obvykle mravní ponaučení</a:t>
            </a:r>
          </a:p>
        </p:txBody>
      </p:sp>
      <p:sp>
        <p:nvSpPr>
          <p:cNvPr id="13" name="Ovál 12"/>
          <p:cNvSpPr/>
          <p:nvPr/>
        </p:nvSpPr>
        <p:spPr>
          <a:xfrm>
            <a:off x="2411760" y="0"/>
            <a:ext cx="6732240" cy="1635646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Wingdings" pitchFamily="2" charset="2"/>
              <a:buChar char="v"/>
            </a:pPr>
            <a:r>
              <a:rPr lang="cs-CZ" sz="20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první bajky pravděpodobně napsal už před více než </a:t>
            </a:r>
            <a:r>
              <a:rPr lang="cs-C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2 000 lety </a:t>
            </a:r>
            <a:r>
              <a:rPr lang="cs-C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moudrý řecký otrok </a:t>
            </a:r>
            <a:r>
              <a:rPr lang="cs-C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EZOP, </a:t>
            </a:r>
            <a:r>
              <a:rPr lang="cs-C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 nás psal bajky například </a:t>
            </a:r>
            <a:r>
              <a:rPr lang="cs-C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Karel Čapek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3435846"/>
            <a:ext cx="1508125" cy="1368152"/>
          </a:xfrm>
          <a:prstGeom prst="rect">
            <a:avLst/>
          </a:prstGeom>
          <a:ln w="12700">
            <a:solidFill>
              <a:schemeClr val="accent3">
                <a:lumMod val="50000"/>
              </a:schemeClr>
            </a:solidFill>
          </a:ln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91830"/>
            <a:ext cx="2000937" cy="1563638"/>
          </a:xfrm>
          <a:prstGeom prst="rect">
            <a:avLst/>
          </a:prstGeom>
          <a:ln w="12700">
            <a:solidFill>
              <a:schemeClr val="accent3">
                <a:lumMod val="50000"/>
              </a:schemeClr>
            </a:solidFill>
          </a:ln>
        </p:spPr>
      </p:pic>
      <p:pic>
        <p:nvPicPr>
          <p:cNvPr id="1027" name="Picture 3" descr="C:\Users\Pavlína\AppData\Local\Microsoft\Windows\Temporary Internet Files\Content.IE5\TT6YRMI5\MC900441380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59582"/>
            <a:ext cx="1181100" cy="181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627534"/>
            <a:ext cx="4123853" cy="1152128"/>
          </a:xfrm>
        </p:spPr>
        <p:txBody>
          <a:bodyPr>
            <a:normAutofit fontScale="90000"/>
          </a:bodyPr>
          <a:lstStyle/>
          <a:p>
            <a:pPr algn="l"/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 Procvičení a příklady</a:t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cs-CZ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vál 9"/>
          <p:cNvSpPr/>
          <p:nvPr/>
        </p:nvSpPr>
        <p:spPr>
          <a:xfrm>
            <a:off x="179512" y="1419622"/>
            <a:ext cx="7344816" cy="3168352"/>
          </a:xfrm>
          <a:prstGeom prst="ellipse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cs-CZ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 NEBEZPEČNÉM SKÁKÁNÍ DO ŘEČI</a:t>
            </a:r>
          </a:p>
          <a:p>
            <a:r>
              <a:rPr lang="cs-CZ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Jiří Žáček</a:t>
            </a:r>
          </a:p>
          <a:p>
            <a:endParaRPr lang="cs-CZ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Na dvůr statku vnikla kuna. Zezadu se plížila ke kohoutovi. Všimla si jí jedna z kvočen, ale hrůzou zakoktala:</a:t>
            </a:r>
          </a:p>
          <a:p>
            <a:r>
              <a:rPr lang="cs-CZ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„Ku-ku-ku-ku…“</a:t>
            </a:r>
          </a:p>
          <a:p>
            <a:r>
              <a:rPr lang="cs-CZ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„Jak to kvokáš,“ zasmál se kohout. „Kukáš jako kukačka!“</a:t>
            </a:r>
          </a:p>
          <a:p>
            <a:r>
              <a:rPr lang="cs-CZ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„Ku-ku-ku…,“ zoufale opakovala slepice.</a:t>
            </a:r>
          </a:p>
          <a:p>
            <a:r>
              <a:rPr lang="cs-CZ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„To je pořádek,“ žertoval </a:t>
            </a:r>
            <a:r>
              <a:rPr lang="cs-CZ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kokrháč</a:t>
            </a:r>
            <a:r>
              <a:rPr lang="cs-CZ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„Ještě budu muset zavést kurzy kvokání.“</a:t>
            </a:r>
          </a:p>
          <a:p>
            <a:r>
              <a:rPr lang="cs-CZ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„Pozor, ku-ku-kuna!“ konečně vykoktala kvočna, ale bylo pozdě. Hladová kuna už vlekla ubohého kohouta pryč.</a:t>
            </a:r>
          </a:p>
          <a:p>
            <a:r>
              <a:rPr lang="cs-CZ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Ponaučení? Neskákej nikomu do řeči, možná si tím zachráníš krk!</a:t>
            </a:r>
          </a:p>
          <a:p>
            <a:r>
              <a:rPr lang="cs-CZ" sz="1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(Mateřídouška)</a:t>
            </a:r>
          </a:p>
          <a:p>
            <a:endParaRPr lang="cs-CZ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vál 10"/>
          <p:cNvSpPr/>
          <p:nvPr/>
        </p:nvSpPr>
        <p:spPr>
          <a:xfrm>
            <a:off x="3059832" y="627534"/>
            <a:ext cx="5760640" cy="1008112"/>
          </a:xfrm>
          <a:prstGeom prst="ellipse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>
              <a:buAutoNum type="arabicPeriod"/>
            </a:pPr>
            <a:r>
              <a:rPr lang="cs-CZ" sz="1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Zkuste říct, jakou špatnou vlastnost měl kohout.</a:t>
            </a:r>
          </a:p>
          <a:p>
            <a:pPr marL="342900" indent="-342900">
              <a:buAutoNum type="arabicPeriod"/>
            </a:pPr>
            <a:r>
              <a:rPr lang="cs-CZ" sz="1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Najděte v textu slova souznačná se slovem kohout a slepice.</a:t>
            </a:r>
          </a:p>
          <a:p>
            <a:pPr marL="342900" indent="-342900">
              <a:buAutoNum type="arabicPeriod"/>
            </a:pPr>
            <a:r>
              <a:rPr lang="cs-CZ" sz="1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Rozdělte si role: vypravěč, slepice, kohout a text sehrajte jako scénku.</a:t>
            </a:r>
            <a:endParaRPr lang="cs-CZ" sz="11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3" descr="C:\Users\Pavlína\AppData\Local\Microsoft\Windows\Temporary Internet Files\Content.IE5\AF3C451D\MC90019788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148064" y="1347614"/>
            <a:ext cx="1152128" cy="107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Pavlína\AppData\Local\Microsoft\Windows\Temporary Internet Files\Content.IE5\AF3C451D\MC900441411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88224" y="1779662"/>
            <a:ext cx="1150832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Obrázek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1419" y="3507854"/>
            <a:ext cx="2419053" cy="1507232"/>
          </a:xfrm>
          <a:prstGeom prst="rect">
            <a:avLst/>
          </a:prstGeom>
          <a:ln w="12700">
            <a:solidFill>
              <a:schemeClr val="accent3">
                <a:lumMod val="50000"/>
              </a:schemeClr>
            </a:solidFill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497801"/>
            <a:ext cx="4572000" cy="849813"/>
          </a:xfrm>
        </p:spPr>
        <p:txBody>
          <a:bodyPr>
            <a:noAutofit/>
          </a:bodyPr>
          <a:lstStyle/>
          <a:p>
            <a:pPr algn="l"/>
            <a:r>
              <a:rPr lang="cs-CZ" sz="2500" b="1" dirty="0" smtClean="0">
                <a:latin typeface="Times New Roman" pitchFamily="18" charset="0"/>
                <a:cs typeface="Times New Roman" pitchFamily="18" charset="0"/>
              </a:rPr>
              <a:t>Něco navíc pro šikovné</a:t>
            </a:r>
            <a:br>
              <a:rPr lang="cs-CZ" sz="2500" b="1" dirty="0" smtClean="0">
                <a:latin typeface="Times New Roman" pitchFamily="18" charset="0"/>
                <a:cs typeface="Times New Roman" pitchFamily="18" charset="0"/>
              </a:rPr>
            </a:br>
            <a:endParaRPr lang="cs-CZ" sz="2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vál 4"/>
          <p:cNvSpPr/>
          <p:nvPr/>
        </p:nvSpPr>
        <p:spPr>
          <a:xfrm>
            <a:off x="2559943" y="987574"/>
            <a:ext cx="6264696" cy="2808312"/>
          </a:xfrm>
          <a:prstGeom prst="ellipse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Wingdings" pitchFamily="2" charset="2"/>
              <a:buChar char="v"/>
            </a:pPr>
            <a:r>
              <a:rPr lang="cs-CZ" sz="12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2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považován za </a:t>
            </a:r>
            <a:r>
              <a:rPr lang="cs-CZ" sz="1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zakladatele řecké bajky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cs-CZ" sz="12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2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dodnes patří </a:t>
            </a:r>
            <a:r>
              <a:rPr lang="cs-CZ" sz="1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 nejznámějším bajkařům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cs-CZ" sz="12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2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působil v Řecku asi </a:t>
            </a:r>
            <a:r>
              <a:rPr lang="cs-CZ" sz="1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 6. st. př. n. l.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cs-CZ" sz="12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2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pocházel údajně </a:t>
            </a:r>
            <a:r>
              <a:rPr lang="cs-CZ" sz="1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z Malé Asie</a:t>
            </a:r>
            <a:r>
              <a:rPr lang="cs-CZ" sz="12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žil v </a:t>
            </a:r>
            <a:r>
              <a:rPr lang="cs-CZ" sz="1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Athénác</a:t>
            </a:r>
            <a:r>
              <a:rPr lang="cs-CZ" sz="12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 a na ostrově </a:t>
            </a:r>
            <a:r>
              <a:rPr lang="cs-CZ" sz="1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Samos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cs-CZ" sz="12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2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narodil se pravděpodobně jako </a:t>
            </a:r>
            <a:r>
              <a:rPr lang="cs-CZ" sz="1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otrok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cs-CZ" sz="12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2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po propuštění z otroctví </a:t>
            </a:r>
            <a:r>
              <a:rPr lang="cs-CZ" sz="1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hodně cestoval </a:t>
            </a:r>
          </a:p>
          <a:p>
            <a:r>
              <a:rPr lang="cs-CZ" sz="12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2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(procestoval Řecko, Babylonii a Egypt)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cs-CZ" sz="12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2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bajky přednášel </a:t>
            </a:r>
            <a:r>
              <a:rPr lang="cs-CZ" sz="1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ústně</a:t>
            </a:r>
            <a:r>
              <a:rPr lang="cs-CZ" sz="12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teprve ve </a:t>
            </a:r>
            <a:r>
              <a:rPr lang="cs-CZ" sz="1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st. př. n. l</a:t>
            </a:r>
            <a:r>
              <a:rPr lang="cs-CZ" sz="12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byly písemně   zaznamenány a zpracovány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cs-CZ" sz="12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2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na jeho tvorbu navázali pozdější bajkaři </a:t>
            </a:r>
            <a:r>
              <a:rPr lang="cs-CZ" sz="1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Jean de La </a:t>
            </a:r>
            <a:r>
              <a:rPr lang="cs-CZ" sz="12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Fontaine</a:t>
            </a:r>
            <a:r>
              <a:rPr lang="cs-CZ" sz="1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cs-CZ" sz="12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2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a </a:t>
            </a:r>
            <a:r>
              <a:rPr lang="cs-CZ" sz="1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Ivan </a:t>
            </a:r>
            <a:r>
              <a:rPr lang="cs-CZ" sz="12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Andrejevič</a:t>
            </a:r>
            <a:r>
              <a:rPr lang="cs-CZ" sz="1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2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Krylov</a:t>
            </a:r>
            <a:endParaRPr lang="cs-CZ" sz="12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88847"/>
            <a:ext cx="1146175" cy="1334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014049"/>
            <a:ext cx="1704482" cy="2427734"/>
          </a:xfrm>
          <a:prstGeom prst="rect">
            <a:avLst/>
          </a:prstGeom>
          <a:ln w="12700">
            <a:solidFill>
              <a:schemeClr val="accent3">
                <a:lumMod val="50000"/>
              </a:schemeClr>
            </a:solidFill>
          </a:ln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38" y="2545690"/>
            <a:ext cx="1296739" cy="2007171"/>
          </a:xfrm>
          <a:prstGeom prst="rect">
            <a:avLst/>
          </a:prstGeom>
          <a:ln w="12700">
            <a:solidFill>
              <a:schemeClr val="accent3">
                <a:lumMod val="50000"/>
              </a:schemeClr>
            </a:solidFill>
          </a:ln>
        </p:spPr>
      </p:pic>
      <p:sp>
        <p:nvSpPr>
          <p:cNvPr id="10" name="Šipka doprava 9"/>
          <p:cNvSpPr/>
          <p:nvPr/>
        </p:nvSpPr>
        <p:spPr>
          <a:xfrm rot="1488048">
            <a:off x="4042412" y="678440"/>
            <a:ext cx="1126114" cy="688358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EZOP</a:t>
            </a:r>
            <a:endParaRPr lang="cs-CZ" sz="240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810375" y="2893833"/>
            <a:ext cx="1008112" cy="1341884"/>
          </a:xfrm>
          <a:prstGeom prst="rect">
            <a:avLst/>
          </a:prstGeom>
          <a:ln w="12700">
            <a:solidFill>
              <a:schemeClr val="accent3">
                <a:lumMod val="50000"/>
              </a:schemeClr>
            </a:solidFill>
          </a:ln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2467" y="3529839"/>
            <a:ext cx="852686" cy="1219969"/>
          </a:xfrm>
          <a:prstGeom prst="rect">
            <a:avLst/>
          </a:prstGeom>
          <a:ln w="12700">
            <a:solidFill>
              <a:schemeClr val="accent3">
                <a:lumMod val="50000"/>
              </a:schemeClr>
            </a:solidFill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1754" y="492443"/>
            <a:ext cx="2750046" cy="567139"/>
          </a:xfrm>
        </p:spPr>
        <p:txBody>
          <a:bodyPr anchor="t">
            <a:noAutofit/>
          </a:bodyPr>
          <a:lstStyle/>
          <a:p>
            <a:pPr algn="l"/>
            <a:r>
              <a:rPr lang="cs-CZ" sz="2500" b="1" dirty="0" smtClean="0">
                <a:latin typeface="Times New Roman" pitchFamily="18" charset="0"/>
                <a:cs typeface="Times New Roman" pitchFamily="18" charset="0"/>
              </a:rPr>
              <a:t>Test </a:t>
            </a:r>
            <a:r>
              <a:rPr lang="cs-CZ" sz="2500" b="1" dirty="0" smtClean="0">
                <a:latin typeface="Times New Roman" pitchFamily="18" charset="0"/>
                <a:cs typeface="Times New Roman" pitchFamily="18" charset="0"/>
              </a:rPr>
              <a:t>znalostí</a:t>
            </a:r>
            <a:br>
              <a:rPr lang="cs-CZ" sz="25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500" b="1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endParaRPr lang="cs-CZ" sz="25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0342518"/>
              </p:ext>
            </p:extLst>
          </p:nvPr>
        </p:nvGraphicFramePr>
        <p:xfrm>
          <a:off x="179510" y="1131590"/>
          <a:ext cx="7185180" cy="359664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35925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25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76122"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cs-CZ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Bajka je:</a:t>
                      </a:r>
                    </a:p>
                    <a:p>
                      <a:pPr marL="0" indent="0" algn="l">
                        <a:buNone/>
                      </a:pPr>
                      <a:endParaRPr lang="cs-CZ" sz="16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AutoNum type="alphaLcParenR"/>
                      </a:pP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popis zvířat</a:t>
                      </a:r>
                    </a:p>
                    <a:p>
                      <a:pPr marL="342900" indent="-342900" algn="l">
                        <a:buAutoNum type="alphaLcParenR"/>
                      </a:pP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atlas zvířat</a:t>
                      </a:r>
                    </a:p>
                    <a:p>
                      <a:pPr marL="342900" indent="-342900" algn="l">
                        <a:buAutoNum type="alphaLcParenR"/>
                      </a:pP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encyklopedie</a:t>
                      </a:r>
                    </a:p>
                    <a:p>
                      <a:pPr marL="342900" indent="-342900" algn="l">
                        <a:buAutoNum type="alphaLcParenR"/>
                      </a:pP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mravoučné vyprávění</a:t>
                      </a:r>
                      <a:endParaRPr lang="cs-CZ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cs-CZ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Na konci každé bajky bývá:</a:t>
                      </a:r>
                    </a:p>
                    <a:p>
                      <a:pPr marL="342900" indent="-342900" algn="l">
                        <a:buAutoNum type="alphaLcParenR"/>
                      </a:pPr>
                      <a:endParaRPr lang="cs-CZ" sz="16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AutoNum type="alphaLcParenR"/>
                      </a:pP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známkování</a:t>
                      </a:r>
                    </a:p>
                    <a:p>
                      <a:pPr marL="342900" indent="-342900" algn="l">
                        <a:buAutoNum type="alphaLcParenR"/>
                      </a:pP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kreslení</a:t>
                      </a:r>
                    </a:p>
                    <a:p>
                      <a:pPr marL="342900" indent="-342900" algn="l">
                        <a:buAutoNum type="alphaLcParenR"/>
                      </a:pP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krátké ponaučení</a:t>
                      </a:r>
                    </a:p>
                    <a:p>
                      <a:pPr marL="342900" indent="-342900" algn="l">
                        <a:buAutoNum type="alphaLcParenR"/>
                      </a:pP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sladká odměna</a:t>
                      </a:r>
                    </a:p>
                    <a:p>
                      <a:pPr marL="342900" indent="-342900" algn="l">
                        <a:buAutoNum type="alphaLcParenR"/>
                      </a:pPr>
                      <a:endParaRPr lang="cs-CZ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6122">
                <a:tc>
                  <a:txBody>
                    <a:bodyPr/>
                    <a:lstStyle/>
                    <a:p>
                      <a:pPr marL="342900" indent="-342900" algn="l">
                        <a:buAutoNum type="arabicPeriod" startAt="2"/>
                      </a:pPr>
                      <a:r>
                        <a:rPr lang="cs-C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V bajce myslí a jednají jako lidé:</a:t>
                      </a:r>
                    </a:p>
                    <a:p>
                      <a:pPr marL="0" indent="0" algn="l">
                        <a:buNone/>
                      </a:pPr>
                      <a:endParaRPr lang="cs-CZ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AutoNum type="alphaLcParenR"/>
                      </a:pPr>
                      <a:r>
                        <a:rPr lang="cs-C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roboti</a:t>
                      </a:r>
                    </a:p>
                    <a:p>
                      <a:pPr marL="342900" indent="-342900" algn="l">
                        <a:buAutoNum type="alphaLcParenR"/>
                      </a:pPr>
                      <a:r>
                        <a:rPr lang="cs-C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učitelé</a:t>
                      </a:r>
                    </a:p>
                    <a:p>
                      <a:pPr marL="342900" indent="-342900" algn="l">
                        <a:buAutoNum type="alphaLcParenR"/>
                      </a:pPr>
                      <a:r>
                        <a:rPr lang="cs-C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zvířata a věci</a:t>
                      </a:r>
                    </a:p>
                    <a:p>
                      <a:pPr marL="342900" indent="-342900" algn="l">
                        <a:buAutoNum type="alphaLcParenR"/>
                      </a:pPr>
                      <a:r>
                        <a:rPr lang="cs-C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nikdo nemyslí</a:t>
                      </a:r>
                      <a:endParaRPr lang="cs-CZ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 startAt="4"/>
                        <a:tabLst/>
                        <a:defRPr/>
                      </a:pPr>
                      <a:r>
                        <a:rPr lang="cs-CZ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První bajky pravděpodobně napsal: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LcParenR"/>
                        <a:tabLst/>
                        <a:defRPr/>
                      </a:pPr>
                      <a:r>
                        <a:rPr lang="cs-CZ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Karel Čapek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LcParenR"/>
                        <a:tabLst/>
                        <a:defRPr/>
                      </a:pPr>
                      <a:r>
                        <a:rPr lang="cs-CZ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Ezop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LcParenR"/>
                        <a:tabLst/>
                        <a:defRPr/>
                      </a:pPr>
                      <a:r>
                        <a:rPr lang="cs-CZ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Ezau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LcParenR"/>
                        <a:tabLst/>
                        <a:defRPr/>
                      </a:pPr>
                      <a:r>
                        <a:rPr lang="cs-CZ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Jiří</a:t>
                      </a:r>
                      <a:r>
                        <a:rPr lang="cs-CZ" sz="16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Žáček</a:t>
                      </a:r>
                      <a:endParaRPr lang="cs-CZ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LcParenR"/>
                        <a:tabLst/>
                        <a:defRPr/>
                      </a:pPr>
                      <a:endParaRPr lang="cs-CZ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ovéPole 8"/>
          <p:cNvSpPr txBox="1"/>
          <p:nvPr/>
        </p:nvSpPr>
        <p:spPr>
          <a:xfrm>
            <a:off x="7364691" y="1203598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b="1" dirty="0" smtClean="0">
                <a:solidFill>
                  <a:srgbClr val="813763"/>
                </a:solidFill>
                <a:latin typeface="Times New Roman" pitchFamily="18" charset="0"/>
                <a:cs typeface="Times New Roman" pitchFamily="18" charset="0"/>
              </a:rPr>
              <a:t>Správné odpovědi:</a:t>
            </a:r>
            <a:endParaRPr lang="cs-CZ" sz="1400" b="1" dirty="0">
              <a:solidFill>
                <a:srgbClr val="81376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7976759" y="1511375"/>
            <a:ext cx="50405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endParaRPr lang="cs-CZ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AutoNum type="arabicPeriod"/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d</a:t>
            </a:r>
            <a:endParaRPr lang="cs-CZ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AutoNum type="arabicPeriod"/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c</a:t>
            </a:r>
            <a:endParaRPr lang="cs-CZ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AutoNum type="arabicPeriod"/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c</a:t>
            </a:r>
            <a:endParaRPr lang="cs-CZ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AutoNum type="arabicPeriod"/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b</a:t>
            </a:r>
            <a:endParaRPr lang="cs-CZ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AutoNum type="arabicPeriod"/>
            </a:pPr>
            <a:endParaRPr lang="cs-CZ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28600" indent="-228600"/>
            <a:endParaRPr lang="cs-CZ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accent6">
            <a:lumMod val="40000"/>
            <a:lumOff val="60000"/>
          </a:schemeClr>
        </a:solidFill>
      </a:spPr>
      <a:bodyPr wrap="square" rtlCol="0">
        <a:spAutoFit/>
      </a:bodyPr>
      <a:lstStyle>
        <a:defPPr>
          <a:defRPr sz="1200" b="1" dirty="0" smtClean="0">
            <a:solidFill>
              <a:schemeClr val="accent3">
                <a:lumMod val="50000"/>
              </a:schemeClr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3031</TotalTime>
  <Words>542</Words>
  <Application>Microsoft Office PowerPoint</Application>
  <PresentationFormat>Předvádění na obrazovce (16:9)</PresentationFormat>
  <Paragraphs>90</Paragraphs>
  <Slides>7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Wingdings</vt:lpstr>
      <vt:lpstr>Motiv sady Office</vt:lpstr>
      <vt:lpstr> BAJKA </vt:lpstr>
      <vt:lpstr>Základní pojmy              </vt:lpstr>
      <vt:lpstr>Nové termíny a názvy</vt:lpstr>
      <vt:lpstr>Důležité pojmy  </vt:lpstr>
      <vt:lpstr> Procvičení a příklady   </vt:lpstr>
      <vt:lpstr>Něco navíc pro šikovné </vt:lpstr>
      <vt:lpstr>Test znalostí                   </vt:lpstr>
    </vt:vector>
  </TitlesOfParts>
  <Company>Základní škla Děčín VI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prusa</dc:creator>
  <cp:lastModifiedBy>Pavla Bednářová</cp:lastModifiedBy>
  <cp:revision>325</cp:revision>
  <dcterms:created xsi:type="dcterms:W3CDTF">2010-10-18T18:21:56Z</dcterms:created>
  <dcterms:modified xsi:type="dcterms:W3CDTF">2025-09-24T06:16:58Z</dcterms:modified>
</cp:coreProperties>
</file>