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6" r:id="rId2"/>
    <p:sldId id="257" r:id="rId3"/>
    <p:sldId id="258" r:id="rId4"/>
    <p:sldId id="259" r:id="rId5"/>
    <p:sldId id="265" r:id="rId6"/>
    <p:sldId id="264" r:id="rId7"/>
    <p:sldId id="260" r:id="rId8"/>
    <p:sldId id="261" r:id="rId9"/>
    <p:sldId id="263" r:id="rId10"/>
  </p:sldIdLst>
  <p:sldSz cx="9144000" cy="5143500" type="screen16x9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3763"/>
    <a:srgbClr val="51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Světlý styl 1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531C95-84E2-4F5D-9B63-DA5DAA6DB691}" type="datetimeFigureOut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2DCEBE-C91C-422C-BFB5-EC8493982C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36158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D266629-5178-40D4-AB93-EE47AA27DEFC}" type="datetimeFigureOut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F188E-5099-4F37-AE08-5A43B25CD6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3967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638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06C209-563F-46F9-8D35-73F653E63A0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/>
          </a:p>
        </p:txBody>
      </p:sp>
      <p:sp>
        <p:nvSpPr>
          <p:cNvPr id="16388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CC2FFF-2131-4914-A73A-82784727715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/>
          </a:p>
        </p:txBody>
      </p:sp>
      <p:sp>
        <p:nvSpPr>
          <p:cNvPr id="18436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048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4219FA-5C10-4F46-9BF9-188A6A4DF61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/>
          </a:p>
        </p:txBody>
      </p:sp>
      <p:sp>
        <p:nvSpPr>
          <p:cNvPr id="20484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253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75B7FB-D50E-49E8-ACD5-A17E4766C26E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/>
          </a:p>
        </p:txBody>
      </p:sp>
      <p:sp>
        <p:nvSpPr>
          <p:cNvPr id="22532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57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D79920-4220-4539-B7B3-AC4C0094C37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/>
          </a:p>
        </p:txBody>
      </p:sp>
      <p:sp>
        <p:nvSpPr>
          <p:cNvPr id="24580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662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CCDDBD-9013-43AA-9C96-3C3DA7FB4B9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/>
          </a:p>
        </p:txBody>
      </p:sp>
      <p:sp>
        <p:nvSpPr>
          <p:cNvPr id="26628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3072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2990ED-0860-4556-8D15-DAE2EF33960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/>
          </a:p>
        </p:txBody>
      </p:sp>
      <p:sp>
        <p:nvSpPr>
          <p:cNvPr id="30724" name="Zástupný symbol pro záhlaví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8DBD7-006B-4634-8E9B-8BF4B0E8DC22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27AB9-0E68-4120-B167-35FAFCC25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58110-5E21-4FC9-9381-EBA9BEFED1B2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A08AA-B22B-498A-B7D1-EA6492E3E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4167-FE6D-4C89-B45B-96E2957D6648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18144-CD9B-40E7-B89D-94F893E1BD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2F1FB-9F3D-4BB3-AAD1-6BCF23E33D8F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149E8-960F-4771-A19D-B40C8EB28A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7437E-6BD8-4274-B467-A757D1A9927F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21A2-E525-44B9-B750-4B9A6D94BD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EE6F2-9480-4FBB-B88E-9B907354C0E4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25BEA-6502-4C0A-8EB7-488C0D40EA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99F51-83CF-47DC-8C63-8F80107186AE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E699E-5138-4D8F-A86D-913C076E38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CECDF-557E-48ED-A8DA-CDE8924A5650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38156-350A-48D0-9DED-CB52AE1383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3C8D8-82A5-40ED-A440-B6C3E6A2EFF1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4E408-2426-4AE3-93FA-EF29626E0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487F1-F269-4FE3-88BF-E86565ABA610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381B7-71D9-4A05-BB4D-6A606A7895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761B5-512E-4BE1-893F-3EC3F34F87CA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44824-C1CC-49E3-9EA8-410B9E99DC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B794CC-6F21-4EE3-8926-986754659C1E}" type="datetime1">
              <a:rPr lang="cs-CZ"/>
              <a:pPr>
                <a:defRPr/>
              </a:pPr>
              <a:t>30.09.2025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907553-85BF-4E88-ACEC-1CB4CF572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hyperlink" Target="http://cs.wikipedia.org/wiki/Bajka" TargetMode="External"/><Relationship Id="rId7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s.wikipedia.org/wiki/Ezop" TargetMode="External"/><Relationship Id="rId5" Type="http://schemas.openxmlformats.org/officeDocument/2006/relationships/image" Target="../media/image1.jpeg"/><Relationship Id="rId4" Type="http://schemas.openxmlformats.org/officeDocument/2006/relationships/hyperlink" Target="http://milanturek.files.wordpress.com/2010/09/397px-aesop_pushkin01.jpg" TargetMode="External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4/4b/A-Puchmajer.JPG" TargetMode="External"/><Relationship Id="rId13" Type="http://schemas.openxmlformats.org/officeDocument/2006/relationships/hyperlink" Target="http://www.jablko.cz/Pohadky/Pohadky/Pohad_14.htm" TargetMode="External"/><Relationship Id="rId3" Type="http://schemas.openxmlformats.org/officeDocument/2006/relationships/hyperlink" Target="http://milanturek.files.wordpress.com/2010/09/397px-aesop_pushkin01.jpg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hyperlink" Target="//upload.wikimedia.org/wikipedia/commons/1/14/Jean_de_La_Fontaine.jpg" TargetMode="External"/><Relationship Id="rId10" Type="http://schemas.openxmlformats.org/officeDocument/2006/relationships/hyperlink" Target="//upload.wikimedia.org/wikipedia/commons/b/bd/Karel-capek.jpg" TargetMode="External"/><Relationship Id="rId4" Type="http://schemas.openxmlformats.org/officeDocument/2006/relationships/image" Target="../media/image1.jpeg"/><Relationship Id="rId9" Type="http://schemas.openxmlformats.org/officeDocument/2006/relationships/image" Target="../media/image7.jpeg"/><Relationship Id="rId14" Type="http://schemas.openxmlformats.org/officeDocument/2006/relationships/hyperlink" Target="http://texty.citanka.cz/ezop-hollar/ehtoc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hyperlink" Target="http://cs.wikipedia.org/wiki/P%C5%99%C3%ADslov%C3%AD" TargetMode="External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image" Target="../media/image10.gif"/><Relationship Id="rId4" Type="http://schemas.openxmlformats.org/officeDocument/2006/relationships/hyperlink" Target="http://cs.wikipedia.org/wiki/Pranostik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exty.citanka.cz/ezop-hollar/49liska-kozel.jpe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wmf"/><Relationship Id="rId4" Type="http://schemas.openxmlformats.org/officeDocument/2006/relationships/image" Target="../media/image3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ubblesite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Bajka, shrnutí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55776" y="2914650"/>
            <a:ext cx="5216624" cy="593204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6. ročník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43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ctrTitle"/>
          </p:nvPr>
        </p:nvSpPr>
        <p:spPr>
          <a:xfrm>
            <a:off x="0" y="555625"/>
            <a:ext cx="4392613" cy="431800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Bajky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8101013" y="401161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imes New Roman" pitchFamily="18" charset="0"/>
                <a:hlinkClick r:id="rId3"/>
              </a:rPr>
              <a:t>Bajka</a:t>
            </a:r>
            <a:endParaRPr lang="cs-CZ">
              <a:latin typeface="Times New Roman" pitchFamily="18" charset="0"/>
            </a:endParaRP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2700338" y="771525"/>
            <a:ext cx="3190875" cy="3514725"/>
          </a:xfrm>
          <a:prstGeom prst="rect">
            <a:avLst/>
          </a:prstGeom>
          <a:solidFill>
            <a:srgbClr val="FFFF00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>
                <a:latin typeface="Times New Roman" pitchFamily="18" charset="0"/>
              </a:rPr>
              <a:t>Zuřivý pes ležel v jeslích</a:t>
            </a:r>
          </a:p>
          <a:p>
            <a:r>
              <a:rPr lang="cs-CZ" sz="1600">
                <a:latin typeface="Times New Roman" pitchFamily="18" charset="0"/>
              </a:rPr>
              <a:t>plných sena.</a:t>
            </a:r>
          </a:p>
          <a:p>
            <a:r>
              <a:rPr lang="cs-CZ" sz="1600">
                <a:latin typeface="Times New Roman" pitchFamily="18" charset="0"/>
              </a:rPr>
              <a:t>Kdykoli se chtěl přiblížit některý vůl</a:t>
            </a:r>
          </a:p>
          <a:p>
            <a:r>
              <a:rPr lang="cs-CZ" sz="1600">
                <a:latin typeface="Times New Roman" pitchFamily="18" charset="0"/>
              </a:rPr>
              <a:t>a chtěl žrát,</a:t>
            </a:r>
          </a:p>
          <a:p>
            <a:r>
              <a:rPr lang="cs-CZ" sz="1600">
                <a:latin typeface="Times New Roman" pitchFamily="18" charset="0"/>
              </a:rPr>
              <a:t>vrčel, cenil zuby, vztekle štěkal</a:t>
            </a:r>
          </a:p>
          <a:p>
            <a:r>
              <a:rPr lang="cs-CZ" sz="1600">
                <a:latin typeface="Times New Roman" pitchFamily="18" charset="0"/>
              </a:rPr>
              <a:t>a bránil přistoupit.</a:t>
            </a:r>
          </a:p>
          <a:p>
            <a:r>
              <a:rPr lang="cs-CZ" sz="1600">
                <a:latin typeface="Times New Roman" pitchFamily="18" charset="0"/>
              </a:rPr>
              <a:t>Hrdino, sám seno nežereš,</a:t>
            </a:r>
          </a:p>
          <a:p>
            <a:r>
              <a:rPr lang="cs-CZ" sz="1600">
                <a:latin typeface="Times New Roman" pitchFamily="18" charset="0"/>
              </a:rPr>
              <a:t>abys měl právo hrabat pro sebe,</a:t>
            </a:r>
          </a:p>
          <a:p>
            <a:r>
              <a:rPr lang="cs-CZ" sz="1600">
                <a:latin typeface="Times New Roman" pitchFamily="18" charset="0"/>
              </a:rPr>
              <a:t>tak druhému lotrovsky závidíš</a:t>
            </a:r>
          </a:p>
          <a:p>
            <a:r>
              <a:rPr lang="cs-CZ" sz="1600">
                <a:latin typeface="Times New Roman" pitchFamily="18" charset="0"/>
              </a:rPr>
              <a:t>a nepřeješ, pravili voli.</a:t>
            </a:r>
          </a:p>
          <a:p>
            <a:endParaRPr lang="cs-CZ" sz="1600">
              <a:latin typeface="Times New Roman" pitchFamily="18" charset="0"/>
            </a:endParaRPr>
          </a:p>
          <a:p>
            <a:r>
              <a:rPr lang="cs-CZ" sz="1600">
                <a:latin typeface="Times New Roman" pitchFamily="18" charset="0"/>
              </a:rPr>
              <a:t>Je mnoho lidí, kteří závidí,</a:t>
            </a:r>
          </a:p>
          <a:p>
            <a:r>
              <a:rPr lang="cs-CZ" sz="1600">
                <a:latin typeface="Times New Roman" pitchFamily="18" charset="0"/>
              </a:rPr>
              <a:t>co sami mít nemohou,</a:t>
            </a:r>
          </a:p>
          <a:p>
            <a:r>
              <a:rPr lang="cs-CZ" sz="1600">
                <a:latin typeface="Times New Roman" pitchFamily="18" charset="0"/>
              </a:rPr>
              <a:t>a právě proto druhým nejvíc škodí.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900113" y="987425"/>
            <a:ext cx="1384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b="1">
                <a:latin typeface="Times New Roman" pitchFamily="18" charset="0"/>
              </a:rPr>
              <a:t>EZOP</a:t>
            </a:r>
          </a:p>
          <a:p>
            <a:pPr algn="ctr"/>
            <a:r>
              <a:rPr lang="cs-CZ" b="1" i="1" u="sng">
                <a:latin typeface="Times New Roman" pitchFamily="18" charset="0"/>
              </a:rPr>
              <a:t>Závistivý pes</a:t>
            </a:r>
            <a:endParaRPr lang="cs-CZ">
              <a:latin typeface="Times New Roman" pitchFamily="18" charset="0"/>
            </a:endParaRPr>
          </a:p>
        </p:txBody>
      </p:sp>
      <p:pic>
        <p:nvPicPr>
          <p:cNvPr id="15368" name="Picture 10" descr="Ezop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04025" y="555625"/>
            <a:ext cx="16716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8101013" y="3579813"/>
            <a:ext cx="65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imes New Roman" pitchFamily="18" charset="0"/>
                <a:hlinkClick r:id="rId6"/>
              </a:rPr>
              <a:t>Ezop</a:t>
            </a:r>
            <a:endParaRPr lang="cs-CZ">
              <a:latin typeface="Times New Roman" pitchFamily="18" charset="0"/>
            </a:endParaRPr>
          </a:p>
        </p:txBody>
      </p:sp>
      <p:pic>
        <p:nvPicPr>
          <p:cNvPr id="15370" name="Picture 15" descr="MC900215685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950" y="1779588"/>
            <a:ext cx="1979613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2" descr="MM900236271[1]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1320874" flipH="1">
            <a:off x="1258888" y="3292475"/>
            <a:ext cx="107632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19" descr="MC900370088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35600" y="2859088"/>
            <a:ext cx="2127250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ctrTitle"/>
          </p:nvPr>
        </p:nvSpPr>
        <p:spPr>
          <a:xfrm>
            <a:off x="0" y="492125"/>
            <a:ext cx="2916238" cy="593725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Co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již víme?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755650" y="1276350"/>
            <a:ext cx="958850" cy="366713"/>
          </a:xfrm>
          <a:prstGeom prst="rect">
            <a:avLst/>
          </a:prstGeom>
          <a:solidFill>
            <a:srgbClr val="FFFF00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 dirty="0">
                <a:latin typeface="Times New Roman" pitchFamily="18" charset="0"/>
              </a:rPr>
              <a:t>BAJKY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79388" y="1995488"/>
            <a:ext cx="4679950" cy="1368425"/>
          </a:xfrm>
          <a:prstGeom prst="rect">
            <a:avLst/>
          </a:prstGeom>
          <a:solidFill>
            <a:srgbClr val="00FFFF">
              <a:alpha val="65097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cs-CZ" sz="1400" b="1">
                <a:latin typeface="Times New Roman" pitchFamily="18" charset="0"/>
              </a:rPr>
              <a:t> jedním z nejstarších literárních žánrů</a:t>
            </a:r>
          </a:p>
          <a:p>
            <a:pPr algn="just">
              <a:buFontTx/>
              <a:buChar char="•"/>
            </a:pPr>
            <a:endParaRPr lang="cs-CZ" sz="1400" b="1">
              <a:latin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cs-CZ" sz="1400" b="1">
                <a:latin typeface="Times New Roman" pitchFamily="18" charset="0"/>
              </a:rPr>
              <a:t> krátký prozaický nebo veršovaný příběh, v němž zvířata (někdy i věci, stromy, květiny) mluví a jednají jako lidé</a:t>
            </a:r>
          </a:p>
          <a:p>
            <a:pPr algn="just"/>
            <a:endParaRPr lang="cs-CZ" sz="1400" b="1">
              <a:latin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cs-CZ" sz="1400" b="1">
                <a:latin typeface="Times New Roman" pitchFamily="18" charset="0"/>
              </a:rPr>
              <a:t> končí mravním </a:t>
            </a:r>
            <a:r>
              <a:rPr lang="cs-CZ" sz="1400" b="1" u="sng">
                <a:latin typeface="Times New Roman" pitchFamily="18" charset="0"/>
              </a:rPr>
              <a:t>ponaučením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5076825" y="771525"/>
            <a:ext cx="3959225" cy="270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cs-CZ" sz="1400" b="1">
                <a:latin typeface="Times New Roman" pitchFamily="18" charset="0"/>
              </a:rPr>
              <a:t> další představitelé: </a:t>
            </a:r>
          </a:p>
          <a:p>
            <a:r>
              <a:rPr lang="cs-CZ" sz="1400" b="1">
                <a:latin typeface="Times New Roman" pitchFamily="18" charset="0"/>
              </a:rPr>
              <a:t>Jean de La Fontaine         Ivan Andrejevič Krylov</a:t>
            </a:r>
            <a:r>
              <a:rPr lang="cs-CZ"/>
              <a:t> </a:t>
            </a:r>
            <a:endParaRPr lang="cs-CZ" sz="1400" b="1">
              <a:latin typeface="Times New Roman" pitchFamily="18" charset="0"/>
            </a:endParaRPr>
          </a:p>
          <a:p>
            <a:r>
              <a:rPr lang="cs-CZ" sz="1400" b="1">
                <a:latin typeface="Times New Roman" pitchFamily="18" charset="0"/>
              </a:rPr>
              <a:t>(Francie)                            (Rusko)	</a:t>
            </a:r>
          </a:p>
          <a:p>
            <a:r>
              <a:rPr lang="cs-CZ" sz="1400" b="1">
                <a:latin typeface="Times New Roman" pitchFamily="18" charset="0"/>
              </a:rPr>
              <a:t>	</a:t>
            </a: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endParaRPr lang="cs-CZ" sz="1400" b="1">
              <a:latin typeface="Times New Roman" pitchFamily="18" charset="0"/>
            </a:endParaRPr>
          </a:p>
          <a:p>
            <a:r>
              <a:rPr lang="cs-CZ" sz="1400" b="1">
                <a:latin typeface="Times New Roman" pitchFamily="18" charset="0"/>
              </a:rPr>
              <a:t>Antonín Jaroslav Puchmajer          Karel Čapek</a:t>
            </a:r>
          </a:p>
        </p:txBody>
      </p:sp>
      <p:pic>
        <p:nvPicPr>
          <p:cNvPr id="17414" name="Picture 8" descr="Ezop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59113" y="2932113"/>
            <a:ext cx="1338262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1" descr="Soubor:Jean de La Fontaine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4163" y="1635125"/>
            <a:ext cx="1357312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3" descr="3a06b3d6be4b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67625" y="1563688"/>
            <a:ext cx="125253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4" descr="Soubor:A-Puchmajer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08625" y="3508375"/>
            <a:ext cx="1112838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6" descr="Soubor:Karel-capek.jpg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812088" y="3508375"/>
            <a:ext cx="1050925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7"/>
          <p:cNvSpPr txBox="1">
            <a:spLocks noChangeArrowheads="1"/>
          </p:cNvSpPr>
          <p:nvPr/>
        </p:nvSpPr>
        <p:spPr bwMode="auto">
          <a:xfrm>
            <a:off x="250825" y="3867150"/>
            <a:ext cx="2813050" cy="517525"/>
          </a:xfrm>
          <a:prstGeom prst="rect">
            <a:avLst/>
          </a:prstGeom>
          <a:solidFill>
            <a:srgbClr val="FFFF00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cs-CZ" sz="1400" dirty="0">
                <a:latin typeface="Times New Roman" pitchFamily="18" charset="0"/>
              </a:rPr>
              <a:t> </a:t>
            </a:r>
            <a:r>
              <a:rPr lang="cs-CZ" sz="1400" b="1" dirty="0">
                <a:latin typeface="Times New Roman" pitchFamily="18" charset="0"/>
              </a:rPr>
              <a:t>za zakladatele považován </a:t>
            </a:r>
            <a:r>
              <a:rPr lang="cs-CZ" sz="1400" b="1" i="1" dirty="0">
                <a:latin typeface="Times New Roman" pitchFamily="18" charset="0"/>
              </a:rPr>
              <a:t>EZOP</a:t>
            </a:r>
            <a:r>
              <a:rPr lang="cs-CZ" sz="1400" b="1" dirty="0">
                <a:latin typeface="Times New Roman" pitchFamily="18" charset="0"/>
              </a:rPr>
              <a:t>  </a:t>
            </a:r>
          </a:p>
          <a:p>
            <a:r>
              <a:rPr lang="cs-CZ" sz="1400" b="1" dirty="0">
                <a:latin typeface="Times New Roman" pitchFamily="18" charset="0"/>
              </a:rPr>
              <a:t> (řecky </a:t>
            </a:r>
            <a:r>
              <a:rPr lang="cs-CZ" sz="1400" b="1" dirty="0" err="1">
                <a:latin typeface="Times New Roman" pitchFamily="18" charset="0"/>
              </a:rPr>
              <a:t>Aisópos</a:t>
            </a:r>
            <a:r>
              <a:rPr lang="cs-CZ" sz="1400" b="1" dirty="0">
                <a:latin typeface="Times New Roman" pitchFamily="18" charset="0"/>
              </a:rPr>
              <a:t>)</a:t>
            </a:r>
            <a:endParaRPr lang="cs-CZ" sz="1400" dirty="0">
              <a:latin typeface="Times New Roman" pitchFamily="18" charset="0"/>
            </a:endParaRPr>
          </a:p>
        </p:txBody>
      </p:sp>
      <p:pic>
        <p:nvPicPr>
          <p:cNvPr id="17420" name="Picture 21" descr="MC900233727[1]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484438" y="484188"/>
            <a:ext cx="23764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2" name="AutoShape 14">
            <a:hlinkClick r:id="rId13" highlightClick="1"/>
          </p:cNvPr>
          <p:cNvSpPr>
            <a:spLocks noChangeAspect="1" noChangeArrowheads="1"/>
          </p:cNvSpPr>
          <p:nvPr/>
        </p:nvSpPr>
        <p:spPr bwMode="auto">
          <a:xfrm>
            <a:off x="971550" y="4587875"/>
            <a:ext cx="360363" cy="360363"/>
          </a:xfrm>
          <a:prstGeom prst="actionButtonHome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23" name="AutoShape 15">
            <a:hlinkClick r:id="rId14" highlightClick="1"/>
          </p:cNvPr>
          <p:cNvSpPr>
            <a:spLocks noChangeAspect="1" noChangeArrowheads="1"/>
          </p:cNvSpPr>
          <p:nvPr/>
        </p:nvSpPr>
        <p:spPr bwMode="auto">
          <a:xfrm>
            <a:off x="1619250" y="4587875"/>
            <a:ext cx="360363" cy="360363"/>
          </a:xfrm>
          <a:prstGeom prst="actionButtonHome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ctrTitle"/>
          </p:nvPr>
        </p:nvSpPr>
        <p:spPr>
          <a:xfrm>
            <a:off x="0" y="484188"/>
            <a:ext cx="6351588" cy="593725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Jaké si řekneme nové termíny a názvy?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03213" y="1223963"/>
            <a:ext cx="6932612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600" b="1" dirty="0">
                <a:latin typeface="Times New Roman" pitchFamily="18" charset="0"/>
              </a:rPr>
              <a:t>V bajkách se mohou často objevovat také  </a:t>
            </a:r>
            <a:r>
              <a:rPr lang="cs-CZ" sz="1600" b="1" dirty="0">
                <a:latin typeface="Times New Roman" pitchFamily="18" charset="0"/>
                <a:hlinkClick r:id="rId3"/>
              </a:rPr>
              <a:t>přísloví a rčení</a:t>
            </a:r>
            <a:r>
              <a:rPr lang="cs-CZ" sz="1600" b="1" dirty="0">
                <a:latin typeface="Times New Roman" pitchFamily="18" charset="0"/>
              </a:rPr>
              <a:t> nebo </a:t>
            </a:r>
            <a:r>
              <a:rPr lang="cs-CZ" sz="1600" b="1" dirty="0">
                <a:latin typeface="Times New Roman" pitchFamily="18" charset="0"/>
                <a:hlinkClick r:id="rId4"/>
              </a:rPr>
              <a:t>pranostiky</a:t>
            </a:r>
            <a:r>
              <a:rPr lang="cs-CZ" sz="1600" b="1" dirty="0"/>
              <a:t> . </a:t>
            </a:r>
          </a:p>
          <a:p>
            <a:endParaRPr lang="cs-CZ" sz="1600" b="1" dirty="0"/>
          </a:p>
          <a:p>
            <a:pPr lvl="1"/>
            <a:r>
              <a:rPr lang="cs-CZ" sz="1400" dirty="0">
                <a:latin typeface="Times New Roman" pitchFamily="18" charset="0"/>
              </a:rPr>
              <a:t>Kdo jinému jámu kopá, sám do ní padá.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Bez práce nejsou koláče.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Tichá voda břehy mele.	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Kdo chce psa bít, hůl si vždy najde.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	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		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Nosí dříví do lesa.	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Má obě ruce levé. 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Sype hrách na stěnu.</a:t>
            </a:r>
          </a:p>
          <a:p>
            <a:pPr lvl="1"/>
            <a:endParaRPr lang="cs-CZ" sz="1400" dirty="0">
              <a:latin typeface="Times New Roman" pitchFamily="18" charset="0"/>
            </a:endParaRPr>
          </a:p>
          <a:p>
            <a:pPr lvl="1"/>
            <a:endParaRPr lang="cs-CZ" sz="1400" dirty="0">
              <a:latin typeface="Times New Roman" pitchFamily="18" charset="0"/>
            </a:endParaRPr>
          </a:p>
          <a:p>
            <a:pPr lvl="1"/>
            <a:r>
              <a:rPr lang="cs-CZ" sz="1400" dirty="0">
                <a:latin typeface="Times New Roman" pitchFamily="18" charset="0"/>
              </a:rPr>
              <a:t>Na svatého Jiří vylézají hadi a štíři.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Svatá Anna – chladna z rána.</a:t>
            </a:r>
          </a:p>
          <a:p>
            <a:pPr lvl="1"/>
            <a:r>
              <a:rPr lang="cs-CZ" sz="1400" dirty="0">
                <a:latin typeface="Times New Roman" pitchFamily="18" charset="0"/>
              </a:rPr>
              <a:t>Svatá Lucie noci upije a dne nepřidá.</a:t>
            </a:r>
          </a:p>
        </p:txBody>
      </p:sp>
      <p:pic>
        <p:nvPicPr>
          <p:cNvPr id="19460" name="Picture 7" descr="MM900356702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1638" y="1708150"/>
            <a:ext cx="1349375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8" descr="MC900326582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92950" y="1635125"/>
            <a:ext cx="1746250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AutoShape 9"/>
          <p:cNvSpPr>
            <a:spLocks noChangeArrowheads="1"/>
          </p:cNvSpPr>
          <p:nvPr/>
        </p:nvSpPr>
        <p:spPr bwMode="auto">
          <a:xfrm>
            <a:off x="5867400" y="213995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463" name="Firewall"/>
          <p:cNvSpPr>
            <a:spLocks noEditPoints="1" noChangeArrowheads="1"/>
          </p:cNvSpPr>
          <p:nvPr/>
        </p:nvSpPr>
        <p:spPr bwMode="auto">
          <a:xfrm>
            <a:off x="6877050" y="3579813"/>
            <a:ext cx="1944688" cy="1263650"/>
          </a:xfrm>
          <a:custGeom>
            <a:avLst/>
            <a:gdLst>
              <a:gd name="T0" fmla="*/ 0 w 21600"/>
              <a:gd name="T1" fmla="*/ 0 h 21600"/>
              <a:gd name="T2" fmla="*/ 972344 w 21600"/>
              <a:gd name="T3" fmla="*/ 0 h 21600"/>
              <a:gd name="T4" fmla="*/ 1944688 w 21600"/>
              <a:gd name="T5" fmla="*/ 0 h 21600"/>
              <a:gd name="T6" fmla="*/ 1896071 w 21600"/>
              <a:gd name="T7" fmla="*/ 631825 h 21600"/>
              <a:gd name="T8" fmla="*/ 1896071 w 21600"/>
              <a:gd name="T9" fmla="*/ 1263650 h 21600"/>
              <a:gd name="T10" fmla="*/ 972344 w 21600"/>
              <a:gd name="T11" fmla="*/ 1263650 h 21600"/>
              <a:gd name="T12" fmla="*/ 48617 w 21600"/>
              <a:gd name="T13" fmla="*/ 1263650 h 21600"/>
              <a:gd name="T14" fmla="*/ 48617 w 21600"/>
              <a:gd name="T15" fmla="*/ 63182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32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pic>
        <p:nvPicPr>
          <p:cNvPr id="19464" name="Picture 12" descr="MC900056979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77127" flipH="1">
            <a:off x="3995738" y="3363913"/>
            <a:ext cx="194468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0" descr="MC900232570[1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8263" y="3003550"/>
            <a:ext cx="1397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bajky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9872" y="1275606"/>
            <a:ext cx="2880320" cy="2880320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23528" y="987574"/>
            <a:ext cx="4572000" cy="35323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teď škytá, škyt a škyt,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bledne, modrá, není fit.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ZDRAVÍ, SÍLU NAJDEŠ V SÝRU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Vlezla kráva do spíže,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teď je v stavu beztíže,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 kráva nezná míru.</a:t>
            </a:r>
            <a:b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Ten, kdo žere takhle moc,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zakládá si na nemoc!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přejídat se není zdrávo.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Přežrala se, potvora –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"/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zavolejte </a:t>
            </a:r>
            <a:r>
              <a:rPr lang="cs-CZ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doktora!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"/>
            </a:pPr>
            <a:r>
              <a:rPr lang="cs-CZ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Ať </a:t>
            </a: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jí řekne: Milá krávo,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372200" y="1203598"/>
            <a:ext cx="252028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</a:rPr>
              <a:t>Sestavte text.</a:t>
            </a:r>
          </a:p>
          <a:p>
            <a:pPr marL="228600" indent="-228600">
              <a:buAutoNum type="arabicPeriod"/>
            </a:pP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</a:rPr>
              <a:t>Najděte v textu ponaučení.</a:t>
            </a:r>
          </a:p>
          <a:p>
            <a:pPr marL="228600" indent="-228600">
              <a:buAutoNum type="arabicPeriod"/>
            </a:pP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</a:rPr>
              <a:t>Jaké vlastnosti měla kráva? </a:t>
            </a:r>
          </a:p>
          <a:p>
            <a:pPr marL="228600" indent="-228600">
              <a:buAutoNum type="arabicPeriod"/>
            </a:pPr>
            <a:r>
              <a:rPr lang="cs-CZ" sz="1200" b="1" dirty="0" smtClean="0">
                <a:solidFill>
                  <a:schemeClr val="accent3">
                    <a:lumMod val="50000"/>
                  </a:schemeClr>
                </a:solidFill>
              </a:rPr>
              <a:t>Vyhledejte vulgarismy.</a:t>
            </a:r>
          </a:p>
          <a:p>
            <a:endParaRPr lang="cs-CZ" sz="12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7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ctrTitle"/>
          </p:nvPr>
        </p:nvSpPr>
        <p:spPr>
          <a:xfrm>
            <a:off x="0" y="484188"/>
            <a:ext cx="4284663" cy="593725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Co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si řekneme nového?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79388" y="1203325"/>
            <a:ext cx="5616575" cy="825500"/>
          </a:xfrm>
          <a:prstGeom prst="rect">
            <a:avLst/>
          </a:prstGeom>
          <a:solidFill>
            <a:srgbClr val="00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600" b="1">
                <a:latin typeface="Times New Roman" pitchFamily="18" charset="0"/>
              </a:rPr>
              <a:t>         bajky, které vznikaly v dávných dobách =  </a:t>
            </a:r>
            <a:r>
              <a:rPr lang="cs-CZ" sz="1600" b="1" u="sng">
                <a:latin typeface="Times New Roman" pitchFamily="18" charset="0"/>
              </a:rPr>
              <a:t>bajky klasické</a:t>
            </a:r>
          </a:p>
          <a:p>
            <a:pPr algn="just"/>
            <a:r>
              <a:rPr lang="cs-CZ" sz="1600" b="1">
                <a:latin typeface="Times New Roman" pitchFamily="18" charset="0"/>
              </a:rPr>
              <a:t> </a:t>
            </a:r>
          </a:p>
          <a:p>
            <a:pPr algn="just"/>
            <a:r>
              <a:rPr lang="cs-CZ" sz="1600" b="1">
                <a:latin typeface="Times New Roman" pitchFamily="18" charset="0"/>
              </a:rPr>
              <a:t>         bajky současných autorů  = </a:t>
            </a:r>
            <a:r>
              <a:rPr lang="cs-CZ" sz="1600" b="1" u="sng">
                <a:latin typeface="Times New Roman" pitchFamily="18" charset="0"/>
              </a:rPr>
              <a:t>bajky moderní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V="1">
            <a:off x="250825" y="1419225"/>
            <a:ext cx="4333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250825" y="1635125"/>
            <a:ext cx="4333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2987675" y="2211388"/>
            <a:ext cx="1362075" cy="581025"/>
          </a:xfrm>
          <a:prstGeom prst="rect">
            <a:avLst/>
          </a:prstGeom>
          <a:solidFill>
            <a:srgbClr val="FFCC00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b="1">
                <a:latin typeface="Times New Roman" pitchFamily="18" charset="0"/>
              </a:rPr>
              <a:t>JIŘÍ ŽÁČEK</a:t>
            </a:r>
          </a:p>
          <a:p>
            <a:r>
              <a:rPr lang="cs-CZ" sz="1600" b="1" i="1" u="sng">
                <a:latin typeface="Times New Roman" pitchFamily="18" charset="0"/>
              </a:rPr>
              <a:t>Mlsná kráva</a:t>
            </a:r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250825" y="2500313"/>
            <a:ext cx="2519363" cy="2465387"/>
          </a:xfrm>
          <a:prstGeom prst="rect">
            <a:avLst/>
          </a:prstGeom>
          <a:solidFill>
            <a:srgbClr val="FF9900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200" dirty="0">
                <a:latin typeface="Times New Roman" pitchFamily="18" charset="0"/>
              </a:rPr>
              <a:t>Vlezla kráva do spíže,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teď je v stavu beztíže,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ZDRAVÍ, SÍLU NAJDEŠ V SÝRU –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ale kráva nezná míru.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A teď škytá, škyt a škyt,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bledne, modrá, není fit.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/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Přežrala se, potvora –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zavolejte doktora!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Ať jí řekne: Milá krávo,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přejídat se není zdrávo.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Ten, kdo žere takhle moc, </a:t>
            </a:r>
            <a:br>
              <a:rPr lang="cs-CZ" sz="1200" dirty="0">
                <a:latin typeface="Times New Roman" pitchFamily="18" charset="0"/>
              </a:rPr>
            </a:br>
            <a:r>
              <a:rPr lang="cs-CZ" sz="1200" dirty="0">
                <a:latin typeface="Times New Roman" pitchFamily="18" charset="0"/>
              </a:rPr>
              <a:t>zakládá si na nemoc! </a:t>
            </a:r>
          </a:p>
        </p:txBody>
      </p:sp>
      <p:pic>
        <p:nvPicPr>
          <p:cNvPr id="21512" name="Picture 11" descr="MC90019216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2894013"/>
            <a:ext cx="2881313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4" descr="MC900215775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6238" y="4156075"/>
            <a:ext cx="885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Text Box 15"/>
          <p:cNvSpPr txBox="1">
            <a:spLocks noChangeArrowheads="1"/>
          </p:cNvSpPr>
          <p:nvPr/>
        </p:nvSpPr>
        <p:spPr bwMode="auto">
          <a:xfrm>
            <a:off x="5867400" y="771525"/>
            <a:ext cx="3132138" cy="2100263"/>
          </a:xfrm>
          <a:prstGeom prst="rect">
            <a:avLst/>
          </a:prstGeom>
          <a:solidFill>
            <a:srgbClr val="00FF00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</a:rPr>
              <a:t>Vlastnosti postav nejsou často v bajkách  pojmenovány přímo, ale vyplývají až z jejich jednání a chování.</a:t>
            </a:r>
          </a:p>
          <a:p>
            <a:pPr algn="just"/>
            <a:r>
              <a:rPr lang="cs-CZ" sz="1200" b="1">
                <a:latin typeface="Times New Roman" pitchFamily="18" charset="0"/>
              </a:rPr>
              <a:t>Autor používá tzv. </a:t>
            </a:r>
            <a:r>
              <a:rPr lang="cs-CZ" sz="1200" b="1" u="sng">
                <a:latin typeface="Times New Roman" pitchFamily="18" charset="0"/>
              </a:rPr>
              <a:t>alegorie (jinotaje</a:t>
            </a:r>
            <a:r>
              <a:rPr lang="cs-CZ" sz="1200" b="1">
                <a:latin typeface="Times New Roman" pitchFamily="18" charset="0"/>
              </a:rPr>
              <a:t>).</a:t>
            </a:r>
          </a:p>
          <a:p>
            <a:pPr algn="just"/>
            <a:endParaRPr lang="cs-CZ" sz="1200" b="1" u="sng">
              <a:latin typeface="Times New Roman" pitchFamily="18" charset="0"/>
            </a:endParaRPr>
          </a:p>
          <a:p>
            <a:pPr algn="just"/>
            <a:endParaRPr lang="cs-CZ" sz="1200" b="1" u="sng">
              <a:latin typeface="Times New Roman" pitchFamily="18" charset="0"/>
            </a:endParaRPr>
          </a:p>
          <a:p>
            <a:pPr algn="just"/>
            <a:endParaRPr lang="cs-CZ" sz="1200" b="1" u="sng">
              <a:latin typeface="Times New Roman" pitchFamily="18" charset="0"/>
            </a:endParaRPr>
          </a:p>
          <a:p>
            <a:pPr algn="just"/>
            <a:endParaRPr lang="cs-CZ" sz="1200" b="1" u="sng">
              <a:latin typeface="Times New Roman" pitchFamily="18" charset="0"/>
            </a:endParaRPr>
          </a:p>
          <a:p>
            <a:pPr algn="just"/>
            <a:r>
              <a:rPr lang="cs-CZ" sz="1200" b="1" u="sng">
                <a:latin typeface="Times New Roman" pitchFamily="18" charset="0"/>
              </a:rPr>
              <a:t>alegorie</a:t>
            </a:r>
            <a:r>
              <a:rPr lang="cs-CZ" sz="1200" b="1">
                <a:latin typeface="Times New Roman" pitchFamily="18" charset="0"/>
              </a:rPr>
              <a:t>    =</a:t>
            </a:r>
            <a:r>
              <a:rPr lang="cs-CZ" sz="1200">
                <a:latin typeface="Times New Roman" pitchFamily="18" charset="0"/>
              </a:rPr>
              <a:t>	</a:t>
            </a:r>
            <a:r>
              <a:rPr lang="cs-CZ" sz="1200" b="1">
                <a:latin typeface="Times New Roman" pitchFamily="18" charset="0"/>
              </a:rPr>
              <a:t>způsob nepřímého, obrazného vyjádření děje, abstraktního pojmu nebo určité vlastnosti.</a:t>
            </a:r>
            <a:r>
              <a:rPr lang="cs-CZ" sz="1200">
                <a:latin typeface="Times New Roman" pitchFamily="18" charset="0"/>
              </a:rPr>
              <a:t>	</a:t>
            </a:r>
            <a:endParaRPr lang="cs-CZ" sz="1200" b="1">
              <a:latin typeface="Times New Roman" pitchFamily="18" charset="0"/>
            </a:endParaRPr>
          </a:p>
        </p:txBody>
      </p:sp>
      <p:sp>
        <p:nvSpPr>
          <p:cNvPr id="21515" name="AutoShape 16"/>
          <p:cNvSpPr>
            <a:spLocks noChangeArrowheads="1"/>
          </p:cNvSpPr>
          <p:nvPr/>
        </p:nvSpPr>
        <p:spPr bwMode="auto">
          <a:xfrm>
            <a:off x="7164388" y="1635125"/>
            <a:ext cx="360362" cy="576263"/>
          </a:xfrm>
          <a:prstGeom prst="downArrow">
            <a:avLst>
              <a:gd name="adj1" fmla="val 50000"/>
              <a:gd name="adj2" fmla="val 39978"/>
            </a:avLst>
          </a:prstGeom>
          <a:solidFill>
            <a:srgbClr val="FF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1516" name="Text Box 17"/>
          <p:cNvSpPr txBox="1">
            <a:spLocks noChangeArrowheads="1"/>
          </p:cNvSpPr>
          <p:nvPr/>
        </p:nvSpPr>
        <p:spPr bwMode="auto">
          <a:xfrm>
            <a:off x="6372225" y="3219450"/>
            <a:ext cx="2503488" cy="1735138"/>
          </a:xfrm>
          <a:prstGeom prst="rect">
            <a:avLst/>
          </a:prstGeom>
          <a:solidFill>
            <a:srgbClr val="FF0000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200" b="1" u="sng">
                <a:latin typeface="Times New Roman" pitchFamily="18" charset="0"/>
              </a:rPr>
              <a:t>zvířecí jinotaje</a:t>
            </a:r>
            <a:r>
              <a:rPr lang="cs-CZ" sz="1200" b="1">
                <a:latin typeface="Times New Roman" pitchFamily="18" charset="0"/>
              </a:rPr>
              <a:t> = přirovnání ke zvířatům podle typických vlastností</a:t>
            </a:r>
          </a:p>
          <a:p>
            <a:pPr algn="just"/>
            <a:endParaRPr lang="cs-CZ" sz="1200" b="1">
              <a:latin typeface="Times New Roman" pitchFamily="18" charset="0"/>
            </a:endParaRP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hladový jako vlk</a:t>
            </a: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moudrý jako sova</a:t>
            </a: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hloupý jako osel</a:t>
            </a: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pyšný jako páv</a:t>
            </a: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vychytralý jako liška</a:t>
            </a:r>
          </a:p>
          <a:p>
            <a:pPr algn="ctr">
              <a:buFontTx/>
              <a:buChar char="•"/>
            </a:pPr>
            <a:r>
              <a:rPr lang="cs-CZ" sz="1200" b="1">
                <a:latin typeface="Times New Roman" pitchFamily="18" charset="0"/>
              </a:rPr>
              <a:t> tlustý jako prase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ctrTitle"/>
          </p:nvPr>
        </p:nvSpPr>
        <p:spPr>
          <a:xfrm>
            <a:off x="0" y="484188"/>
            <a:ext cx="3997325" cy="595312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Procvičení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a příklady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95288" y="1058863"/>
            <a:ext cx="2855912" cy="1793875"/>
          </a:xfrm>
          <a:prstGeom prst="rect">
            <a:avLst/>
          </a:prstGeom>
          <a:solidFill>
            <a:srgbClr val="00FF00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b="1" dirty="0">
                <a:latin typeface="Times New Roman" pitchFamily="18" charset="0"/>
              </a:rPr>
              <a:t>Pokus se vysvětlit následující rčení</a:t>
            </a:r>
            <a:r>
              <a:rPr lang="cs-CZ" sz="1400" dirty="0">
                <a:latin typeface="Times New Roman" pitchFamily="18" charset="0"/>
              </a:rPr>
              <a:t>.</a:t>
            </a:r>
          </a:p>
          <a:p>
            <a:endParaRPr lang="cs-CZ" sz="1400" dirty="0">
              <a:latin typeface="Times New Roman" pitchFamily="18" charset="0"/>
            </a:endParaRPr>
          </a:p>
          <a:p>
            <a:r>
              <a:rPr lang="cs-CZ" sz="1400" dirty="0">
                <a:latin typeface="Times New Roman" pitchFamily="18" charset="0"/>
              </a:rPr>
              <a:t>Má za ušima.</a:t>
            </a:r>
          </a:p>
          <a:p>
            <a:r>
              <a:rPr lang="cs-CZ" sz="1400" dirty="0">
                <a:latin typeface="Times New Roman" pitchFamily="18" charset="0"/>
              </a:rPr>
              <a:t>Má obě ruce levé.</a:t>
            </a:r>
          </a:p>
          <a:p>
            <a:r>
              <a:rPr lang="cs-CZ" sz="1400" dirty="0">
                <a:latin typeface="Times New Roman" pitchFamily="18" charset="0"/>
              </a:rPr>
              <a:t>Jedl vtipnou kaši.</a:t>
            </a:r>
          </a:p>
          <a:p>
            <a:r>
              <a:rPr lang="cs-CZ" sz="1400" dirty="0">
                <a:latin typeface="Times New Roman" pitchFamily="18" charset="0"/>
              </a:rPr>
              <a:t>Šijí s ním všichni čerti.</a:t>
            </a:r>
          </a:p>
          <a:p>
            <a:r>
              <a:rPr lang="cs-CZ" sz="1400" dirty="0">
                <a:latin typeface="Times New Roman" pitchFamily="18" charset="0"/>
              </a:rPr>
              <a:t>Neumí držet jazyk za zuby.</a:t>
            </a:r>
          </a:p>
          <a:p>
            <a:r>
              <a:rPr lang="cs-CZ" sz="1400" dirty="0">
                <a:latin typeface="Times New Roman" pitchFamily="18" charset="0"/>
              </a:rPr>
              <a:t>Nosí dříví do lesa.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107950" y="3003550"/>
            <a:ext cx="4132863" cy="2031325"/>
          </a:xfrm>
          <a:prstGeom prst="rect">
            <a:avLst/>
          </a:prstGeom>
          <a:solidFill>
            <a:srgbClr val="FFFF00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b="1" dirty="0">
                <a:latin typeface="Times New Roman" pitchFamily="18" charset="0"/>
              </a:rPr>
              <a:t>Přiřaď k sobě správně obě části přísloví.</a:t>
            </a:r>
          </a:p>
          <a:p>
            <a:endParaRPr lang="cs-CZ" sz="1400" b="1" dirty="0">
              <a:latin typeface="Times New Roman" pitchFamily="18" charset="0"/>
            </a:endParaRPr>
          </a:p>
          <a:p>
            <a:r>
              <a:rPr lang="cs-CZ" sz="1400" dirty="0">
                <a:latin typeface="Times New Roman" pitchFamily="18" charset="0"/>
              </a:rPr>
              <a:t>Komu se nelení,                             </a:t>
            </a:r>
            <a:r>
              <a:rPr lang="cs-CZ" sz="1400" dirty="0" smtClean="0">
                <a:latin typeface="Times New Roman" pitchFamily="18" charset="0"/>
              </a:rPr>
              <a:t> doma </a:t>
            </a:r>
            <a:r>
              <a:rPr lang="cs-CZ" sz="1400" dirty="0">
                <a:latin typeface="Times New Roman" pitchFamily="18" charset="0"/>
              </a:rPr>
              <a:t>nejlíp.</a:t>
            </a:r>
          </a:p>
          <a:p>
            <a:r>
              <a:rPr lang="cs-CZ" sz="1400" dirty="0">
                <a:latin typeface="Times New Roman" pitchFamily="18" charset="0"/>
              </a:rPr>
              <a:t>Lepší vrabec v hrsti                        tomu se zelení.</a:t>
            </a:r>
          </a:p>
          <a:p>
            <a:r>
              <a:rPr lang="cs-CZ" sz="1400" dirty="0">
                <a:latin typeface="Times New Roman" pitchFamily="18" charset="0"/>
              </a:rPr>
              <a:t>Všude dobře                                    než holub na střeše.</a:t>
            </a:r>
          </a:p>
          <a:p>
            <a:r>
              <a:rPr lang="cs-CZ" sz="1400" dirty="0">
                <a:latin typeface="Times New Roman" pitchFamily="18" charset="0"/>
              </a:rPr>
              <a:t>Jak se do lesa volá,                         břehy mele.</a:t>
            </a:r>
          </a:p>
          <a:p>
            <a:r>
              <a:rPr lang="cs-CZ" sz="1400" dirty="0">
                <a:latin typeface="Times New Roman" pitchFamily="18" charset="0"/>
              </a:rPr>
              <a:t>Tichá voda                                      tak se z lesa ozývá.</a:t>
            </a:r>
          </a:p>
          <a:p>
            <a:r>
              <a:rPr lang="cs-CZ" sz="1400" dirty="0">
                <a:latin typeface="Times New Roman" pitchFamily="18" charset="0"/>
              </a:rPr>
              <a:t>Kdo jinému jámu kopá,                  nejsou koláče.</a:t>
            </a:r>
          </a:p>
          <a:p>
            <a:r>
              <a:rPr lang="cs-CZ" sz="1400" dirty="0">
                <a:latin typeface="Times New Roman" pitchFamily="18" charset="0"/>
              </a:rPr>
              <a:t>Bez práce                                        sám do ní padá.</a:t>
            </a:r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3708400" y="700088"/>
            <a:ext cx="3679825" cy="1155700"/>
          </a:xfrm>
          <a:prstGeom prst="rect">
            <a:avLst/>
          </a:prstGeom>
          <a:solidFill>
            <a:srgbClr val="00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b="1" dirty="0">
                <a:latin typeface="Times New Roman" pitchFamily="18" charset="0"/>
              </a:rPr>
              <a:t>Znáš nějaké pranostiky vztahující se k měsíci:</a:t>
            </a:r>
          </a:p>
          <a:p>
            <a:endParaRPr lang="cs-CZ" sz="1400" b="1" dirty="0">
              <a:latin typeface="Times New Roman" pitchFamily="18" charset="0"/>
            </a:endParaRPr>
          </a:p>
          <a:p>
            <a:r>
              <a:rPr lang="cs-CZ" sz="1400" b="1" dirty="0">
                <a:latin typeface="Times New Roman" pitchFamily="18" charset="0"/>
              </a:rPr>
              <a:t>září –</a:t>
            </a:r>
          </a:p>
          <a:p>
            <a:endParaRPr lang="cs-CZ" sz="1400" b="1" dirty="0">
              <a:latin typeface="Times New Roman" pitchFamily="18" charset="0"/>
            </a:endParaRPr>
          </a:p>
          <a:p>
            <a:r>
              <a:rPr lang="cs-CZ" sz="1400" b="1" dirty="0">
                <a:latin typeface="Times New Roman" pitchFamily="18" charset="0"/>
              </a:rPr>
              <a:t>únor -</a:t>
            </a: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4859338" y="1131888"/>
            <a:ext cx="26441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200" dirty="0">
                <a:latin typeface="Times New Roman" pitchFamily="18" charset="0"/>
              </a:rPr>
              <a:t>Na svatého Václava bývá </a:t>
            </a:r>
            <a:r>
              <a:rPr lang="cs-CZ" sz="1200">
                <a:latin typeface="Times New Roman" pitchFamily="18" charset="0"/>
              </a:rPr>
              <a:t>bláta </a:t>
            </a:r>
            <a:r>
              <a:rPr lang="cs-CZ" sz="1200" smtClean="0">
                <a:latin typeface="Times New Roman" pitchFamily="18" charset="0"/>
              </a:rPr>
              <a:t>záplava</a:t>
            </a:r>
            <a:r>
              <a:rPr lang="cs-CZ" sz="1200" dirty="0">
                <a:latin typeface="Times New Roman" pitchFamily="18" charset="0"/>
              </a:rPr>
              <a:t>.</a:t>
            </a:r>
          </a:p>
        </p:txBody>
      </p:sp>
      <p:sp>
        <p:nvSpPr>
          <p:cNvPr id="23559" name="Text Box 9"/>
          <p:cNvSpPr txBox="1">
            <a:spLocks noChangeArrowheads="1"/>
          </p:cNvSpPr>
          <p:nvPr/>
        </p:nvSpPr>
        <p:spPr bwMode="auto">
          <a:xfrm>
            <a:off x="4787900" y="1563688"/>
            <a:ext cx="2470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200" dirty="0">
                <a:latin typeface="Times New Roman" pitchFamily="18" charset="0"/>
              </a:rPr>
              <a:t>  Na svatého Matěje do závěje naleje.</a:t>
            </a:r>
          </a:p>
        </p:txBody>
      </p:sp>
      <p:pic>
        <p:nvPicPr>
          <p:cNvPr id="23560" name="Picture 10" descr="MC90044141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63" y="3076575"/>
            <a:ext cx="896937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11" descr="MC900441417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4663" y="4311650"/>
            <a:ext cx="14700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2" descr="MC900441392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663" y="3863975"/>
            <a:ext cx="130175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4" descr="MC900441398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29563" y="4006850"/>
            <a:ext cx="1214437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15" descr="MC900441415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64163" y="3867150"/>
            <a:ext cx="110966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16" descr="MC900441409[1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64388" y="3219450"/>
            <a:ext cx="1411287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7" descr="MC900441413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19700" y="2859088"/>
            <a:ext cx="1042988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7" name="Picture 18" descr="MC900441377[1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131175" y="2716213"/>
            <a:ext cx="10128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8" name="Picture 19" descr="MC900441407[1]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92500" y="2211388"/>
            <a:ext cx="151130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9" name="Picture 21" descr="MC900424704[1]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372225" y="2571750"/>
            <a:ext cx="976313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0" name="Picture 23" descr="MC900088492[1]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372225" y="1924050"/>
            <a:ext cx="8636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1" name="Picture 25" descr="MC900441421[1]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148263" y="1995488"/>
            <a:ext cx="1125537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2" name="Text Box 26"/>
          <p:cNvSpPr txBox="1">
            <a:spLocks noChangeArrowheads="1"/>
          </p:cNvSpPr>
          <p:nvPr/>
        </p:nvSpPr>
        <p:spPr bwMode="auto">
          <a:xfrm>
            <a:off x="7524750" y="627063"/>
            <a:ext cx="1512888" cy="730250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 b="1" dirty="0">
                <a:latin typeface="Times New Roman" pitchFamily="18" charset="0"/>
              </a:rPr>
              <a:t>Doplníš typické vlastnosti těchto zvířat?</a:t>
            </a:r>
          </a:p>
        </p:txBody>
      </p:sp>
      <p:pic>
        <p:nvPicPr>
          <p:cNvPr id="23573" name="Picture 28" descr="MC900329567[1]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rot="908953">
            <a:off x="7740650" y="1563688"/>
            <a:ext cx="14033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4" name="Picture 29" descr="MC900319078[1]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35825" y="1995488"/>
            <a:ext cx="941388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6" grpId="0" animBg="1"/>
      <p:bldP spid="23557" grpId="0" animBg="1"/>
      <p:bldP spid="23558" grpId="0"/>
      <p:bldP spid="23559" grpId="0"/>
      <p:bldP spid="235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ctrTitle"/>
          </p:nvPr>
        </p:nvSpPr>
        <p:spPr>
          <a:xfrm>
            <a:off x="192185" y="329407"/>
            <a:ext cx="4284663" cy="595312"/>
          </a:xfrm>
        </p:spPr>
        <p:txBody>
          <a:bodyPr/>
          <a:lstStyle/>
          <a:p>
            <a:pPr algn="l" eaLnBrk="1" hangingPunct="1"/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Něco </a:t>
            </a:r>
            <a:r>
              <a:rPr lang="cs-CZ" sz="2500" b="1" dirty="0" smtClean="0">
                <a:latin typeface="Times New Roman" pitchFamily="18" charset="0"/>
                <a:cs typeface="Times New Roman" pitchFamily="18" charset="0"/>
              </a:rPr>
              <a:t>navíc pro šikovné</a:t>
            </a:r>
          </a:p>
        </p:txBody>
      </p:sp>
      <p:pic>
        <p:nvPicPr>
          <p:cNvPr id="25603" name="Picture 5" descr="49liska-kozel-sm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555625"/>
            <a:ext cx="22034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107950" y="1058863"/>
            <a:ext cx="6624638" cy="39782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500" b="1" u="sng">
                <a:latin typeface="Times New Roman" pitchFamily="18" charset="0"/>
              </a:rPr>
              <a:t>EZOP, Liška a kozel</a:t>
            </a:r>
          </a:p>
          <a:p>
            <a:pPr algn="just"/>
            <a:endParaRPr lang="cs-CZ" sz="1500" b="1" u="sng">
              <a:latin typeface="Times New Roman" pitchFamily="18" charset="0"/>
            </a:endParaRPr>
          </a:p>
          <a:p>
            <a:pPr algn="just"/>
            <a:r>
              <a:rPr lang="cs-CZ" sz="1500" b="1">
                <a:latin typeface="Times New Roman" pitchFamily="18" charset="0"/>
              </a:rPr>
              <a:t>Liška spadla do studně a byla nucena v ní zůstat, protože z ní nedokázala vylézt. K té studni přišel kozel, kterého trýznila žízeň, spatřil v ní lišku a zeptal se jí, zda je voda dobrá. Liška měla radost z té šťastné náhody, vychvalovala vodu, tvrdila, že je zdravá, a zvala ho k sobě do studně. Kozel seskočil, protože v té chvíli viděl jen svou touhu</a:t>
            </a:r>
            <a:r>
              <a:rPr lang="el-GR" sz="1500" b="1">
                <a:latin typeface="Times New Roman" pitchFamily="18" charset="0"/>
                <a:cs typeface="Times New Roman" pitchFamily="18" charset="0"/>
              </a:rPr>
              <a:t>;</a:t>
            </a:r>
            <a:r>
              <a:rPr lang="cs-CZ" sz="1500" b="1">
                <a:latin typeface="Times New Roman" pitchFamily="18" charset="0"/>
                <a:cs typeface="Times New Roman" pitchFamily="18" charset="0"/>
              </a:rPr>
              <a:t> jakmile uhasil žízeň, uvažovali s liškou, jak odtud. Liška prohlásila, že už vymyslila způsob, jak by se oba zachránili: „Kdyby ses chtěl opřít nohama o obezdění studny a sklonit rohy, vyběhnu po tvém hřbetě a pak tě vytáhnu.“</a:t>
            </a:r>
          </a:p>
          <a:p>
            <a:pPr algn="just"/>
            <a:r>
              <a:rPr lang="cs-CZ" sz="1500" b="1">
                <a:latin typeface="Times New Roman" pitchFamily="18" charset="0"/>
                <a:cs typeface="Times New Roman" pitchFamily="18" charset="0"/>
              </a:rPr>
              <a:t>Kozel ochotně poslechl, liška mu vyskočila na zadek, vyběhla po jeho hřbetě, opřela se mu o rohy, dostala se až k okraji studně, vylezla a běžela pryč. Kozel jí vyčítal, že nedodržela smlouvu, a tu se liška otočila a řekla mu: „Můj milý, kdybys měl tolik rozumu, kolik máš na bradě vousů, nebyl bys skákal do studně, dokud by sis nepromyslil, jak se dostaneš ven.“</a:t>
            </a:r>
          </a:p>
          <a:p>
            <a:pPr algn="just"/>
            <a:r>
              <a:rPr lang="cs-CZ" sz="1500" b="1">
                <a:latin typeface="Times New Roman" pitchFamily="18" charset="0"/>
                <a:cs typeface="Times New Roman" pitchFamily="18" charset="0"/>
              </a:rPr>
              <a:t>Stejně tak se rozumní lidé mají pustit do nějaké činnosti teprve tenkrát, až rozváží, k čemu povede.</a:t>
            </a:r>
            <a:endParaRPr lang="el-GR" sz="15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5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627063"/>
            <a:ext cx="7620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6856413" y="3603625"/>
            <a:ext cx="2179637" cy="1370013"/>
          </a:xfrm>
          <a:prstGeom prst="rect">
            <a:avLst/>
          </a:prstGeom>
          <a:solidFill>
            <a:srgbClr val="00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200" b="1">
                <a:latin typeface="Times New Roman" pitchFamily="18" charset="0"/>
              </a:rPr>
              <a:t>Jak bys charakterizoval/a hlavní postavy, tj. lišku a kozla?</a:t>
            </a:r>
          </a:p>
          <a:p>
            <a:pPr algn="just"/>
            <a:r>
              <a:rPr lang="cs-CZ" sz="1200" b="1">
                <a:latin typeface="Times New Roman" pitchFamily="18" charset="0"/>
              </a:rPr>
              <a:t>Pokus se vysvětlit ponaučení vlastními slovy.</a:t>
            </a:r>
          </a:p>
          <a:p>
            <a:pPr algn="just"/>
            <a:r>
              <a:rPr lang="cs-CZ" sz="1200" b="1">
                <a:latin typeface="Times New Roman" pitchFamily="18" charset="0"/>
              </a:rPr>
              <a:t>Zvládneš dramatizaci této bajky?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484188"/>
            <a:ext cx="2916238" cy="593725"/>
          </a:xfrm>
        </p:spPr>
        <p:txBody>
          <a:bodyPr/>
          <a:lstStyle/>
          <a:p>
            <a:pPr algn="l" eaLnBrk="1" hangingPunct="1"/>
            <a:r>
              <a:rPr lang="cs-CZ" sz="2500" b="1" smtClean="0">
                <a:latin typeface="Times New Roman" pitchFamily="18" charset="0"/>
                <a:cs typeface="Times New Roman" pitchFamily="18" charset="0"/>
              </a:rPr>
              <a:t>30.8 Test znalostí</a:t>
            </a:r>
          </a:p>
        </p:txBody>
      </p:sp>
      <p:sp>
        <p:nvSpPr>
          <p:cNvPr id="29698" name="TextovéPole 10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16688" y="386715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sz="1200">
              <a:latin typeface="Calibri" pitchFamily="34" charset="0"/>
            </a:endParaRPr>
          </a:p>
          <a:p>
            <a:endParaRPr lang="cs-CZ" sz="1200">
              <a:latin typeface="Calibri" pitchFamily="34" charset="0"/>
            </a:endParaRP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7092950" y="1203325"/>
            <a:ext cx="14398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000" b="1">
                <a:solidFill>
                  <a:srgbClr val="813763"/>
                </a:solidFill>
                <a:latin typeface="Times New Roman" pitchFamily="18" charset="0"/>
              </a:rPr>
              <a:t>Správné odpovědi:</a:t>
            </a:r>
          </a:p>
        </p:txBody>
      </p:sp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890958"/>
              </p:ext>
            </p:extLst>
          </p:nvPr>
        </p:nvGraphicFramePr>
        <p:xfrm>
          <a:off x="756246" y="1469676"/>
          <a:ext cx="6336704" cy="3139440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Jaké</a:t>
                      </a:r>
                      <a:r>
                        <a:rPr lang="cs-C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tvrzení </a:t>
                      </a:r>
                      <a:r>
                        <a:rPr lang="cs-C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není </a:t>
                      </a:r>
                      <a:r>
                        <a:rPr lang="cs-CZ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správné?</a:t>
                      </a: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a/   Za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zakladatele bajky je považován Ezop.</a:t>
                      </a: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b/  Mezi tvůrce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bajek patří Jiří Žáček, Jean de La </a:t>
                      </a:r>
                      <a:r>
                        <a:rPr lang="cs-CZ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Fontaine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 Václav Havel.</a:t>
                      </a: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c/  Hlavními postavami jsou často zvířata.</a:t>
                      </a: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d/  Z bajek vyplývá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mravní ponaučení.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 startAt="3"/>
                      </a:pPr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Doplň:</a:t>
                      </a:r>
                      <a:r>
                        <a:rPr lang="cs-C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Je pyšný jako …</a:t>
                      </a: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a/  páv</a:t>
                      </a:r>
                    </a:p>
                    <a:p>
                      <a:pPr marL="342900" indent="-342900" algn="l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b/  Pyšná princezna</a:t>
                      </a:r>
                    </a:p>
                    <a:p>
                      <a:pPr marL="342900" indent="-342900" algn="l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c/  opice</a:t>
                      </a:r>
                      <a:endParaRPr lang="cs-CZ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d/   karafiát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AutoNum type="arabicPeriod" startAt="2"/>
                      </a:pPr>
                      <a:r>
                        <a:rPr lang="cs-C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Pojem </a:t>
                      </a: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alegorie</a:t>
                      </a:r>
                      <a:r>
                        <a:rPr lang="cs-C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znamená:</a:t>
                      </a: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a/  přenesení významu na základě vnitřní souvislosti</a:t>
                      </a: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b/  zvukovou shodu hlásek na konci verše</a:t>
                      </a: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c/  nepřímé,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obrazné vyjádření</a:t>
                      </a: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/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d/  vyjádření autorových</a:t>
                      </a: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pocitů</a:t>
                      </a:r>
                      <a:endParaRPr lang="cs-CZ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4"/>
                        <a:tabLst/>
                        <a:defRPr/>
                      </a:pPr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Které tvrzení je </a:t>
                      </a:r>
                      <a:r>
                        <a:rPr lang="cs-C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nesprávné?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V</a:t>
                      </a:r>
                      <a:r>
                        <a:rPr lang="cs-C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bajkách autor často užívá:</a:t>
                      </a: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a/  přímou řeč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b/  přísloví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c/  alegorii</a:t>
                      </a:r>
                      <a:endParaRPr lang="cs-CZ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d/  odborné názvy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7596188" y="1419225"/>
            <a:ext cx="5048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endParaRPr lang="cs-CZ" sz="1200">
              <a:latin typeface="Calibri" pitchFamily="34" charset="0"/>
            </a:endParaRPr>
          </a:p>
          <a:p>
            <a:pPr marL="228600" indent="-228600">
              <a:buFontTx/>
              <a:buAutoNum type="arabicPeriod"/>
            </a:pPr>
            <a:r>
              <a:rPr lang="cs-CZ" sz="1200">
                <a:latin typeface="Times New Roman" pitchFamily="18" charset="0"/>
              </a:rPr>
              <a:t>b</a:t>
            </a:r>
          </a:p>
          <a:p>
            <a:pPr marL="228600" indent="-228600">
              <a:buFontTx/>
              <a:buAutoNum type="arabicPeriod"/>
            </a:pPr>
            <a:r>
              <a:rPr lang="cs-CZ" sz="1200">
                <a:latin typeface="Times New Roman" pitchFamily="18" charset="0"/>
              </a:rPr>
              <a:t>c</a:t>
            </a:r>
          </a:p>
          <a:p>
            <a:pPr marL="228600" indent="-228600">
              <a:buFontTx/>
              <a:buAutoNum type="arabicPeriod"/>
            </a:pPr>
            <a:r>
              <a:rPr lang="cs-CZ" sz="1200">
                <a:latin typeface="Times New Roman" pitchFamily="18" charset="0"/>
              </a:rPr>
              <a:t>a</a:t>
            </a:r>
          </a:p>
          <a:p>
            <a:pPr marL="228600" indent="-228600">
              <a:buFontTx/>
              <a:buAutoNum type="arabicPeriod"/>
            </a:pPr>
            <a:r>
              <a:rPr lang="cs-CZ" sz="1200">
                <a:latin typeface="Times New Roman" pitchFamily="18" charset="0"/>
              </a:rPr>
              <a:t>d</a:t>
            </a:r>
          </a:p>
          <a:p>
            <a:pPr marL="228600" indent="-228600"/>
            <a:endParaRPr lang="cs-CZ" sz="1200">
              <a:latin typeface="Times New Roman" pitchFamily="18" charset="0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7532688" y="4237038"/>
            <a:ext cx="1439862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>
                <a:solidFill>
                  <a:srgbClr val="813763"/>
                </a:solidFill>
                <a:latin typeface="Times New Roman" pitchFamily="18" charset="0"/>
              </a:rPr>
              <a:t>Test  na známku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6">
            <a:lumMod val="40000"/>
            <a:lumOff val="60000"/>
          </a:schemeClr>
        </a:solidFill>
      </a:spPr>
      <a:bodyPr wrap="square" rtlCol="0">
        <a:spAutoFit/>
      </a:bodyPr>
      <a:lstStyle>
        <a:defPPr>
          <a:defRPr sz="1200" b="1" dirty="0" smtClean="0">
            <a:solidFill>
              <a:schemeClr val="accent3">
                <a:lumMod val="50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1169</Words>
  <Application>Microsoft Office PowerPoint</Application>
  <PresentationFormat>Předvádění na obrazovce (16:9)</PresentationFormat>
  <Paragraphs>180</Paragraphs>
  <Slides>9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Motiv sady Office</vt:lpstr>
      <vt:lpstr>Bajka, shrnutí</vt:lpstr>
      <vt:lpstr> Bajky</vt:lpstr>
      <vt:lpstr>Co již víme?</vt:lpstr>
      <vt:lpstr> Jaké si řekneme nové termíny a názvy?</vt:lpstr>
      <vt:lpstr>Moderní bajky</vt:lpstr>
      <vt:lpstr>Co si řekneme nového?</vt:lpstr>
      <vt:lpstr>Procvičení a příklady</vt:lpstr>
      <vt:lpstr>Něco navíc pro šikovné</vt:lpstr>
      <vt:lpstr>30.8 Test znalostí</vt:lpstr>
    </vt:vector>
  </TitlesOfParts>
  <Company>Základní škla Děčín VI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prusa</dc:creator>
  <cp:lastModifiedBy>Pavla Bednářová</cp:lastModifiedBy>
  <cp:revision>159</cp:revision>
  <dcterms:created xsi:type="dcterms:W3CDTF">2010-10-18T18:21:56Z</dcterms:created>
  <dcterms:modified xsi:type="dcterms:W3CDTF">2025-09-30T12:51:54Z</dcterms:modified>
</cp:coreProperties>
</file>