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82" r:id="rId3"/>
    <p:sldId id="283" r:id="rId4"/>
    <p:sldId id="257" r:id="rId5"/>
    <p:sldId id="264" r:id="rId6"/>
    <p:sldId id="259" r:id="rId7"/>
    <p:sldId id="260" r:id="rId8"/>
    <p:sldId id="261" r:id="rId9"/>
    <p:sldId id="262" r:id="rId10"/>
    <p:sldId id="263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8" r:id="rId19"/>
    <p:sldId id="272" r:id="rId20"/>
    <p:sldId id="273" r:id="rId21"/>
    <p:sldId id="274" r:id="rId22"/>
    <p:sldId id="275" r:id="rId23"/>
    <p:sldId id="276" r:id="rId24"/>
    <p:sldId id="277" r:id="rId25"/>
    <p:sldId id="279" r:id="rId26"/>
    <p:sldId id="280" r:id="rId27"/>
    <p:sldId id="281" r:id="rId2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00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2BAF05-8912-4C58-BD25-CAE7571FFECD}" type="datetimeFigureOut">
              <a:rPr lang="cs-CZ" smtClean="0"/>
              <a:t>17.09.2024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4F014-2C5C-4269-AF6D-3FF0CC3B34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6713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4F014-2C5C-4269-AF6D-3FF0CC3B348C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5488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4F014-2C5C-4269-AF6D-3FF0CC3B348C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5488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8D504-A6BF-4543-86BE-FBBA46FA6927}" type="datetimeFigureOut">
              <a:rPr lang="cs-CZ"/>
              <a:pPr>
                <a:defRPr/>
              </a:pPr>
              <a:t>17.09.2024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FD48F-B0A8-4B7D-97EC-70ADE11C7A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53E7A-6C76-4FC6-924B-4637FBC494BD}" type="datetimeFigureOut">
              <a:rPr lang="cs-CZ"/>
              <a:pPr>
                <a:defRPr/>
              </a:pPr>
              <a:t>17.09.2024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1FA6A-7CF9-44FD-95D1-CE8D69809AC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002F1-3F77-49D4-A838-37F6CC9B5929}" type="datetimeFigureOut">
              <a:rPr lang="cs-CZ"/>
              <a:pPr>
                <a:defRPr/>
              </a:pPr>
              <a:t>17.09.2024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1BD37-2D05-4C1E-978A-AAA18622EC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1FA79-AD4D-4416-B386-5CAD80673BEE}" type="datetimeFigureOut">
              <a:rPr lang="cs-CZ"/>
              <a:pPr>
                <a:defRPr/>
              </a:pPr>
              <a:t>17.09.2024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55F52-EFC6-446A-9838-0C236BDD675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A7938-99DC-4386-8127-60264C2B2E32}" type="datetimeFigureOut">
              <a:rPr lang="cs-CZ"/>
              <a:pPr>
                <a:defRPr/>
              </a:pPr>
              <a:t>17.09.2024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C7C57-5A69-459C-9019-8D0880EE26D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21938-253F-4FF8-8DEF-96F70DDB84C1}" type="datetimeFigureOut">
              <a:rPr lang="cs-CZ"/>
              <a:pPr>
                <a:defRPr/>
              </a:pPr>
              <a:t>17.09.2024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11DD7-FE60-4657-A2A6-64A902C1F7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BD0EE-6297-41E1-A412-8F7B79378B11}" type="datetimeFigureOut">
              <a:rPr lang="cs-CZ"/>
              <a:pPr>
                <a:defRPr/>
              </a:pPr>
              <a:t>17.09.2024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86FDB-8553-4011-9508-F8AADF2A53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807A3-178B-4178-8251-6859FC3D081C}" type="datetimeFigureOut">
              <a:rPr lang="cs-CZ"/>
              <a:pPr>
                <a:defRPr/>
              </a:pPr>
              <a:t>17.09.2024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9C085-8AE4-4B90-8AF3-0D5B12FEF3A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600F5-6A4D-446C-89F9-5CDDD2D18914}" type="datetimeFigureOut">
              <a:rPr lang="cs-CZ"/>
              <a:pPr>
                <a:defRPr/>
              </a:pPr>
              <a:t>17.09.2024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3A608-245A-4599-80DA-ADFFB3626B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32235-B7EA-4B3E-BFED-2156E1D946E6}" type="datetimeFigureOut">
              <a:rPr lang="cs-CZ"/>
              <a:pPr>
                <a:defRPr/>
              </a:pPr>
              <a:t>17.09.2024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19CB8-880D-4F8D-8EF8-C9480C1A11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595E2-92F3-481B-A904-D53BF61E84A3}" type="datetimeFigureOut">
              <a:rPr lang="cs-CZ"/>
              <a:pPr>
                <a:defRPr/>
              </a:pPr>
              <a:t>17.09.2024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AE4D8-4E3A-406B-9BE7-AD2792EF0AE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593C867-25C9-4526-8F75-8F80BCBB7AF2}" type="datetimeFigureOut">
              <a:rPr lang="cs-CZ"/>
              <a:pPr>
                <a:defRPr/>
              </a:pPr>
              <a:t>17.09.2024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7B2E852-9F52-4FBF-B4DC-8ACC09DBD06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b="1"/>
              <a:t>BIBLE – NOVÝ ZÁKON</a:t>
            </a:r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96975"/>
          </a:xfrm>
        </p:spPr>
        <p:txBody>
          <a:bodyPr/>
          <a:lstStyle/>
          <a:p>
            <a:r>
              <a:rPr lang="cs-CZ" b="1"/>
              <a:t>2. Nový zákon - evangelia</a:t>
            </a:r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endParaRPr lang="cs-CZ"/>
          </a:p>
          <a:p>
            <a:r>
              <a:rPr lang="cs-CZ"/>
              <a:t>NZ byl sepisován asi v letech 48 – 120 n.l.</a:t>
            </a:r>
          </a:p>
          <a:p>
            <a:r>
              <a:rPr lang="cs-CZ"/>
              <a:t>Kompletní rukopis je dochován ze 4. století.</a:t>
            </a:r>
          </a:p>
          <a:p>
            <a:r>
              <a:rPr lang="cs-CZ"/>
              <a:t>Hlavní postavou NZ je Ježíš Kristus – SPASITEL.</a:t>
            </a:r>
          </a:p>
          <a:p>
            <a:r>
              <a:rPr lang="cs-CZ"/>
              <a:t>Ježíš Kristus se obětoval, aby vykoupil hříchy lidstva.</a:t>
            </a:r>
          </a:p>
          <a:p>
            <a:r>
              <a:rPr lang="cs-CZ"/>
              <a:t>Jádrem NZ jsou čtyři evangelia, tj. zprávy         o božím příchodu v podobě Ježíše.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/>
              <a:t>Evangelia</a:t>
            </a: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497388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cs-CZ" sz="3600" b="1"/>
              <a:t>Matoušovo evangelium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cs-CZ" sz="3600" b="1"/>
              <a:t>Markovo evangelium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cs-CZ" sz="3600" b="1"/>
              <a:t>Lukášovo evangelium  --- 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cs-CZ" sz="3600" b="1"/>
              <a:t>Janovo evangelium</a:t>
            </a:r>
          </a:p>
          <a:p>
            <a:pPr marL="514350" indent="-514350">
              <a:buFont typeface="Arial" charset="0"/>
              <a:buNone/>
            </a:pPr>
            <a:r>
              <a:rPr lang="cs-CZ" sz="3600" b="1"/>
              <a:t>							</a:t>
            </a:r>
          </a:p>
        </p:txBody>
      </p:sp>
      <p:pic>
        <p:nvPicPr>
          <p:cNvPr id="10244" name="Obrázek 4" descr="cs.wikipedia.org (3)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5963" y="2420938"/>
            <a:ext cx="2592387" cy="345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r>
              <a:rPr lang="cs-CZ"/>
              <a:t>…</a:t>
            </a:r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cs-CZ" b="1" u="sng"/>
              <a:t>Matoušovo evangelium</a:t>
            </a:r>
          </a:p>
          <a:p>
            <a:pPr marL="514350" indent="-514350">
              <a:buFont typeface="Arial" charset="0"/>
              <a:buNone/>
            </a:pPr>
            <a:r>
              <a:rPr lang="cs-CZ"/>
              <a:t>	navazuje na SZ.  Je psáno jednoduše. Zdůrazňuje příchod Ježíše Krista.</a:t>
            </a:r>
          </a:p>
          <a:p>
            <a:pPr marL="514350" indent="-514350">
              <a:buFont typeface="Arial" charset="0"/>
              <a:buNone/>
            </a:pPr>
            <a:endParaRPr lang="cs-CZ"/>
          </a:p>
          <a:p>
            <a:pPr marL="514350" indent="-514350">
              <a:buFont typeface="Arial" charset="0"/>
              <a:buNone/>
            </a:pPr>
            <a:r>
              <a:rPr lang="cs-CZ" b="1" u="sng"/>
              <a:t>2. Markovo evangelium </a:t>
            </a:r>
            <a:endParaRPr lang="cs-CZ"/>
          </a:p>
          <a:p>
            <a:pPr marL="514350" indent="-514350">
              <a:buFont typeface="Arial" charset="0"/>
              <a:buNone/>
            </a:pPr>
            <a:r>
              <a:rPr lang="cs-CZ"/>
              <a:t>     zdůrazňuje božský původ Ježíše Krista a jeho význam. Zmiňuje se o zázracích a skutcích Ježíše Krista.</a:t>
            </a:r>
          </a:p>
          <a:p>
            <a:pPr marL="514350" indent="-514350">
              <a:buFont typeface="Arial" charset="0"/>
              <a:buNone/>
            </a:pPr>
            <a:endParaRPr lang="cs-CZ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r>
              <a:rPr lang="cs-CZ"/>
              <a:t>…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marL="514350" indent="-514350">
              <a:buFont typeface="Arial" charset="0"/>
              <a:buNone/>
              <a:defRPr/>
            </a:pPr>
            <a:r>
              <a:rPr lang="cs-CZ" b="1" u="sng" dirty="0"/>
              <a:t>3.  Lukášovo evangelium</a:t>
            </a:r>
          </a:p>
          <a:p>
            <a:pPr marL="514350" indent="-514350">
              <a:buFont typeface="Arial" charset="0"/>
              <a:buNone/>
              <a:defRPr/>
            </a:pPr>
            <a:r>
              <a:rPr lang="cs-CZ" dirty="0"/>
              <a:t>	je nejkrásnější.  Lze ho označit jako evangelium </a:t>
            </a:r>
            <a:r>
              <a:rPr lang="cs-CZ" b="1" dirty="0"/>
              <a:t>milosrdenství.</a:t>
            </a:r>
          </a:p>
          <a:p>
            <a:pPr marL="514350" indent="-514350">
              <a:buFont typeface="Arial" charset="0"/>
              <a:buNone/>
              <a:defRPr/>
            </a:pPr>
            <a:r>
              <a:rPr lang="cs-CZ" dirty="0"/>
              <a:t>	Vyjadřuje lásku k Bohu </a:t>
            </a:r>
          </a:p>
          <a:p>
            <a:pPr marL="514350" indent="-514350">
              <a:buFont typeface="Arial" charset="0"/>
              <a:buNone/>
              <a:defRPr/>
            </a:pPr>
            <a:r>
              <a:rPr lang="cs-CZ" dirty="0"/>
              <a:t>	a ke všem lidem bez rozdílu.</a:t>
            </a:r>
          </a:p>
          <a:p>
            <a:pPr marL="514350" indent="-514350">
              <a:buFont typeface="Arial" charset="0"/>
              <a:buNone/>
              <a:defRPr/>
            </a:pPr>
            <a:r>
              <a:rPr lang="cs-CZ" dirty="0"/>
              <a:t>	Hlásá možnost spásy pro všechny.</a:t>
            </a:r>
          </a:p>
          <a:p>
            <a:pPr marL="514350" indent="-514350">
              <a:buFont typeface="Arial" charset="0"/>
              <a:buNone/>
              <a:defRPr/>
            </a:pPr>
            <a:r>
              <a:rPr lang="cs-CZ" b="1" u="sng" dirty="0"/>
              <a:t>4. Janovo evangelium</a:t>
            </a:r>
            <a:r>
              <a:rPr lang="cs-CZ" dirty="0"/>
              <a:t> se zaměřuje hlavně         na zmrtvýchvstání Ježíše Krista. Jan byl           u Ježíšovy smrti. Často se v textech objevuje alegorie.</a:t>
            </a:r>
            <a:endParaRPr lang="cs-CZ" b="1" u="sng" dirty="0"/>
          </a:p>
          <a:p>
            <a:pPr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/>
              <a:t>3.Nový zákon - epištoly</a:t>
            </a:r>
          </a:p>
        </p:txBody>
      </p:sp>
      <p:sp>
        <p:nvSpPr>
          <p:cNvPr id="13315" name="TextovéPole 5"/>
          <p:cNvSpPr txBox="1">
            <a:spLocks noChangeArrowheads="1"/>
          </p:cNvSpPr>
          <p:nvPr/>
        </p:nvSpPr>
        <p:spPr bwMode="auto">
          <a:xfrm>
            <a:off x="3924300" y="2133600"/>
            <a:ext cx="4176713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/>
              <a:t>Epištoly jsou dopisy apoštolů věřícím</a:t>
            </a:r>
            <a:r>
              <a:rPr lang="cs-CZ"/>
              <a:t>. </a:t>
            </a:r>
            <a:r>
              <a:rPr lang="cs-CZ" sz="2800"/>
              <a:t>Nejvýznamnější jsou listy sv. Pavla. Cílem listů bylo vyvrátit pochybnosti křesťanů.</a:t>
            </a:r>
          </a:p>
        </p:txBody>
      </p:sp>
      <p:pic>
        <p:nvPicPr>
          <p:cNvPr id="13316" name="Picture 5" descr="C:\Users\DOMKA\Desktop\obrázky bible\Ježíš s dvanácti apoštoly při Poslední večeři, Simon Ušakov, 168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71550" y="2276475"/>
            <a:ext cx="2794000" cy="2019300"/>
          </a:xfr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/>
              <a:t>4. Zjevení Janovo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Zjevení Janovo bývá označováno jako APOKALYPSA.</a:t>
            </a:r>
          </a:p>
          <a:p>
            <a:r>
              <a:rPr lang="cs-CZ"/>
              <a:t>Tento spis je o konci světa a posledním soudu.</a:t>
            </a:r>
          </a:p>
          <a:p>
            <a:r>
              <a:rPr lang="cs-CZ"/>
              <a:t>Je zde motiv postupného rozlomení sedmi pečetí, z nichž jedna přivádí na zem čtyři apokalyptické jezdce, kterým byla dána moc, aby čtvrtinu země zahubili mečem, hladem, morem a dravými šelmami.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r>
              <a:rPr lang="cs-CZ"/>
              <a:t>…</a:t>
            </a:r>
          </a:p>
        </p:txBody>
      </p:sp>
      <p:pic>
        <p:nvPicPr>
          <p:cNvPr id="15363" name="Zástupný symbol pro obsah 3" descr="hledani.gnosis9.net  Matthias Gerun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124075" y="260350"/>
            <a:ext cx="4595813" cy="5865813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5. Příběh Ježíše Krista</a:t>
            </a:r>
          </a:p>
        </p:txBody>
      </p:sp>
      <p:sp>
        <p:nvSpPr>
          <p:cNvPr id="1638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Narozen v Betlémě za vlády Heroda Velikého.</a:t>
            </a:r>
          </a:p>
          <a:p>
            <a:r>
              <a:rPr lang="cs-CZ"/>
              <a:t>Matka Marie, otec Josef.</a:t>
            </a:r>
          </a:p>
          <a:p>
            <a:r>
              <a:rPr lang="cs-CZ"/>
              <a:t>Pokřtěn  Janem Křtitelem v řece Jordán.</a:t>
            </a:r>
          </a:p>
        </p:txBody>
      </p:sp>
      <p:pic>
        <p:nvPicPr>
          <p:cNvPr id="16388" name="Obrázek 3" descr="cs.wikipedia.org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575" y="3429000"/>
            <a:ext cx="2794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612"/>
          </a:xfrm>
        </p:spPr>
        <p:txBody>
          <a:bodyPr/>
          <a:lstStyle/>
          <a:p>
            <a:r>
              <a:rPr lang="cs-CZ"/>
              <a:t>…</a:t>
            </a:r>
          </a:p>
        </p:txBody>
      </p:sp>
      <p:sp>
        <p:nvSpPr>
          <p:cNvPr id="17411" name="Zástupný symbol pro obsah 2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r>
              <a:rPr lang="cs-CZ"/>
              <a:t>Vybral si 12 učedníků  - apoštolů – a s nimi procházel  Palestinu a zvěstoval příchod Božího království.</a:t>
            </a:r>
          </a:p>
          <a:p>
            <a:r>
              <a:rPr lang="cs-CZ"/>
              <a:t>Kázal, činil zázraky a uzdravoval nemocné.</a:t>
            </a:r>
          </a:p>
          <a:p>
            <a:r>
              <a:rPr lang="cs-CZ"/>
              <a:t>V roce 30 (? 33) zatčen. </a:t>
            </a:r>
          </a:p>
          <a:p>
            <a:r>
              <a:rPr lang="cs-CZ"/>
              <a:t>Udal ho Jidáš. Zradil Ježíše pro 30 stříbrných.</a:t>
            </a:r>
          </a:p>
          <a:p>
            <a:r>
              <a:rPr lang="cs-CZ"/>
              <a:t>Soudil  ho Pilát Ponský v Jeruzalémě.  Pilát se obával Ježíšova vlivu na lid.</a:t>
            </a:r>
          </a:p>
          <a:p>
            <a:endParaRPr lang="cs-CZ"/>
          </a:p>
          <a:p>
            <a:endParaRPr lang="cs-CZ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75"/>
          </a:xfrm>
        </p:spPr>
        <p:txBody>
          <a:bodyPr/>
          <a:lstStyle/>
          <a:p>
            <a:r>
              <a:rPr lang="cs-CZ"/>
              <a:t>…</a:t>
            </a:r>
          </a:p>
        </p:txBody>
      </p:sp>
      <p:pic>
        <p:nvPicPr>
          <p:cNvPr id="18435" name="Zástupný symbol pro obsah 3" descr="blazejstrba.eu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484438" y="1052513"/>
            <a:ext cx="4210050" cy="4300537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/>
          <a:lstStyle/>
          <a:p>
            <a:pPr algn="l"/>
            <a:r>
              <a:rPr lang="cs-CZ" b="1" u="sng" dirty="0"/>
              <a:t>Opakování učiva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2478547"/>
              </p:ext>
            </p:extLst>
          </p:nvPr>
        </p:nvGraphicFramePr>
        <p:xfrm>
          <a:off x="34925" y="908050"/>
          <a:ext cx="9001128" cy="370547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{2D5ABB26-0587-4C30-8999-92F81FD0307C}</a:tableStyleId>
              </a:tblPr>
              <a:tblGrid>
                <a:gridCol w="7500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0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00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0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00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00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00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500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500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00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5009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7918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5276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637"/>
          </a:xfrm>
        </p:spPr>
        <p:txBody>
          <a:bodyPr/>
          <a:lstStyle/>
          <a:p>
            <a:r>
              <a:rPr lang="cs-CZ"/>
              <a:t>…</a:t>
            </a:r>
          </a:p>
        </p:txBody>
      </p:sp>
      <p:sp>
        <p:nvSpPr>
          <p:cNvPr id="19459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r>
              <a:rPr lang="cs-CZ"/>
              <a:t>Ježíš Kristus byl odsouzen.</a:t>
            </a:r>
          </a:p>
          <a:p>
            <a:r>
              <a:rPr lang="cs-CZ"/>
              <a:t>Po strastiplné cestě na popravčí vrch Golgata  byl ráno ukřižován.</a:t>
            </a:r>
          </a:p>
          <a:p>
            <a:r>
              <a:rPr lang="cs-CZ"/>
              <a:t>Ježíšův kříž vztyčen mezi kříži dvou lotrů.</a:t>
            </a:r>
          </a:p>
          <a:p>
            <a:r>
              <a:rPr lang="cs-CZ"/>
              <a:t>Odpoledne Ježíš  na kříži zemřel.</a:t>
            </a:r>
          </a:p>
          <a:p>
            <a:r>
              <a:rPr lang="cs-CZ"/>
              <a:t>Za tmy sňat z kříže, zabalen do plátna a pohřben do skalního hrobu na tzv. Velký pátek.</a:t>
            </a:r>
          </a:p>
          <a:p>
            <a:r>
              <a:rPr lang="cs-CZ"/>
              <a:t>V noci mezi tzv.Bílou sobotou a nedělním Hodem Božím velikonočním  došlo                   ke vzkříšení.</a:t>
            </a:r>
          </a:p>
          <a:p>
            <a:endParaRPr lang="cs-CZ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612"/>
          </a:xfrm>
        </p:spPr>
        <p:txBody>
          <a:bodyPr/>
          <a:lstStyle/>
          <a:p>
            <a:r>
              <a:rPr lang="cs-CZ"/>
              <a:t>…</a:t>
            </a:r>
          </a:p>
        </p:txBody>
      </p:sp>
      <p:pic>
        <p:nvPicPr>
          <p:cNvPr id="20483" name="Zástupný symbol pro obsah 4" descr="cs.wikipedia.org   Trebonsky_oltar_ukrizovani[1]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55875" y="765175"/>
            <a:ext cx="4122738" cy="5289550"/>
          </a:xfr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r>
              <a:rPr lang="cs-CZ"/>
              <a:t>…</a:t>
            </a:r>
          </a:p>
        </p:txBody>
      </p:sp>
      <p:sp>
        <p:nvSpPr>
          <p:cNvPr id="2150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r>
              <a:rPr lang="cs-CZ" sz="3600"/>
              <a:t>Čtyřicátý den </a:t>
            </a:r>
          </a:p>
          <a:p>
            <a:pPr algn="ctr">
              <a:buFont typeface="Arial" charset="0"/>
              <a:buNone/>
            </a:pPr>
            <a:r>
              <a:rPr lang="cs-CZ" sz="3600"/>
              <a:t>	 po Velikonocích </a:t>
            </a:r>
          </a:p>
          <a:p>
            <a:pPr algn="ctr">
              <a:buFont typeface="Arial" charset="0"/>
              <a:buNone/>
            </a:pPr>
            <a:r>
              <a:rPr lang="cs-CZ" sz="3600"/>
              <a:t>	došlo k nanebevstoupení </a:t>
            </a:r>
          </a:p>
          <a:p>
            <a:pPr algn="ctr">
              <a:buFont typeface="Arial" charset="0"/>
              <a:buNone/>
            </a:pPr>
            <a:r>
              <a:rPr lang="cs-CZ" sz="3600"/>
              <a:t>	Ježíše Krista.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6.Výňatky z evangelií</a:t>
            </a:r>
          </a:p>
        </p:txBody>
      </p:sp>
      <p:pic>
        <p:nvPicPr>
          <p:cNvPr id="22531" name="Zástupný symbol pro obsah 3" descr="artmuseum.cz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31913" y="1557338"/>
            <a:ext cx="6846887" cy="3681412"/>
          </a:xfr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r>
              <a:rPr lang="cs-CZ" sz="3200" u="sng" dirty="0"/>
              <a:t>Matouš  -  Ustanovení večeře Páně</a:t>
            </a:r>
          </a:p>
        </p:txBody>
      </p:sp>
      <p:sp>
        <p:nvSpPr>
          <p:cNvPr id="23555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cs-CZ" sz="2800" dirty="0"/>
              <a:t>    Když dojedli, vzal Ježíš chléb, požehnal, lámal a dával učedníkům se slovy: „Vezměte, jezte, toto jest mé tělo.“ Pak vzal kalich, vzdal díky a podal jim ho se slovy: „Pijte z něho všichni. Neboť toto jest má krev, která zpečeťuje smlouvu a prolévá se za mnohé na odpuštění hříchů. Pravím vám, že již nebudu pít          z tohoto plodu vinné révy až do toho dne, kdy budu   s vámi pít kalich nový v království svého otce.“</a:t>
            </a:r>
          </a:p>
          <a:p>
            <a:pPr>
              <a:buFont typeface="Arial" charset="0"/>
              <a:buNone/>
            </a:pPr>
            <a:r>
              <a:rPr lang="cs-CZ" sz="2800" dirty="0"/>
              <a:t>			</a:t>
            </a:r>
            <a:r>
              <a:rPr lang="cs-CZ" sz="2800" b="1" i="1" dirty="0"/>
              <a:t>O jaké smlouvě Kristus hovoří?</a:t>
            </a:r>
          </a:p>
          <a:p>
            <a:pPr>
              <a:buFont typeface="Arial" charset="0"/>
              <a:buNone/>
            </a:pPr>
            <a:r>
              <a:rPr lang="cs-CZ" sz="2800" b="1" i="1" dirty="0"/>
              <a:t>			Tato část evangelia je stále živá.  			Vysvětlete.</a:t>
            </a:r>
            <a:endParaRPr lang="cs-CZ" sz="28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cs-CZ" sz="3200" u="sng" dirty="0"/>
              <a:t>Lukáš – Dar vdovy</a:t>
            </a:r>
          </a:p>
        </p:txBody>
      </p:sp>
      <p:sp>
        <p:nvSpPr>
          <p:cNvPr id="24579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cs-CZ" sz="2800" dirty="0"/>
              <a:t>    Ježíš pozoroval, jak bohatí vhazují své dary                do chrámové pokladnice. Uviděl i jednu nuznou vdovu, jak tam hodila dvě drobné mince, a řekl: „Vpravdě vám pravím, že tato chudá vdova dala víc než ostatní. Neboť ti všichni dali dary ze svého nadbytku, ona však ze svého nedostatku: dala všechno, z čeho měla být živa.“</a:t>
            </a:r>
          </a:p>
          <a:p>
            <a:pPr>
              <a:buFont typeface="Arial" charset="0"/>
              <a:buNone/>
            </a:pPr>
            <a:r>
              <a:rPr lang="cs-CZ" sz="2800" dirty="0"/>
              <a:t>			</a:t>
            </a:r>
          </a:p>
          <a:p>
            <a:pPr>
              <a:buFont typeface="Arial" charset="0"/>
              <a:buNone/>
            </a:pPr>
            <a:r>
              <a:rPr lang="cs-CZ" sz="2800" b="1" i="1" dirty="0"/>
              <a:t>			Připomeňte si další křesťanské hodnoty.</a:t>
            </a:r>
            <a:endParaRPr lang="cs-CZ" sz="2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/>
          <a:lstStyle/>
          <a:p>
            <a:r>
              <a:rPr lang="cs-CZ" sz="3200" u="sng" dirty="0"/>
              <a:t>Matouš   -  Podobenství o hořčičném zrnu</a:t>
            </a:r>
          </a:p>
        </p:txBody>
      </p:sp>
      <p:sp>
        <p:nvSpPr>
          <p:cNvPr id="2560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71328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cs-CZ" sz="2800" dirty="0"/>
              <a:t>    Království nebeské je jako hořčičné zrno, které člověk zasel na svém poli; je sice menší, než všecka semena, ale když vyroste, je větší než ostatní byliny a je z něho strom, takže přilétají ptáci a hnízdí v jeho větvích.“</a:t>
            </a:r>
          </a:p>
          <a:p>
            <a:pPr>
              <a:buFont typeface="Arial" charset="0"/>
              <a:buNone/>
            </a:pPr>
            <a:endParaRPr lang="cs-CZ" sz="2800" dirty="0"/>
          </a:p>
          <a:p>
            <a:pPr>
              <a:buFont typeface="Arial" charset="0"/>
              <a:buNone/>
            </a:pPr>
            <a:r>
              <a:rPr lang="cs-CZ" sz="2800" b="1" i="1" dirty="0"/>
              <a:t>				Vysvětlete, co je podobenství.</a:t>
            </a:r>
          </a:p>
          <a:p>
            <a:pPr>
              <a:buFont typeface="Arial" charset="0"/>
              <a:buNone/>
            </a:pPr>
            <a:r>
              <a:rPr lang="cs-CZ" sz="2800" b="1" i="1" dirty="0"/>
              <a:t>				Jak rozumíte  ukázce?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cs-CZ" sz="2800" u="sng" dirty="0"/>
              <a:t>Matouš – Spor o prvenství</a:t>
            </a:r>
          </a:p>
        </p:txBody>
      </p:sp>
      <p:sp>
        <p:nvSpPr>
          <p:cNvPr id="2662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cs-CZ" sz="2800" dirty="0"/>
              <a:t>    V tu hodinu přišli učedníci k Ježíšovi s otázkou:     „Kdo je vlastně největší v království nebeském?“   Ježíš zavolal dítě, postavil je doprostřed a řekl: „Amen, pravím vám, jestliže se neobrátíte a nebudete jako děti, nevejdete do království nebeského. Kdo se pokoří a bude jako toto dítě, ten je největší v království nebeském. A kdo přijme jediné takové dítě ve jménu mém, přijímá mne.“</a:t>
            </a:r>
          </a:p>
          <a:p>
            <a:pPr>
              <a:buFont typeface="Arial" charset="0"/>
              <a:buNone/>
            </a:pPr>
            <a:r>
              <a:rPr lang="cs-CZ" sz="2800" dirty="0"/>
              <a:t>				</a:t>
            </a:r>
            <a:r>
              <a:rPr lang="cs-CZ" sz="2800" b="1" i="1" dirty="0"/>
              <a:t>Zkuste vlastními slovy vyjádřit </a:t>
            </a:r>
          </a:p>
          <a:p>
            <a:pPr>
              <a:buFont typeface="Arial" charset="0"/>
              <a:buNone/>
            </a:pPr>
            <a:r>
              <a:rPr lang="cs-CZ" sz="2800" b="1" i="1" dirty="0"/>
              <a:t>				hlavní  myšlenku textu. </a:t>
            </a:r>
            <a:endParaRPr lang="cs-CZ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/>
          <a:lstStyle/>
          <a:p>
            <a:pPr algn="l"/>
            <a:r>
              <a:rPr lang="cs-CZ" b="1" u="sng" dirty="0"/>
              <a:t>Opakování učiva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6645340"/>
              </p:ext>
            </p:extLst>
          </p:nvPr>
        </p:nvGraphicFramePr>
        <p:xfrm>
          <a:off x="34925" y="908050"/>
          <a:ext cx="9001128" cy="370547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{2D5ABB26-0587-4C30-8999-92F81FD0307C}</a:tableStyleId>
              </a:tblPr>
              <a:tblGrid>
                <a:gridCol w="7500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0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00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0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00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00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00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500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500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00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5009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7918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2230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Obsah: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cs-CZ"/>
              <a:t>Co již víme o Bibli.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cs-CZ"/>
              <a:t>Nový zákon – evangelia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cs-CZ"/>
              <a:t>Nový zákon – epištoly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cs-CZ"/>
              <a:t>Zjevení Janovo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cs-CZ"/>
              <a:t>Příběh Ježíše Krista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cs-CZ"/>
              <a:t>Výňatky z evangelií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cs-CZ"/>
              <a:t>Použitá literatura a zdroje</a:t>
            </a:r>
          </a:p>
          <a:p>
            <a:pPr marL="514350" indent="-514350">
              <a:buFont typeface="Calibri" pitchFamily="34" charset="0"/>
              <a:buAutoNum type="arabicPeriod"/>
            </a:pPr>
            <a:endParaRPr lang="cs-CZ"/>
          </a:p>
          <a:p>
            <a:pPr marL="514350" indent="-514350">
              <a:buFont typeface="Calibri" pitchFamily="34" charset="0"/>
              <a:buAutoNum type="arabicPeriod"/>
            </a:pPr>
            <a:endParaRPr lang="cs-CZ"/>
          </a:p>
          <a:p>
            <a:pPr marL="514350" indent="-514350">
              <a:buFont typeface="Calibri" pitchFamily="34" charset="0"/>
              <a:buAutoNum type="arabicPeriod"/>
            </a:pPr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r>
              <a:rPr lang="cs-CZ"/>
              <a:t>1. Co již víme o Bibli ?</a:t>
            </a:r>
          </a:p>
        </p:txBody>
      </p:sp>
      <p:pic>
        <p:nvPicPr>
          <p:cNvPr id="4099" name="Picture 2" descr="C:\Users\DOMKA\Desktop\obrázky bible\ikaros.cz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65225" y="1600200"/>
            <a:ext cx="6813550" cy="4525963"/>
          </a:xfr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cs-CZ" sz="2800"/>
              <a:t>…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805487"/>
          </a:xfrm>
        </p:spPr>
        <p:txBody>
          <a:bodyPr/>
          <a:lstStyle/>
          <a:p>
            <a:r>
              <a:rPr lang="cs-CZ" sz="2800"/>
              <a:t>Bible má 2 části </a:t>
            </a:r>
          </a:p>
          <a:p>
            <a:pPr>
              <a:buFont typeface="Arial" charset="0"/>
              <a:buNone/>
            </a:pPr>
            <a:r>
              <a:rPr lang="cs-CZ" sz="2800"/>
              <a:t>			-   STARÝ ZÁKON (hebrejská bible)</a:t>
            </a:r>
          </a:p>
          <a:p>
            <a:pPr>
              <a:buFont typeface="Arial" charset="0"/>
              <a:buNone/>
            </a:pPr>
            <a:r>
              <a:rPr lang="cs-CZ" sz="2800"/>
              <a:t>			-   NOVÝ ZÁKON (křesťanská bible)</a:t>
            </a:r>
          </a:p>
          <a:p>
            <a:r>
              <a:rPr lang="cs-CZ" sz="2800"/>
              <a:t>Bible je nejrozšířenější knihou na světě.</a:t>
            </a:r>
          </a:p>
          <a:p>
            <a:r>
              <a:rPr lang="cs-CZ" sz="2800"/>
              <a:t>Přeložena byla do 1 800 jazyků a dialektů.</a:t>
            </a:r>
          </a:p>
          <a:p>
            <a:r>
              <a:rPr lang="cs-CZ" sz="2800"/>
              <a:t>Ekumenický překlad Bible je kompletní překlad přijatý většinou církví.</a:t>
            </a:r>
          </a:p>
          <a:p>
            <a:r>
              <a:rPr lang="cs-CZ" sz="2800"/>
              <a:t>Bible je žánrově velmi pestrá.</a:t>
            </a:r>
          </a:p>
          <a:p>
            <a:r>
              <a:rPr lang="cs-CZ" sz="2800"/>
              <a:t>Pro věřící představuje Bible zdroj víry. Pro nevěřící </a:t>
            </a:r>
          </a:p>
          <a:p>
            <a:pPr>
              <a:buFont typeface="Arial" charset="0"/>
              <a:buNone/>
            </a:pPr>
            <a:r>
              <a:rPr lang="cs-CZ" sz="2800"/>
              <a:t>	je souborem historických a literárních textů.</a:t>
            </a:r>
          </a:p>
          <a:p>
            <a:pPr>
              <a:buFont typeface="Arial" charset="0"/>
              <a:buNone/>
            </a:pPr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Co bychom měli znát ze Starého zákona?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Připomeňte si desatero božích přikázání.</a:t>
            </a:r>
          </a:p>
          <a:p>
            <a:pPr>
              <a:buFont typeface="Arial" charset="0"/>
              <a:buNone/>
            </a:pPr>
            <a:endParaRPr lang="cs-CZ"/>
          </a:p>
          <a:p>
            <a:r>
              <a:rPr lang="cs-CZ"/>
              <a:t>Připomeňte si nejznámější biblické  postavy                a jejich příběhy.</a:t>
            </a:r>
          </a:p>
          <a:p>
            <a:pPr>
              <a:buFont typeface="Arial" charset="0"/>
              <a:buNone/>
            </a:pPr>
            <a:endParaRPr lang="cs-CZ"/>
          </a:p>
          <a:p>
            <a:r>
              <a:rPr lang="cs-CZ"/>
              <a:t>Utkvělo vám v paměti nějaké zajímavé přísloví  Šalamounovo?</a:t>
            </a:r>
          </a:p>
          <a:p>
            <a:endParaRPr lang="cs-CZ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cs-CZ"/>
              <a:t>…</a:t>
            </a:r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r>
              <a:rPr lang="cs-CZ"/>
              <a:t>Biblické příběhy velmi krásným jazykem převyprávěli spisovatelé:</a:t>
            </a:r>
          </a:p>
          <a:p>
            <a:pPr>
              <a:buFont typeface="Arial" charset="0"/>
              <a:buNone/>
            </a:pPr>
            <a:r>
              <a:rPr lang="cs-CZ"/>
              <a:t>		</a:t>
            </a:r>
            <a:r>
              <a:rPr lang="cs-CZ" b="1" u="sng"/>
              <a:t>Ivan Olbracht  </a:t>
            </a:r>
          </a:p>
          <a:p>
            <a:pPr>
              <a:buFont typeface="Arial" charset="0"/>
              <a:buNone/>
            </a:pPr>
            <a:r>
              <a:rPr lang="cs-CZ" b="1"/>
              <a:t>		</a:t>
            </a:r>
            <a:r>
              <a:rPr lang="cs-CZ"/>
              <a:t>Čtení z Biblí kralické</a:t>
            </a:r>
          </a:p>
          <a:p>
            <a:pPr>
              <a:buFont typeface="Arial" charset="0"/>
              <a:buNone/>
            </a:pPr>
            <a:r>
              <a:rPr lang="cs-CZ"/>
              <a:t>		Biblické příběhy</a:t>
            </a:r>
          </a:p>
          <a:p>
            <a:pPr>
              <a:buFont typeface="Arial" charset="0"/>
              <a:buNone/>
            </a:pPr>
            <a:r>
              <a:rPr lang="cs-CZ"/>
              <a:t>		</a:t>
            </a:r>
            <a:r>
              <a:rPr lang="cs-CZ" b="1" u="sng"/>
              <a:t>Eduard Petiška </a:t>
            </a:r>
            <a:endParaRPr lang="cs-CZ" u="sng"/>
          </a:p>
          <a:p>
            <a:pPr>
              <a:buFont typeface="Arial" charset="0"/>
              <a:buNone/>
            </a:pPr>
            <a:r>
              <a:rPr lang="cs-CZ"/>
              <a:t>		Příběhy, na které svítilo  slunce</a:t>
            </a:r>
          </a:p>
          <a:p>
            <a:pPr>
              <a:buFont typeface="Arial" charset="0"/>
              <a:buNone/>
            </a:pPr>
            <a:r>
              <a:rPr lang="cs-CZ"/>
              <a:t>	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612"/>
          </a:xfrm>
        </p:spPr>
        <p:txBody>
          <a:bodyPr/>
          <a:lstStyle/>
          <a:p>
            <a:r>
              <a:rPr lang="cs-CZ"/>
              <a:t>…</a:t>
            </a:r>
          </a:p>
        </p:txBody>
      </p:sp>
      <p:pic>
        <p:nvPicPr>
          <p:cNvPr id="8195" name="Obrázek 7" descr="srovname.cz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250" y="1700213"/>
            <a:ext cx="2333625" cy="348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Obrázek 9" descr="kosmas.cz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063" y="1773238"/>
            <a:ext cx="2063750" cy="345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Zástupný symbol pro obsah 5"/>
          <p:cNvSpPr>
            <a:spLocks noGrp="1"/>
          </p:cNvSpPr>
          <p:nvPr>
            <p:ph idx="1"/>
          </p:nvPr>
        </p:nvSpPr>
        <p:spPr>
          <a:xfrm>
            <a:off x="1908175" y="1557338"/>
            <a:ext cx="3024188" cy="38163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cs-CZ"/>
              <a:t>…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Vrchol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</TotalTime>
  <Words>1067</Words>
  <Application>Microsoft Office PowerPoint</Application>
  <PresentationFormat>Předvádění na obrazovce (4:3)</PresentationFormat>
  <Paragraphs>178</Paragraphs>
  <Slides>27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0" baseType="lpstr">
      <vt:lpstr>Arial</vt:lpstr>
      <vt:lpstr>Calibri</vt:lpstr>
      <vt:lpstr>Motiv sady Office</vt:lpstr>
      <vt:lpstr>BIBLE – NOVÝ ZÁKON</vt:lpstr>
      <vt:lpstr>Opakování učiva</vt:lpstr>
      <vt:lpstr>Opakování učiva</vt:lpstr>
      <vt:lpstr>Obsah:</vt:lpstr>
      <vt:lpstr>1. Co již víme o Bibli ?</vt:lpstr>
      <vt:lpstr>…</vt:lpstr>
      <vt:lpstr>Co bychom měli znát ze Starého zákona?</vt:lpstr>
      <vt:lpstr>…</vt:lpstr>
      <vt:lpstr>…</vt:lpstr>
      <vt:lpstr>2. Nový zákon - evangelia</vt:lpstr>
      <vt:lpstr>Evangelia</vt:lpstr>
      <vt:lpstr>…</vt:lpstr>
      <vt:lpstr>…</vt:lpstr>
      <vt:lpstr>3.Nový zákon - epištoly</vt:lpstr>
      <vt:lpstr>4. Zjevení Janovo</vt:lpstr>
      <vt:lpstr>…</vt:lpstr>
      <vt:lpstr>5. Příběh Ježíše Krista</vt:lpstr>
      <vt:lpstr>…</vt:lpstr>
      <vt:lpstr>…</vt:lpstr>
      <vt:lpstr>…</vt:lpstr>
      <vt:lpstr>…</vt:lpstr>
      <vt:lpstr>…</vt:lpstr>
      <vt:lpstr>6.Výňatky z evangelií</vt:lpstr>
      <vt:lpstr>Matouš  -  Ustanovení večeře Páně</vt:lpstr>
      <vt:lpstr>Lukáš – Dar vdovy</vt:lpstr>
      <vt:lpstr>Matouš   -  Podobenství o hořčičném zrnu</vt:lpstr>
      <vt:lpstr>Matouš – Spor o prvenství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BIBLE – NOVÝ ZÁKON</dc:title>
  <dc:creator>DOMKA</dc:creator>
  <cp:lastModifiedBy>Milan Bednář</cp:lastModifiedBy>
  <cp:revision>63</cp:revision>
  <dcterms:created xsi:type="dcterms:W3CDTF">2012-10-02T20:56:30Z</dcterms:created>
  <dcterms:modified xsi:type="dcterms:W3CDTF">2024-09-17T16:31:11Z</dcterms:modified>
</cp:coreProperties>
</file>