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327" r:id="rId3"/>
    <p:sldId id="319" r:id="rId4"/>
    <p:sldId id="320" r:id="rId5"/>
    <p:sldId id="293" r:id="rId6"/>
    <p:sldId id="294" r:id="rId7"/>
    <p:sldId id="295" r:id="rId8"/>
    <p:sldId id="297" r:id="rId9"/>
    <p:sldId id="302" r:id="rId10"/>
    <p:sldId id="301" r:id="rId11"/>
    <p:sldId id="300" r:id="rId12"/>
    <p:sldId id="299" r:id="rId13"/>
    <p:sldId id="298" r:id="rId14"/>
    <p:sldId id="296" r:id="rId15"/>
    <p:sldId id="321" r:id="rId16"/>
    <p:sldId id="322" r:id="rId17"/>
    <p:sldId id="323" r:id="rId18"/>
    <p:sldId id="258" r:id="rId19"/>
    <p:sldId id="279" r:id="rId20"/>
    <p:sldId id="304" r:id="rId21"/>
    <p:sldId id="305" r:id="rId22"/>
    <p:sldId id="324" r:id="rId23"/>
    <p:sldId id="309" r:id="rId24"/>
    <p:sldId id="326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2D8B"/>
    <a:srgbClr val="5B36B6"/>
    <a:srgbClr val="AC33B9"/>
    <a:srgbClr val="F7C4A7"/>
    <a:srgbClr val="653EC6"/>
    <a:srgbClr val="D88CE0"/>
    <a:srgbClr val="9639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6C10AB8-1784-4A59-A186-202B87056B9E}" type="datetimeFigureOut">
              <a:rPr lang="cs-CZ" smtClean="0"/>
              <a:pPr/>
              <a:t>04.10.2021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000" dirty="0">
                <a:solidFill>
                  <a:srgbClr val="002060"/>
                </a:solidFill>
                <a:latin typeface="Calibri" pitchFamily="34" charset="0"/>
              </a:rPr>
              <a:t>D</a:t>
            </a:r>
            <a:r>
              <a:rPr lang="cs-CZ" sz="6000" dirty="0">
                <a:solidFill>
                  <a:schemeClr val="accent2"/>
                </a:solidFill>
                <a:latin typeface="Calibri" pitchFamily="34" charset="0"/>
              </a:rPr>
              <a:t>I</a:t>
            </a:r>
            <a:r>
              <a:rPr lang="cs-CZ" sz="6000" dirty="0">
                <a:solidFill>
                  <a:srgbClr val="FFFF00"/>
                </a:solidFill>
                <a:latin typeface="Calibri" pitchFamily="34" charset="0"/>
              </a:rPr>
              <a:t>E</a:t>
            </a:r>
            <a:r>
              <a:rPr lang="cs-CZ" sz="6000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cs-CZ" sz="6000" dirty="0">
                <a:solidFill>
                  <a:srgbClr val="BF2D8B"/>
                </a:solidFill>
                <a:latin typeface="Calibri" pitchFamily="34" charset="0"/>
              </a:rPr>
              <a:t>F</a:t>
            </a:r>
            <a:r>
              <a:rPr lang="cs-CZ" sz="6000" dirty="0">
                <a:solidFill>
                  <a:srgbClr val="00B050"/>
                </a:solidFill>
                <a:latin typeface="Calibri" pitchFamily="34" charset="0"/>
              </a:rPr>
              <a:t>A</a:t>
            </a:r>
            <a:r>
              <a:rPr lang="cs-CZ" sz="6000" dirty="0">
                <a:solidFill>
                  <a:schemeClr val="accent3"/>
                </a:solidFill>
                <a:latin typeface="Calibri" pitchFamily="34" charset="0"/>
              </a:rPr>
              <a:t>R</a:t>
            </a:r>
            <a:r>
              <a:rPr lang="cs-CZ" sz="600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B</a:t>
            </a:r>
            <a:r>
              <a:rPr lang="cs-CZ" sz="6000" dirty="0">
                <a:solidFill>
                  <a:srgbClr val="FF0000"/>
                </a:solidFill>
                <a:latin typeface="Calibri" pitchFamily="34" charset="0"/>
              </a:rPr>
              <a:t>E</a:t>
            </a:r>
            <a:r>
              <a:rPr lang="cs-CZ" sz="6000" dirty="0">
                <a:solidFill>
                  <a:srgbClr val="7030A0"/>
                </a:solidFill>
                <a:latin typeface="Calibri" pitchFamily="34" charset="0"/>
              </a:rPr>
              <a:t>N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rgbClr val="002060"/>
                </a:solidFill>
                <a:latin typeface="Calibri" pitchFamily="34" charset="0"/>
              </a:rPr>
              <a:t>Barvy (0. lekce)</a:t>
            </a: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schwarz</a:t>
            </a:r>
            <a:r>
              <a:rPr lang="cs-CZ" sz="71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5000"/>
              <a:lumOff val="5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chemeClr val="tx1"/>
                </a:solidFill>
                <a:latin typeface="Calibri" pitchFamily="34" charset="0"/>
              </a:rPr>
              <a:t>ČERNÁ</a:t>
            </a:r>
          </a:p>
        </p:txBody>
      </p:sp>
      <p:pic>
        <p:nvPicPr>
          <p:cNvPr id="6146" name="Picture 2" descr="C:\Documents and Settings\User\Local Settings\Temporary Internet Files\Content.IE5\IVP4VMDY\MC900053202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2214554"/>
            <a:ext cx="3286148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rosa</a:t>
            </a:r>
            <a:r>
              <a:rPr lang="cs-CZ" sz="78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rgbClr val="BF2D8B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RŮŽOVÁ</a:t>
            </a:r>
          </a:p>
        </p:txBody>
      </p:sp>
      <p:pic>
        <p:nvPicPr>
          <p:cNvPr id="7170" name="Picture 2" descr="C:\Documents and Settings\User\Local Settings\Temporary Internet Files\Content.IE5\T9AG1EDJ\MC900441353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785926"/>
            <a:ext cx="3786214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violett</a:t>
            </a:r>
            <a:r>
              <a:rPr lang="cs-CZ" sz="71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rgbClr val="D88CE0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FIALOVÁ</a:t>
            </a:r>
          </a:p>
        </p:txBody>
      </p:sp>
      <p:pic>
        <p:nvPicPr>
          <p:cNvPr id="8195" name="Picture 3" descr="C:\Documents and Settings\User\Local Settings\Temporary Internet Files\Content.IE5\FKT5DYM1\MC900441356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2000240"/>
            <a:ext cx="3714776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lila</a:t>
            </a:r>
            <a:endParaRPr lang="cs-CZ" sz="6500" dirty="0">
              <a:latin typeface="Calibri" pitchFamily="34" charset="0"/>
            </a:endParaRP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rgbClr val="653EC6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FIALOVÁ</a:t>
            </a:r>
          </a:p>
        </p:txBody>
      </p:sp>
      <p:pic>
        <p:nvPicPr>
          <p:cNvPr id="9218" name="Picture 2" descr="C:\Documents and Settings\User\Local Settings\Temporary Internet Files\Content.IE5\T9AG1EDJ\MP900448362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7600" y="1857364"/>
            <a:ext cx="3599800" cy="3929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orange</a:t>
            </a:r>
            <a:r>
              <a:rPr lang="cs-CZ" sz="85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ORANŽOVÁ</a:t>
            </a:r>
          </a:p>
        </p:txBody>
      </p:sp>
      <p:pic>
        <p:nvPicPr>
          <p:cNvPr id="10242" name="Picture 2" descr="C:\Documents and Settings\User\Local Settings\Temporary Internet Files\Content.IE5\IVP4VMDY\MC900441720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857364"/>
            <a:ext cx="3429024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braun</a:t>
            </a:r>
            <a:r>
              <a:rPr lang="cs-CZ" sz="85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HNĚDÁ</a:t>
            </a:r>
          </a:p>
        </p:txBody>
      </p:sp>
      <p:pic>
        <p:nvPicPr>
          <p:cNvPr id="11266" name="Picture 2" descr="C:\Documents and Settings\User\Local Settings\Temporary Internet Files\Content.IE5\FKT5DYM1\MC900305487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1928802"/>
            <a:ext cx="3714776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beige</a:t>
            </a:r>
            <a:r>
              <a:rPr lang="cs-CZ" sz="85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rgbClr val="F7C4A7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BÉŽOVÁ</a:t>
            </a:r>
          </a:p>
        </p:txBody>
      </p:sp>
      <p:pic>
        <p:nvPicPr>
          <p:cNvPr id="12290" name="Picture 2" descr="C:\Documents and Settings\User\Local Settings\Temporary Internet Files\Content.IE5\T9AG1EDJ\MP900448714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928802"/>
            <a:ext cx="4038600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grau</a:t>
            </a:r>
            <a:r>
              <a:rPr lang="cs-CZ" sz="85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75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ŠEDÁ</a:t>
            </a:r>
          </a:p>
        </p:txBody>
      </p:sp>
      <p:pic>
        <p:nvPicPr>
          <p:cNvPr id="13317" name="Picture 5" descr="C:\Documents and Settings\User\Local Settings\Temporary Internet Files\Content.IE5\IVP4VMDY\MC900439117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3514" y="1802703"/>
            <a:ext cx="3827972" cy="38828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pPr algn="ctr"/>
            <a:r>
              <a:rPr lang="cs-CZ" sz="4400" dirty="0"/>
              <a:t> </a:t>
            </a:r>
            <a:r>
              <a:rPr lang="cs-CZ" sz="7200" dirty="0">
                <a:latin typeface="Calibri" pitchFamily="34" charset="0"/>
              </a:rPr>
              <a:t>barvy píšeme s </a:t>
            </a:r>
            <a:r>
              <a:rPr lang="cs-CZ" sz="7200" dirty="0">
                <a:solidFill>
                  <a:srgbClr val="0070C0"/>
                </a:solidFill>
                <a:latin typeface="Calibri" pitchFamily="34" charset="0"/>
              </a:rPr>
              <a:t>malým</a:t>
            </a:r>
            <a:r>
              <a:rPr lang="cs-CZ" sz="7200" dirty="0">
                <a:latin typeface="Calibri" pitchFamily="34" charset="0"/>
              </a:rPr>
              <a:t> počátečním písmenem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ZAPAMATUJTE SI:</a:t>
            </a:r>
          </a:p>
        </p:txBody>
      </p:sp>
    </p:spTree>
  </p:cSld>
  <p:clrMapOvr>
    <a:masterClrMapping/>
  </p:clrMapOvr>
  <p:transition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sz="4000" dirty="0" err="1">
                <a:latin typeface="Calibri" pitchFamily="34" charset="0"/>
              </a:rPr>
              <a:t>gr</a:t>
            </a:r>
            <a:r>
              <a:rPr lang="cs-CZ" sz="4000" dirty="0" err="1">
                <a:latin typeface="Calibri" pitchFamily="34" charset="0"/>
                <a:cs typeface="Arial"/>
              </a:rPr>
              <a:t>ün</a:t>
            </a:r>
            <a:endParaRPr lang="cs-CZ" sz="4000" dirty="0">
              <a:latin typeface="Calibri" pitchFamily="34" charset="0"/>
            </a:endParaRPr>
          </a:p>
          <a:p>
            <a:r>
              <a:rPr lang="cs-CZ" sz="4000" dirty="0" err="1">
                <a:latin typeface="Calibri" pitchFamily="34" charset="0"/>
              </a:rPr>
              <a:t>gelb</a:t>
            </a:r>
            <a:endParaRPr lang="cs-CZ" sz="4000" dirty="0">
              <a:latin typeface="Calibri" pitchFamily="34" charset="0"/>
            </a:endParaRPr>
          </a:p>
          <a:p>
            <a:r>
              <a:rPr lang="cs-CZ" sz="4000" dirty="0" err="1">
                <a:latin typeface="Calibri" pitchFamily="34" charset="0"/>
              </a:rPr>
              <a:t>blau</a:t>
            </a:r>
            <a:endParaRPr lang="cs-CZ" sz="4000" dirty="0">
              <a:latin typeface="Calibri" pitchFamily="34" charset="0"/>
            </a:endParaRPr>
          </a:p>
          <a:p>
            <a:r>
              <a:rPr lang="cs-CZ" sz="4000" dirty="0" err="1">
                <a:latin typeface="Calibri" pitchFamily="34" charset="0"/>
              </a:rPr>
              <a:t>schwarz</a:t>
            </a:r>
            <a:endParaRPr lang="cs-CZ" sz="4000" dirty="0">
              <a:latin typeface="Calibri" pitchFamily="34" charset="0"/>
            </a:endParaRPr>
          </a:p>
          <a:p>
            <a:r>
              <a:rPr lang="cs-CZ" sz="4000" dirty="0">
                <a:latin typeface="Calibri" pitchFamily="34" charset="0"/>
              </a:rPr>
              <a:t>rot</a:t>
            </a:r>
          </a:p>
          <a:p>
            <a:r>
              <a:rPr lang="cs-CZ" sz="4000" dirty="0">
                <a:latin typeface="Calibri" pitchFamily="34" charset="0"/>
              </a:rPr>
              <a:t>rosa</a:t>
            </a:r>
          </a:p>
          <a:p>
            <a:r>
              <a:rPr lang="cs-CZ" sz="4000" dirty="0" err="1">
                <a:latin typeface="Calibri" pitchFamily="34" charset="0"/>
              </a:rPr>
              <a:t>orange</a:t>
            </a:r>
            <a:endParaRPr lang="cs-CZ" sz="4000" dirty="0">
              <a:latin typeface="Calibri" pitchFamily="34" charset="0"/>
            </a:endParaRP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sz="4000" dirty="0">
                <a:latin typeface="Calibri" pitchFamily="34" charset="0"/>
              </a:rPr>
              <a:t>zelená</a:t>
            </a:r>
          </a:p>
          <a:p>
            <a:r>
              <a:rPr lang="cs-CZ" sz="4000" dirty="0">
                <a:latin typeface="Calibri" pitchFamily="34" charset="0"/>
              </a:rPr>
              <a:t>žlutá</a:t>
            </a:r>
          </a:p>
          <a:p>
            <a:r>
              <a:rPr lang="cs-CZ" sz="4000" dirty="0">
                <a:latin typeface="Calibri" pitchFamily="34" charset="0"/>
              </a:rPr>
              <a:t>modrá</a:t>
            </a:r>
          </a:p>
          <a:p>
            <a:r>
              <a:rPr lang="cs-CZ" sz="4000" dirty="0">
                <a:latin typeface="Calibri" pitchFamily="34" charset="0"/>
              </a:rPr>
              <a:t>černá</a:t>
            </a:r>
          </a:p>
          <a:p>
            <a:r>
              <a:rPr lang="cs-CZ" sz="4000" dirty="0">
                <a:latin typeface="Calibri" pitchFamily="34" charset="0"/>
              </a:rPr>
              <a:t>červená</a:t>
            </a:r>
          </a:p>
          <a:p>
            <a:r>
              <a:rPr lang="cs-CZ" sz="4000" dirty="0">
                <a:latin typeface="Calibri" pitchFamily="34" charset="0"/>
              </a:rPr>
              <a:t>růžová</a:t>
            </a:r>
          </a:p>
          <a:p>
            <a:r>
              <a:rPr lang="cs-CZ" sz="4000" dirty="0">
                <a:latin typeface="Calibri" pitchFamily="34" charset="0"/>
              </a:rPr>
              <a:t>oranžová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PŘELOŽ: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373C1B2-F1F3-4E85-8F41-6BB27E352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624078" indent="-514350">
              <a:buAutoNum type="arabicPeriod"/>
            </a:pPr>
            <a:r>
              <a:rPr lang="cs-CZ" dirty="0"/>
              <a:t>Diktát čísel</a:t>
            </a:r>
          </a:p>
          <a:p>
            <a:pPr marL="624078" indent="-514350">
              <a:buAutoNum type="arabicPeriod"/>
            </a:pPr>
            <a:r>
              <a:rPr lang="cs-CZ" dirty="0"/>
              <a:t>Napište slovy: </a:t>
            </a:r>
          </a:p>
          <a:p>
            <a:pPr marL="109728" indent="0">
              <a:buNone/>
            </a:pPr>
            <a:r>
              <a:rPr lang="cs-CZ" dirty="0"/>
              <a:t>2</a:t>
            </a:r>
          </a:p>
          <a:p>
            <a:pPr marL="109728" indent="0">
              <a:buNone/>
            </a:pPr>
            <a:r>
              <a:rPr lang="cs-CZ" dirty="0"/>
              <a:t>5</a:t>
            </a:r>
          </a:p>
          <a:p>
            <a:pPr marL="109728" indent="0">
              <a:buNone/>
            </a:pPr>
            <a:r>
              <a:rPr lang="cs-CZ" dirty="0"/>
              <a:t>7</a:t>
            </a:r>
          </a:p>
          <a:p>
            <a:pPr marL="109728" indent="0">
              <a:buNone/>
            </a:pPr>
            <a:r>
              <a:rPr lang="cs-CZ" dirty="0"/>
              <a:t>9</a:t>
            </a:r>
          </a:p>
          <a:p>
            <a:pPr marL="109728" indent="0">
              <a:buNone/>
            </a:pPr>
            <a:r>
              <a:rPr lang="cs-CZ" dirty="0"/>
              <a:t>10</a:t>
            </a:r>
          </a:p>
          <a:p>
            <a:pPr marL="109728" indent="0">
              <a:buNone/>
            </a:pPr>
            <a:r>
              <a:rPr lang="cs-CZ" dirty="0"/>
              <a:t>100</a:t>
            </a:r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r>
              <a:rPr lang="cs-CZ" dirty="0"/>
              <a:t>12</a:t>
            </a:r>
          </a:p>
          <a:p>
            <a:pPr marL="109728" indent="0">
              <a:buNone/>
            </a:pPr>
            <a:r>
              <a:rPr lang="cs-CZ" dirty="0"/>
              <a:t>16</a:t>
            </a:r>
          </a:p>
          <a:p>
            <a:pPr marL="109728" indent="0">
              <a:buNone/>
            </a:pPr>
            <a:r>
              <a:rPr lang="cs-CZ" dirty="0"/>
              <a:t>20</a:t>
            </a:r>
          </a:p>
          <a:p>
            <a:pPr marL="109728" indent="0">
              <a:buNone/>
            </a:pPr>
            <a:r>
              <a:rPr lang="cs-CZ" dirty="0"/>
              <a:t>30</a:t>
            </a:r>
          </a:p>
          <a:p>
            <a:pPr marL="109728" indent="0">
              <a:buNone/>
            </a:pPr>
            <a:r>
              <a:rPr lang="cs-CZ" dirty="0"/>
              <a:t>70</a:t>
            </a:r>
          </a:p>
          <a:p>
            <a:pPr marL="109728" indent="0">
              <a:buNone/>
            </a:pPr>
            <a:r>
              <a:rPr lang="cs-CZ" dirty="0"/>
              <a:t>40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A621866-E1A1-48D6-9E82-797536B49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Číslovky test</a:t>
            </a:r>
          </a:p>
        </p:txBody>
      </p:sp>
    </p:spTree>
    <p:extLst>
      <p:ext uri="{BB962C8B-B14F-4D97-AF65-F5344CB8AC3E}">
        <p14:creationId xmlns:p14="http://schemas.microsoft.com/office/powerpoint/2010/main" val="38580168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xfrm>
            <a:off x="0" y="1600200"/>
            <a:ext cx="8429652" cy="51149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7200" dirty="0"/>
              <a:t> </a:t>
            </a:r>
          </a:p>
          <a:p>
            <a:pPr algn="ctr">
              <a:buNone/>
            </a:pPr>
            <a:endParaRPr lang="cs-CZ" sz="4000" dirty="0">
              <a:solidFill>
                <a:srgbClr val="FFFF00"/>
              </a:solidFill>
              <a:latin typeface="Calibri" pitchFamily="34" charset="0"/>
            </a:endParaRPr>
          </a:p>
          <a:p>
            <a:pPr algn="ctr">
              <a:buNone/>
            </a:pPr>
            <a:r>
              <a:rPr lang="cs-CZ" sz="4000" dirty="0">
                <a:solidFill>
                  <a:srgbClr val="FFFF00"/>
                </a:solidFill>
                <a:latin typeface="Calibri" pitchFamily="34" charset="0"/>
              </a:rPr>
              <a:t>žlutá</a:t>
            </a:r>
            <a:r>
              <a:rPr lang="cs-CZ" sz="4000" dirty="0">
                <a:latin typeface="Calibri" pitchFamily="34" charset="0"/>
              </a:rPr>
              <a:t> - </a:t>
            </a:r>
            <a:r>
              <a:rPr lang="cs-CZ" sz="4000" dirty="0">
                <a:solidFill>
                  <a:schemeClr val="accent6"/>
                </a:solidFill>
                <a:latin typeface="Calibri" pitchFamily="34" charset="0"/>
              </a:rPr>
              <a:t>hnědá</a:t>
            </a:r>
            <a:r>
              <a:rPr lang="cs-CZ" sz="4000" dirty="0">
                <a:latin typeface="Calibri" pitchFamily="34" charset="0"/>
              </a:rPr>
              <a:t> – černá - </a:t>
            </a:r>
            <a:r>
              <a:rPr lang="cs-CZ" sz="4000" dirty="0">
                <a:solidFill>
                  <a:srgbClr val="BF2D8B"/>
                </a:solidFill>
                <a:latin typeface="Calibri" pitchFamily="34" charset="0"/>
              </a:rPr>
              <a:t>růžová</a:t>
            </a:r>
            <a:r>
              <a:rPr lang="cs-CZ" sz="4000" dirty="0">
                <a:latin typeface="Calibri" pitchFamily="34" charset="0"/>
              </a:rPr>
              <a:t> - </a:t>
            </a:r>
            <a:r>
              <a:rPr lang="cs-CZ" sz="4000" dirty="0">
                <a:solidFill>
                  <a:srgbClr val="00B050"/>
                </a:solidFill>
                <a:latin typeface="Calibri" pitchFamily="34" charset="0"/>
              </a:rPr>
              <a:t>zelená</a:t>
            </a:r>
            <a:endParaRPr lang="cs-CZ" sz="4000" dirty="0">
              <a:latin typeface="Calibri" pitchFamily="34" charset="0"/>
            </a:endParaRPr>
          </a:p>
          <a:p>
            <a:pPr algn="ctr">
              <a:buNone/>
            </a:pPr>
            <a:r>
              <a:rPr lang="cs-CZ" sz="6600" dirty="0">
                <a:latin typeface="Calibri" pitchFamily="34" charset="0"/>
              </a:rPr>
              <a:t>  </a:t>
            </a:r>
          </a:p>
        </p:txBody>
      </p:sp>
      <p:sp>
        <p:nvSpPr>
          <p:cNvPr id="9" name="Nadpis 8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000" dirty="0">
                <a:solidFill>
                  <a:srgbClr val="002060"/>
                </a:solidFill>
                <a:latin typeface="Calibri" pitchFamily="34" charset="0"/>
              </a:rPr>
              <a:t>NAPIŠ TYTO BARVY SLOVY:</a:t>
            </a:r>
          </a:p>
        </p:txBody>
      </p:sp>
      <p:sp>
        <p:nvSpPr>
          <p:cNvPr id="5" name="Popisek se šipkou nahoru 4"/>
          <p:cNvSpPr/>
          <p:nvPr/>
        </p:nvSpPr>
        <p:spPr>
          <a:xfrm>
            <a:off x="214282" y="4214818"/>
            <a:ext cx="1728192" cy="12241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>
                <a:solidFill>
                  <a:srgbClr val="FFFF00"/>
                </a:solidFill>
                <a:latin typeface="Calibri" pitchFamily="34" charset="0"/>
              </a:rPr>
              <a:t>gelb</a:t>
            </a:r>
            <a:endParaRPr lang="cs-CZ" sz="32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7" name="Popisek se šipkou nahoru 6"/>
          <p:cNvSpPr/>
          <p:nvPr/>
        </p:nvSpPr>
        <p:spPr>
          <a:xfrm>
            <a:off x="3214678" y="4143380"/>
            <a:ext cx="1728192" cy="12241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>
                <a:solidFill>
                  <a:schemeClr val="tx1"/>
                </a:solidFill>
                <a:latin typeface="Calibri" pitchFamily="34" charset="0"/>
              </a:rPr>
              <a:t>schwarz</a:t>
            </a:r>
            <a:endParaRPr lang="cs-CZ" sz="3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" name="Popisek se šipkou nahoru 7"/>
          <p:cNvSpPr/>
          <p:nvPr/>
        </p:nvSpPr>
        <p:spPr>
          <a:xfrm>
            <a:off x="6643702" y="4143380"/>
            <a:ext cx="1728192" cy="12241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err="1">
                <a:solidFill>
                  <a:schemeClr val="tx1"/>
                </a:solidFill>
                <a:latin typeface="Calibri" pitchFamily="34" charset="0"/>
              </a:rPr>
              <a:t>gr</a:t>
            </a:r>
            <a:r>
              <a:rPr lang="cs-CZ" sz="3600" dirty="0" err="1">
                <a:solidFill>
                  <a:schemeClr val="tx1"/>
                </a:solidFill>
                <a:latin typeface="Calibri" pitchFamily="34" charset="0"/>
                <a:cs typeface="Arial"/>
              </a:rPr>
              <a:t>ün</a:t>
            </a:r>
            <a:endParaRPr lang="cs-CZ" sz="3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Popisek se šipkou dolů 10"/>
          <p:cNvSpPr/>
          <p:nvPr/>
        </p:nvSpPr>
        <p:spPr>
          <a:xfrm>
            <a:off x="1785918" y="2357430"/>
            <a:ext cx="151216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>
                <a:solidFill>
                  <a:schemeClr val="accent6"/>
                </a:solidFill>
                <a:latin typeface="Calibri" pitchFamily="34" charset="0"/>
              </a:rPr>
              <a:t>braun</a:t>
            </a:r>
            <a:endParaRPr lang="cs-CZ" sz="3200" dirty="0">
              <a:solidFill>
                <a:schemeClr val="accent6"/>
              </a:solidFill>
              <a:latin typeface="Calibri" pitchFamily="34" charset="0"/>
            </a:endParaRPr>
          </a:p>
        </p:txBody>
      </p:sp>
      <p:sp>
        <p:nvSpPr>
          <p:cNvPr id="12" name="Popisek se šipkou dolů 11"/>
          <p:cNvSpPr/>
          <p:nvPr/>
        </p:nvSpPr>
        <p:spPr>
          <a:xfrm>
            <a:off x="5072066" y="2285992"/>
            <a:ext cx="151216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solidFill>
                  <a:srgbClr val="AC33B9"/>
                </a:solidFill>
                <a:latin typeface="Calibri" pitchFamily="34" charset="0"/>
              </a:rPr>
              <a:t>rosa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xfrm>
            <a:off x="0" y="1600200"/>
            <a:ext cx="8429652" cy="51149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7200" dirty="0"/>
              <a:t> </a:t>
            </a:r>
          </a:p>
          <a:p>
            <a:pPr algn="ctr">
              <a:buNone/>
            </a:pPr>
            <a:r>
              <a:rPr lang="cs-CZ" sz="4000" dirty="0" err="1">
                <a:latin typeface="Calibri" pitchFamily="34" charset="0"/>
              </a:rPr>
              <a:t>grau</a:t>
            </a:r>
            <a:r>
              <a:rPr lang="cs-CZ" sz="4000" dirty="0">
                <a:latin typeface="Calibri" pitchFamily="34" charset="0"/>
              </a:rPr>
              <a:t> - </a:t>
            </a:r>
            <a:r>
              <a:rPr lang="cs-CZ" sz="4000" dirty="0" err="1">
                <a:latin typeface="Calibri" pitchFamily="34" charset="0"/>
              </a:rPr>
              <a:t>orange</a:t>
            </a:r>
            <a:r>
              <a:rPr lang="cs-CZ" sz="4000" dirty="0">
                <a:latin typeface="Calibri" pitchFamily="34" charset="0"/>
              </a:rPr>
              <a:t> - </a:t>
            </a:r>
            <a:r>
              <a:rPr lang="cs-CZ" sz="4000" dirty="0" err="1">
                <a:latin typeface="Calibri" pitchFamily="34" charset="0"/>
              </a:rPr>
              <a:t>violett</a:t>
            </a:r>
            <a:r>
              <a:rPr lang="cs-CZ" sz="4000" dirty="0">
                <a:latin typeface="Calibri" pitchFamily="34" charset="0"/>
              </a:rPr>
              <a:t> – braun</a:t>
            </a:r>
            <a:r>
              <a:rPr lang="cs-CZ" sz="4400" dirty="0">
                <a:latin typeface="Calibri" pitchFamily="34" charset="0"/>
              </a:rPr>
              <a:t>  </a:t>
            </a:r>
          </a:p>
          <a:p>
            <a:pPr algn="ctr">
              <a:buNone/>
            </a:pPr>
            <a:r>
              <a:rPr lang="cs-CZ" sz="6600" dirty="0">
                <a:latin typeface="Calibri" pitchFamily="34" charset="0"/>
              </a:rPr>
              <a:t>  </a:t>
            </a:r>
          </a:p>
        </p:txBody>
      </p:sp>
      <p:sp>
        <p:nvSpPr>
          <p:cNvPr id="9" name="Nadpis 8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000" dirty="0">
                <a:solidFill>
                  <a:srgbClr val="002060"/>
                </a:solidFill>
                <a:latin typeface="Calibri" pitchFamily="34" charset="0"/>
              </a:rPr>
              <a:t>CO TO ZNAMENÁ ČESKY?</a:t>
            </a:r>
          </a:p>
        </p:txBody>
      </p:sp>
      <p:sp>
        <p:nvSpPr>
          <p:cNvPr id="5" name="Popisek se šipkou nahoru 4"/>
          <p:cNvSpPr/>
          <p:nvPr/>
        </p:nvSpPr>
        <p:spPr>
          <a:xfrm>
            <a:off x="714348" y="3643314"/>
            <a:ext cx="1728192" cy="1224136"/>
          </a:xfrm>
          <a:prstGeom prst="upArrowCallou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Calibri" pitchFamily="34" charset="0"/>
              </a:rPr>
              <a:t>šedá</a:t>
            </a:r>
          </a:p>
        </p:txBody>
      </p:sp>
      <p:sp>
        <p:nvSpPr>
          <p:cNvPr id="6" name="Popisek se šipkou nahoru 5"/>
          <p:cNvSpPr/>
          <p:nvPr/>
        </p:nvSpPr>
        <p:spPr>
          <a:xfrm>
            <a:off x="4071934" y="3643314"/>
            <a:ext cx="1728192" cy="1224136"/>
          </a:xfrm>
          <a:prstGeom prst="upArrowCallout">
            <a:avLst/>
          </a:prstGeom>
          <a:solidFill>
            <a:srgbClr val="AC33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Calibri" pitchFamily="34" charset="0"/>
              </a:rPr>
              <a:t>fialová</a:t>
            </a:r>
          </a:p>
        </p:txBody>
      </p:sp>
      <p:sp>
        <p:nvSpPr>
          <p:cNvPr id="11" name="Popisek se šipkou dolů 10"/>
          <p:cNvSpPr/>
          <p:nvPr/>
        </p:nvSpPr>
        <p:spPr>
          <a:xfrm>
            <a:off x="2571736" y="1785926"/>
            <a:ext cx="1512168" cy="1152128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latin typeface="Calibri" pitchFamily="34" charset="0"/>
              </a:rPr>
              <a:t>oranžová</a:t>
            </a:r>
          </a:p>
        </p:txBody>
      </p:sp>
      <p:sp>
        <p:nvSpPr>
          <p:cNvPr id="13" name="Popisek se šipkou dolů 12"/>
          <p:cNvSpPr/>
          <p:nvPr/>
        </p:nvSpPr>
        <p:spPr>
          <a:xfrm>
            <a:off x="5929322" y="1785926"/>
            <a:ext cx="1512168" cy="1152128"/>
          </a:xfrm>
          <a:prstGeom prst="downArrowCallou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hnědá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1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xfrm>
            <a:off x="0" y="1600200"/>
            <a:ext cx="8429652" cy="51149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7200" dirty="0"/>
              <a:t> </a:t>
            </a:r>
          </a:p>
          <a:p>
            <a:pPr algn="ctr">
              <a:buNone/>
            </a:pPr>
            <a:endParaRPr lang="cs-CZ" sz="4000" dirty="0">
              <a:latin typeface="Calibri" pitchFamily="34" charset="0"/>
            </a:endParaRPr>
          </a:p>
          <a:p>
            <a:pPr algn="ctr">
              <a:buNone/>
            </a:pPr>
            <a:r>
              <a:rPr lang="cs-CZ" sz="4000" dirty="0" err="1">
                <a:latin typeface="Calibri" pitchFamily="34" charset="0"/>
              </a:rPr>
              <a:t>beige</a:t>
            </a:r>
            <a:r>
              <a:rPr lang="cs-CZ" sz="4000" dirty="0">
                <a:latin typeface="Calibri" pitchFamily="34" charset="0"/>
              </a:rPr>
              <a:t> - lila - </a:t>
            </a:r>
            <a:r>
              <a:rPr lang="cs-CZ" sz="4000" dirty="0" err="1">
                <a:latin typeface="Calibri" pitchFamily="34" charset="0"/>
              </a:rPr>
              <a:t>wei</a:t>
            </a:r>
            <a:r>
              <a:rPr lang="cs-CZ" sz="4000" dirty="0" err="1">
                <a:latin typeface="Calibri" pitchFamily="34" charset="0"/>
                <a:cs typeface="Arial"/>
              </a:rPr>
              <a:t>ß</a:t>
            </a:r>
            <a:r>
              <a:rPr lang="cs-CZ" sz="4000" dirty="0">
                <a:latin typeface="Calibri" pitchFamily="34" charset="0"/>
              </a:rPr>
              <a:t> – </a:t>
            </a:r>
            <a:r>
              <a:rPr lang="cs-CZ" sz="4000" dirty="0" err="1">
                <a:latin typeface="Calibri" pitchFamily="34" charset="0"/>
              </a:rPr>
              <a:t>blau</a:t>
            </a:r>
            <a:r>
              <a:rPr lang="cs-CZ" sz="4400" dirty="0">
                <a:latin typeface="Calibri" pitchFamily="34" charset="0"/>
              </a:rPr>
              <a:t>  </a:t>
            </a:r>
          </a:p>
          <a:p>
            <a:pPr algn="ctr">
              <a:buNone/>
            </a:pPr>
            <a:r>
              <a:rPr lang="cs-CZ" sz="6600" dirty="0">
                <a:latin typeface="Calibri" pitchFamily="34" charset="0"/>
              </a:rPr>
              <a:t>  </a:t>
            </a:r>
          </a:p>
        </p:txBody>
      </p:sp>
      <p:sp>
        <p:nvSpPr>
          <p:cNvPr id="9" name="Nadpis 8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000" dirty="0">
                <a:solidFill>
                  <a:srgbClr val="002060"/>
                </a:solidFill>
                <a:latin typeface="Calibri" pitchFamily="34" charset="0"/>
              </a:rPr>
              <a:t>CO TO ZNAMENÁ ČESKY?</a:t>
            </a:r>
          </a:p>
        </p:txBody>
      </p:sp>
      <p:sp>
        <p:nvSpPr>
          <p:cNvPr id="5" name="Popisek se šipkou nahoru 4"/>
          <p:cNvSpPr/>
          <p:nvPr/>
        </p:nvSpPr>
        <p:spPr>
          <a:xfrm>
            <a:off x="1428728" y="4143380"/>
            <a:ext cx="1728192" cy="1224136"/>
          </a:xfrm>
          <a:prstGeom prst="upArrow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Calibri" pitchFamily="34" charset="0"/>
              </a:rPr>
              <a:t>béžová</a:t>
            </a:r>
          </a:p>
        </p:txBody>
      </p:sp>
      <p:sp>
        <p:nvSpPr>
          <p:cNvPr id="6" name="Popisek se šipkou nahoru 5"/>
          <p:cNvSpPr/>
          <p:nvPr/>
        </p:nvSpPr>
        <p:spPr>
          <a:xfrm>
            <a:off x="3929058" y="4143380"/>
            <a:ext cx="1728192" cy="1224136"/>
          </a:xfrm>
          <a:prstGeom prst="up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solidFill>
                  <a:schemeClr val="tx1"/>
                </a:solidFill>
                <a:latin typeface="Calibri" pitchFamily="34" charset="0"/>
              </a:rPr>
              <a:t>bílá</a:t>
            </a:r>
          </a:p>
        </p:txBody>
      </p:sp>
      <p:sp>
        <p:nvSpPr>
          <p:cNvPr id="11" name="Popisek se šipkou dolů 10"/>
          <p:cNvSpPr/>
          <p:nvPr/>
        </p:nvSpPr>
        <p:spPr>
          <a:xfrm>
            <a:off x="2857488" y="2357430"/>
            <a:ext cx="1512168" cy="1152128"/>
          </a:xfrm>
          <a:prstGeom prst="downArrowCallout">
            <a:avLst/>
          </a:prstGeom>
          <a:solidFill>
            <a:srgbClr val="5B36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fialová</a:t>
            </a:r>
          </a:p>
        </p:txBody>
      </p:sp>
      <p:sp>
        <p:nvSpPr>
          <p:cNvPr id="13" name="Popisek se šipkou dolů 12"/>
          <p:cNvSpPr/>
          <p:nvPr/>
        </p:nvSpPr>
        <p:spPr>
          <a:xfrm>
            <a:off x="5643570" y="2428868"/>
            <a:ext cx="1512168" cy="1152128"/>
          </a:xfrm>
          <a:prstGeom prst="downArrowCallou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modrá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1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ZVLÁDLI JSTE TO!</a:t>
            </a:r>
          </a:p>
        </p:txBody>
      </p:sp>
      <p:pic>
        <p:nvPicPr>
          <p:cNvPr id="1036" name="Picture 12" descr="C:\Documents and Settings\User\Local Settings\Temporary Internet Files\Content.IE5\UX772LDJ\MC9004244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071678"/>
            <a:ext cx="5397375" cy="40719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ZDROJ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Všechny obrázky použité v prezentaci </a:t>
            </a:r>
            <a:r>
              <a:rPr lang="cs-CZ"/>
              <a:t>jsou dostupné </a:t>
            </a:r>
            <a:r>
              <a:rPr lang="cs-CZ" dirty="0"/>
              <a:t>pod licencí Microsoft Office 2007 na Office.</a:t>
            </a:r>
            <a:r>
              <a:rPr lang="cs-CZ" dirty="0" err="1"/>
              <a:t>com</a:t>
            </a:r>
            <a:r>
              <a:rPr lang="cs-CZ" dirty="0"/>
              <a:t> 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Pokud není uvedeno jinak, vlastní archiv autorky.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POJĎME SI JE VYJMENOVAT: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400" dirty="0" err="1">
                <a:latin typeface="Calibri" pitchFamily="34" charset="0"/>
                <a:cs typeface="Arial" pitchFamily="34" charset="0"/>
              </a:rPr>
              <a:t>blau</a:t>
            </a:r>
            <a:r>
              <a:rPr lang="cs-CZ" sz="4400" dirty="0">
                <a:latin typeface="Calibri" pitchFamily="34" charset="0"/>
                <a:cs typeface="Arial" pitchFamily="34" charset="0"/>
              </a:rPr>
              <a:t> - modrá</a:t>
            </a:r>
          </a:p>
          <a:p>
            <a:pPr algn="ctr"/>
            <a:r>
              <a:rPr lang="cs-CZ" sz="4400" dirty="0">
                <a:latin typeface="Calibri" pitchFamily="34" charset="0"/>
                <a:cs typeface="Arial" pitchFamily="34" charset="0"/>
              </a:rPr>
              <a:t>rot - červená</a:t>
            </a:r>
          </a:p>
          <a:p>
            <a:pPr algn="ctr"/>
            <a:r>
              <a:rPr lang="cs-CZ" sz="4400" dirty="0" err="1">
                <a:latin typeface="Calibri" pitchFamily="34" charset="0"/>
                <a:cs typeface="Arial" pitchFamily="34" charset="0"/>
              </a:rPr>
              <a:t>gr</a:t>
            </a:r>
            <a:r>
              <a:rPr lang="cs-CZ" sz="4400" dirty="0" err="1">
                <a:latin typeface="Calibri" pitchFamily="34" charset="0"/>
                <a:cs typeface="Arial"/>
              </a:rPr>
              <a:t>ün</a:t>
            </a:r>
            <a:r>
              <a:rPr lang="cs-CZ" sz="4400" dirty="0">
                <a:latin typeface="Calibri" pitchFamily="34" charset="0"/>
                <a:cs typeface="Arial" pitchFamily="34" charset="0"/>
              </a:rPr>
              <a:t> - zelená</a:t>
            </a:r>
          </a:p>
          <a:p>
            <a:pPr algn="ctr"/>
            <a:r>
              <a:rPr lang="cs-CZ" sz="4400" dirty="0" err="1">
                <a:latin typeface="Calibri" pitchFamily="34" charset="0"/>
                <a:cs typeface="Arial" pitchFamily="34" charset="0"/>
              </a:rPr>
              <a:t>gelb</a:t>
            </a:r>
            <a:r>
              <a:rPr lang="cs-CZ" sz="4400" dirty="0">
                <a:latin typeface="Calibri" pitchFamily="34" charset="0"/>
                <a:cs typeface="Arial" pitchFamily="34" charset="0"/>
              </a:rPr>
              <a:t> - žlutá</a:t>
            </a:r>
          </a:p>
          <a:p>
            <a:pPr algn="ctr"/>
            <a:r>
              <a:rPr lang="cs-CZ" sz="4400" dirty="0" err="1">
                <a:latin typeface="Calibri" pitchFamily="34" charset="0"/>
                <a:cs typeface="Arial" pitchFamily="34" charset="0"/>
              </a:rPr>
              <a:t>wei</a:t>
            </a:r>
            <a:r>
              <a:rPr lang="cs-CZ" sz="4400" dirty="0" err="1">
                <a:latin typeface="Calibri" pitchFamily="34" charset="0"/>
                <a:cs typeface="Arial"/>
              </a:rPr>
              <a:t>ß</a:t>
            </a:r>
            <a:r>
              <a:rPr lang="cs-CZ" sz="4400" dirty="0">
                <a:latin typeface="Calibri" pitchFamily="34" charset="0"/>
                <a:cs typeface="Arial" pitchFamily="34" charset="0"/>
              </a:rPr>
              <a:t> - bílá</a:t>
            </a:r>
          </a:p>
          <a:p>
            <a:pPr algn="ctr"/>
            <a:r>
              <a:rPr lang="cs-CZ" sz="4400" dirty="0" err="1">
                <a:latin typeface="Calibri" pitchFamily="34" charset="0"/>
                <a:cs typeface="Arial" pitchFamily="34" charset="0"/>
              </a:rPr>
              <a:t>schwarz</a:t>
            </a:r>
            <a:r>
              <a:rPr lang="cs-CZ" sz="4400" dirty="0">
                <a:latin typeface="Calibri" pitchFamily="34" charset="0"/>
                <a:cs typeface="Arial" pitchFamily="34" charset="0"/>
              </a:rPr>
              <a:t> – černá</a:t>
            </a:r>
          </a:p>
          <a:p>
            <a:pPr algn="ctr"/>
            <a:endParaRPr lang="cs-CZ" sz="3200" dirty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POJĎME SI JE VYJMENOVAT: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/>
            <a:r>
              <a:rPr lang="cs-CZ" sz="4000" dirty="0">
                <a:latin typeface="Calibri" pitchFamily="34" charset="0"/>
                <a:cs typeface="Arial" pitchFamily="34" charset="0"/>
              </a:rPr>
              <a:t>rosa - růžová</a:t>
            </a:r>
          </a:p>
          <a:p>
            <a:pPr algn="ctr"/>
            <a:r>
              <a:rPr lang="cs-CZ" sz="4000" dirty="0" err="1">
                <a:latin typeface="Calibri" pitchFamily="34" charset="0"/>
                <a:cs typeface="Arial" pitchFamily="34" charset="0"/>
              </a:rPr>
              <a:t>violett</a:t>
            </a:r>
            <a:r>
              <a:rPr lang="cs-CZ" sz="4000" dirty="0">
                <a:latin typeface="Calibri" pitchFamily="34" charset="0"/>
                <a:cs typeface="Arial" pitchFamily="34" charset="0"/>
              </a:rPr>
              <a:t> - fialová</a:t>
            </a:r>
          </a:p>
          <a:p>
            <a:pPr algn="ctr"/>
            <a:r>
              <a:rPr lang="cs-CZ" sz="4000" dirty="0">
                <a:latin typeface="Calibri" pitchFamily="34" charset="0"/>
                <a:cs typeface="Arial" pitchFamily="34" charset="0"/>
              </a:rPr>
              <a:t>lila – fialová (tmavá)</a:t>
            </a:r>
          </a:p>
          <a:p>
            <a:pPr algn="ctr"/>
            <a:r>
              <a:rPr lang="cs-CZ" sz="4000" dirty="0" err="1">
                <a:latin typeface="Calibri" pitchFamily="34" charset="0"/>
                <a:cs typeface="Arial" pitchFamily="34" charset="0"/>
              </a:rPr>
              <a:t>orange</a:t>
            </a:r>
            <a:r>
              <a:rPr lang="cs-CZ" sz="4000" dirty="0">
                <a:latin typeface="Calibri" pitchFamily="34" charset="0"/>
                <a:cs typeface="Arial" pitchFamily="34" charset="0"/>
              </a:rPr>
              <a:t> - oranžová</a:t>
            </a:r>
          </a:p>
          <a:p>
            <a:pPr algn="ctr"/>
            <a:r>
              <a:rPr lang="cs-CZ" sz="4000" dirty="0">
                <a:latin typeface="Calibri" pitchFamily="34" charset="0"/>
                <a:cs typeface="Arial" pitchFamily="34" charset="0"/>
              </a:rPr>
              <a:t>braun - hnědá</a:t>
            </a:r>
          </a:p>
          <a:p>
            <a:pPr algn="ctr"/>
            <a:r>
              <a:rPr lang="cs-CZ" sz="4000" dirty="0" err="1">
                <a:latin typeface="Calibri" pitchFamily="34" charset="0"/>
                <a:cs typeface="Arial" pitchFamily="34" charset="0"/>
              </a:rPr>
              <a:t>beige</a:t>
            </a:r>
            <a:r>
              <a:rPr lang="cs-CZ" sz="4000" dirty="0">
                <a:latin typeface="Calibri" pitchFamily="34" charset="0"/>
                <a:cs typeface="Arial" pitchFamily="34" charset="0"/>
              </a:rPr>
              <a:t> – béžová</a:t>
            </a:r>
          </a:p>
          <a:p>
            <a:pPr algn="ctr"/>
            <a:r>
              <a:rPr lang="cs-CZ" sz="4000" dirty="0" err="1">
                <a:latin typeface="Calibri" pitchFamily="34" charset="0"/>
                <a:cs typeface="Arial" pitchFamily="34" charset="0"/>
              </a:rPr>
              <a:t>grau</a:t>
            </a:r>
            <a:r>
              <a:rPr lang="cs-CZ" sz="4000" dirty="0">
                <a:latin typeface="Calibri" pitchFamily="34" charset="0"/>
                <a:cs typeface="Arial" pitchFamily="34" charset="0"/>
              </a:rPr>
              <a:t> - šedá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blau</a:t>
            </a:r>
            <a:r>
              <a:rPr lang="cs-CZ" sz="96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MODRÁ</a:t>
            </a:r>
          </a:p>
        </p:txBody>
      </p:sp>
      <p:pic>
        <p:nvPicPr>
          <p:cNvPr id="1026" name="Picture 2" descr="C:\Documents and Settings\User\Local Settings\Temporary Internet Files\Content.IE5\T9AG1EDJ\MP900427736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60319" y="2000240"/>
            <a:ext cx="3126457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rot</a:t>
            </a:r>
            <a:endParaRPr lang="cs-CZ" sz="8000" dirty="0">
              <a:latin typeface="Calibri" pitchFamily="34" charset="0"/>
            </a:endParaRP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ČERVENÁ</a:t>
            </a:r>
          </a:p>
        </p:txBody>
      </p:sp>
      <p:pic>
        <p:nvPicPr>
          <p:cNvPr id="3" name="Picture 2" descr="C:\Documents and Settings\User\Local Settings\Temporary Internet Files\Content.IE5\E6VJXM72\MC900424188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2214554"/>
            <a:ext cx="3143272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gr</a:t>
            </a:r>
            <a:r>
              <a:rPr lang="cs-CZ" sz="9600" dirty="0" err="1">
                <a:latin typeface="Calibri" pitchFamily="34" charset="0"/>
                <a:cs typeface="Arial"/>
              </a:rPr>
              <a:t>ü</a:t>
            </a:r>
            <a:r>
              <a:rPr lang="cs-CZ" sz="9500" dirty="0" err="1">
                <a:latin typeface="Calibri" pitchFamily="34" charset="0"/>
                <a:cs typeface="Arial"/>
              </a:rPr>
              <a:t>n</a:t>
            </a:r>
            <a:endParaRPr lang="cs-CZ" sz="9500" dirty="0">
              <a:latin typeface="Calibri" pitchFamily="34" charset="0"/>
            </a:endParaRP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ZELENÁ</a:t>
            </a:r>
          </a:p>
        </p:txBody>
      </p:sp>
      <p:pic>
        <p:nvPicPr>
          <p:cNvPr id="3" name="Picture 2" descr="C:\Documents and Settings\User\Local Settings\Temporary Internet Files\Content.IE5\IVP4VMDY\MC900437683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7" y="1857364"/>
            <a:ext cx="3357586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gelb</a:t>
            </a:r>
            <a:r>
              <a:rPr lang="cs-CZ" sz="85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ŽLUTÁ</a:t>
            </a:r>
          </a:p>
        </p:txBody>
      </p:sp>
      <p:pic>
        <p:nvPicPr>
          <p:cNvPr id="3" name="Picture 2" descr="C:\Documents and Settings\User\Local Settings\Temporary Internet Files\Content.IE5\E6VJXM72\MC900232180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2000240"/>
            <a:ext cx="3429024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wei</a:t>
            </a:r>
            <a:r>
              <a:rPr lang="cs-CZ" sz="9600" dirty="0" err="1">
                <a:latin typeface="Calibri" pitchFamily="34" charset="0"/>
                <a:cs typeface="Arial"/>
              </a:rPr>
              <a:t>ß</a:t>
            </a:r>
            <a:r>
              <a:rPr lang="cs-CZ" sz="71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BÍLÁ</a:t>
            </a:r>
          </a:p>
        </p:txBody>
      </p:sp>
      <p:pic>
        <p:nvPicPr>
          <p:cNvPr id="5122" name="Picture 2" descr="C:\Documents and Settings\User\Local Settings\Temporary Internet Files\Content.IE5\E6VJXM72\MC900387156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38700" y="1915319"/>
            <a:ext cx="36576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526</TotalTime>
  <Words>244</Words>
  <Application>Microsoft Office PowerPoint</Application>
  <PresentationFormat>Předvádění na obrazovce (4:3)</PresentationFormat>
  <Paragraphs>164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0" baseType="lpstr">
      <vt:lpstr>Calibri</vt:lpstr>
      <vt:lpstr>Lucida Sans Unicode</vt:lpstr>
      <vt:lpstr>Verdana</vt:lpstr>
      <vt:lpstr>Wingdings 2</vt:lpstr>
      <vt:lpstr>Wingdings 3</vt:lpstr>
      <vt:lpstr>Shluk</vt:lpstr>
      <vt:lpstr>DIE FARBEN</vt:lpstr>
      <vt:lpstr>Číslovky test</vt:lpstr>
      <vt:lpstr>POJĎME SI JE VYJMENOVAT: </vt:lpstr>
      <vt:lpstr>POJĎME SI JE VYJMENOVAT: </vt:lpstr>
      <vt:lpstr>MODRÁ</vt:lpstr>
      <vt:lpstr>ČERVENÁ</vt:lpstr>
      <vt:lpstr>ZELENÁ</vt:lpstr>
      <vt:lpstr>ŽLUTÁ</vt:lpstr>
      <vt:lpstr>BÍLÁ</vt:lpstr>
      <vt:lpstr>ČERNÁ</vt:lpstr>
      <vt:lpstr>RŮŽOVÁ</vt:lpstr>
      <vt:lpstr>FIALOVÁ</vt:lpstr>
      <vt:lpstr>FIALOVÁ</vt:lpstr>
      <vt:lpstr>ORANŽOVÁ</vt:lpstr>
      <vt:lpstr>HNĚDÁ</vt:lpstr>
      <vt:lpstr>BÉŽOVÁ</vt:lpstr>
      <vt:lpstr>ŠEDÁ</vt:lpstr>
      <vt:lpstr>ZAPAMATUJTE SI:</vt:lpstr>
      <vt:lpstr>PŘELOŽ:</vt:lpstr>
      <vt:lpstr>NAPIŠ TYTO BARVY SLOVY:</vt:lpstr>
      <vt:lpstr>CO TO ZNAMENÁ ČESKY?</vt:lpstr>
      <vt:lpstr>CO TO ZNAMENÁ ČESKY?</vt:lpstr>
      <vt:lpstr>ZVLÁDLI JSTE TO!</vt:lpstr>
      <vt:lpstr>ZDROJ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WOCHENTAGE</dc:title>
  <dc:creator>Plockovi</dc:creator>
  <cp:lastModifiedBy>Milan Bednář</cp:lastModifiedBy>
  <cp:revision>121</cp:revision>
  <dcterms:created xsi:type="dcterms:W3CDTF">2012-06-10T15:39:28Z</dcterms:created>
  <dcterms:modified xsi:type="dcterms:W3CDTF">2021-10-04T18:36:09Z</dcterms:modified>
</cp:coreProperties>
</file>