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308" r:id="rId3"/>
    <p:sldId id="279" r:id="rId4"/>
    <p:sldId id="301" r:id="rId5"/>
    <p:sldId id="302" r:id="rId6"/>
    <p:sldId id="303" r:id="rId7"/>
    <p:sldId id="306" r:id="rId8"/>
    <p:sldId id="304" r:id="rId9"/>
    <p:sldId id="305" r:id="rId10"/>
    <p:sldId id="307" r:id="rId11"/>
    <p:sldId id="309" r:id="rId12"/>
    <p:sldId id="310" r:id="rId13"/>
    <p:sldId id="317" r:id="rId14"/>
    <p:sldId id="311" r:id="rId15"/>
    <p:sldId id="312" r:id="rId16"/>
    <p:sldId id="313" r:id="rId17"/>
    <p:sldId id="314" r:id="rId18"/>
    <p:sldId id="315" r:id="rId19"/>
    <p:sldId id="31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86356" autoAdjust="0"/>
  </p:normalViewPr>
  <p:slideViewPr>
    <p:cSldViewPr>
      <p:cViewPr varScale="1">
        <p:scale>
          <a:sx n="88" d="100"/>
          <a:sy n="88" d="100"/>
        </p:scale>
        <p:origin x="5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7894-78DD-4DE1-86C7-33BCB198713A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44D0-9720-49DF-AB4B-F4DAE0F5E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8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22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56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549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1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62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8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6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41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09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31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47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7DFEC-85E0-4686-9353-023CCD80079E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FB7F-5368-48E1-868D-2A99859E2B78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E197-DDD2-483A-8A29-BC2BFF9E9F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65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3.png"/><Relationship Id="rId7" Type="http://schemas.openxmlformats.org/officeDocument/2006/relationships/image" Target="../media/image19.wmf"/><Relationship Id="rId12" Type="http://schemas.openxmlformats.org/officeDocument/2006/relationships/image" Target="../media/image23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11" Type="http://schemas.openxmlformats.org/officeDocument/2006/relationships/image" Target="../media/image22.wmf"/><Relationship Id="rId5" Type="http://schemas.openxmlformats.org/officeDocument/2006/relationships/image" Target="../media/image17.wmf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6CE53-72DA-4FCA-82DA-F155B05C9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u="sng" dirty="0"/>
              <a:t>ICH HABE EINEN COMPUTER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DD077B-A28A-492F-9220-28B315FCF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200" y="3228536"/>
            <a:ext cx="2015896" cy="704520"/>
          </a:xfrm>
        </p:spPr>
        <p:txBody>
          <a:bodyPr/>
          <a:lstStyle/>
          <a:p>
            <a:r>
              <a:rPr lang="cs-CZ" b="1" dirty="0"/>
              <a:t>8. TŘÍDA</a:t>
            </a:r>
          </a:p>
        </p:txBody>
      </p:sp>
    </p:spTree>
    <p:extLst>
      <p:ext uri="{BB962C8B-B14F-4D97-AF65-F5344CB8AC3E}">
        <p14:creationId xmlns:p14="http://schemas.microsoft.com/office/powerpoint/2010/main" val="16322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b="1" u="sng" dirty="0"/>
              <a:t>Neurčitý člen – 4.pád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20680" cy="694928"/>
          </a:xfrm>
          <a:solidFill>
            <a:srgbClr val="FFFF00"/>
          </a:solidFill>
        </p:spPr>
        <p:txBody>
          <a:bodyPr/>
          <a:lstStyle/>
          <a:p>
            <a:r>
              <a:rPr lang="cs-CZ" dirty="0"/>
              <a:t>8.třída</a:t>
            </a:r>
          </a:p>
        </p:txBody>
      </p:sp>
    </p:spTree>
    <p:extLst>
      <p:ext uri="{BB962C8B-B14F-4D97-AF65-F5344CB8AC3E}">
        <p14:creationId xmlns:p14="http://schemas.microsoft.com/office/powerpoint/2010/main" val="22165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187624" y="4797152"/>
            <a:ext cx="9361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30" descr="C:\Users\Hana\AppData\Local\Microsoft\Windows\Temporary Internet Files\Content.IE5\LM0M6FD6\MC9003710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2890">
            <a:off x="588141" y="1738421"/>
            <a:ext cx="2860919" cy="2491993"/>
          </a:xfrm>
          <a:prstGeom prst="rect">
            <a:avLst/>
          </a:prstGeom>
          <a:noFill/>
        </p:spPr>
      </p:pic>
      <p:pic>
        <p:nvPicPr>
          <p:cNvPr id="3" name="Picture 46" descr="C:\Users\Hana\AppData\Local\Microsoft\Windows\Temporary Internet Files\Content.IE5\40TFEIQ3\MC900439798[1].png"/>
          <p:cNvPicPr>
            <a:picLocks noChangeAspect="1" noChangeArrowheads="1"/>
          </p:cNvPicPr>
          <p:nvPr/>
        </p:nvPicPr>
        <p:blipFill>
          <a:blip r:embed="rId3" cstate="print"/>
          <a:srcRect r="-4232" b="-9197"/>
          <a:stretch>
            <a:fillRect/>
          </a:stretch>
        </p:blipFill>
        <p:spPr bwMode="auto">
          <a:xfrm rot="20279398">
            <a:off x="6942100" y="2128080"/>
            <a:ext cx="1898403" cy="1988840"/>
          </a:xfrm>
          <a:prstGeom prst="rect">
            <a:avLst/>
          </a:prstGeom>
          <a:noFill/>
        </p:spPr>
      </p:pic>
      <p:pic>
        <p:nvPicPr>
          <p:cNvPr id="4" name="Picture 19" descr="C:\Users\Hana\AppData\Local\Microsoft\Windows\Temporary Internet Files\Content.IE5\NYYFVG8Y\MC90044179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72816"/>
            <a:ext cx="2383160" cy="238316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TextovéPole 4"/>
          <p:cNvSpPr txBox="1"/>
          <p:nvPr/>
        </p:nvSpPr>
        <p:spPr>
          <a:xfrm>
            <a:off x="0" y="332656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habe</a:t>
            </a: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já mám /  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cs-CZ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koho? Co ?     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pád 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1628800"/>
            <a:ext cx="158417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55976" y="1196752"/>
            <a:ext cx="1368152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092280" y="1124744"/>
            <a:ext cx="115212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4653136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einen</a:t>
            </a: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Bleistift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347864" y="4725144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</a:t>
            </a: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Kassette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95728" y="479715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</a:t>
            </a: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Handy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259632" y="3717032"/>
            <a:ext cx="30700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habe</a:t>
            </a: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1979712" y="4509120"/>
            <a:ext cx="648072" cy="3600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3347864" y="4509120"/>
            <a:ext cx="216024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4283968" y="4509120"/>
            <a:ext cx="1800200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5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ČLENY -4. PÁD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83532"/>
              </p:ext>
            </p:extLst>
          </p:nvPr>
        </p:nvGraphicFramePr>
        <p:xfrm>
          <a:off x="323528" y="2204864"/>
          <a:ext cx="5541842" cy="12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336">
                  <a:extLst>
                    <a:ext uri="{9D8B030D-6E8A-4147-A177-3AD203B41FA5}">
                      <a16:colId xmlns:a16="http://schemas.microsoft.com/office/drawing/2014/main" val="2780920106"/>
                    </a:ext>
                  </a:extLst>
                </a:gridCol>
                <a:gridCol w="1064406">
                  <a:extLst>
                    <a:ext uri="{9D8B030D-6E8A-4147-A177-3AD203B41FA5}">
                      <a16:colId xmlns:a16="http://schemas.microsoft.com/office/drawing/2014/main" val="2774844780"/>
                    </a:ext>
                  </a:extLst>
                </a:gridCol>
                <a:gridCol w="1727948">
                  <a:extLst>
                    <a:ext uri="{9D8B030D-6E8A-4147-A177-3AD203B41FA5}">
                      <a16:colId xmlns:a16="http://schemas.microsoft.com/office/drawing/2014/main" val="971643947"/>
                    </a:ext>
                  </a:extLst>
                </a:gridCol>
                <a:gridCol w="1555152">
                  <a:extLst>
                    <a:ext uri="{9D8B030D-6E8A-4147-A177-3AD203B41FA5}">
                      <a16:colId xmlns:a16="http://schemas.microsoft.com/office/drawing/2014/main" val="3712055760"/>
                    </a:ext>
                  </a:extLst>
                </a:gridCol>
              </a:tblGrid>
              <a:tr h="626682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1. PÁD 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DER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DIE 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DAS</a:t>
                      </a:r>
                      <a:endParaRPr lang="cs-CZ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94318"/>
                  </a:ext>
                </a:extLst>
              </a:tr>
              <a:tr h="626682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4.PÁD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DEN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DIE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DAS</a:t>
                      </a:r>
                      <a:endParaRPr lang="cs-CZ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955647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316"/>
              </p:ext>
            </p:extLst>
          </p:nvPr>
        </p:nvGraphicFramePr>
        <p:xfrm>
          <a:off x="755576" y="4269721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8673018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260782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885945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50485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1. PÁD </a:t>
                      </a:r>
                      <a:endParaRPr lang="cs-CZ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EIN</a:t>
                      </a:r>
                      <a:endParaRPr lang="cs-CZ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EINE </a:t>
                      </a:r>
                      <a:endParaRPr lang="cs-CZ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EIN</a:t>
                      </a:r>
                      <a:endParaRPr lang="cs-CZ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3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4.PÁD</a:t>
                      </a:r>
                      <a:endParaRPr lang="cs-CZ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EINEN</a:t>
                      </a:r>
                      <a:endParaRPr lang="cs-CZ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EINE</a:t>
                      </a:r>
                      <a:endParaRPr lang="cs-CZ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EIN</a:t>
                      </a:r>
                      <a:endParaRPr lang="cs-CZ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3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0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33265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Meine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Schultasche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nicht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schwer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habe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…….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31" descr="C:\Users\Hana\AppData\Local\Microsoft\Windows\Temporary Internet Files\Content.IE5\LNBR7O7C\MC9003897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67033">
            <a:off x="2046007" y="3240697"/>
            <a:ext cx="873863" cy="1532879"/>
          </a:xfrm>
          <a:prstGeom prst="rect">
            <a:avLst/>
          </a:prstGeom>
          <a:noFill/>
        </p:spPr>
      </p:pic>
      <p:pic>
        <p:nvPicPr>
          <p:cNvPr id="7" name="Picture 46" descr="C:\Users\Hana\AppData\Local\Microsoft\Windows\Temporary Internet Files\Content.IE5\40TFEIQ3\MC900439798[1].png"/>
          <p:cNvPicPr>
            <a:picLocks noChangeAspect="1" noChangeArrowheads="1"/>
          </p:cNvPicPr>
          <p:nvPr/>
        </p:nvPicPr>
        <p:blipFill>
          <a:blip r:embed="rId3" cstate="print"/>
          <a:srcRect r="-4232" b="-9197"/>
          <a:stretch>
            <a:fillRect/>
          </a:stretch>
        </p:blipFill>
        <p:spPr bwMode="auto">
          <a:xfrm rot="20279398">
            <a:off x="6722077" y="3405109"/>
            <a:ext cx="1287678" cy="1349021"/>
          </a:xfrm>
          <a:prstGeom prst="rect">
            <a:avLst/>
          </a:prstGeom>
          <a:noFill/>
        </p:spPr>
      </p:pic>
      <p:pic>
        <p:nvPicPr>
          <p:cNvPr id="8" name="Picture 22" descr="C:\Users\Hana\AppData\Local\Microsoft\Windows\Temporary Internet Files\Content.IE5\2103U7KE\MC900441734[1].png"/>
          <p:cNvPicPr>
            <a:picLocks noChangeAspect="1" noChangeArrowheads="1"/>
          </p:cNvPicPr>
          <p:nvPr/>
        </p:nvPicPr>
        <p:blipFill>
          <a:blip r:embed="rId4" cstate="print"/>
          <a:srcRect t="13125" b="10751"/>
          <a:stretch>
            <a:fillRect/>
          </a:stretch>
        </p:blipFill>
        <p:spPr bwMode="auto">
          <a:xfrm>
            <a:off x="6732240" y="692696"/>
            <a:ext cx="1763688" cy="1342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1" name="Picture 12" descr="C:\Users\Hana\AppData\Local\Microsoft\Windows\Temporary Internet Files\Content.IE5\D65YRR2W\MC9003911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93449">
            <a:off x="223595" y="4294923"/>
            <a:ext cx="1460373" cy="1486348"/>
          </a:xfrm>
          <a:prstGeom prst="rect">
            <a:avLst/>
          </a:prstGeom>
          <a:noFill/>
        </p:spPr>
      </p:pic>
      <p:pic>
        <p:nvPicPr>
          <p:cNvPr id="12" name="Picture 5" descr="C:\Users\Hana\AppData\Local\Microsoft\Windows\Temporary Internet Files\Content.IE5\LM0M6FD6\MP900177842[1].jpg"/>
          <p:cNvPicPr>
            <a:picLocks noChangeAspect="1" noChangeArrowheads="1"/>
          </p:cNvPicPr>
          <p:nvPr/>
        </p:nvPicPr>
        <p:blipFill>
          <a:blip r:embed="rId6" cstate="print"/>
          <a:srcRect l="-2004" t="9888" b="11967"/>
          <a:stretch>
            <a:fillRect/>
          </a:stretch>
        </p:blipFill>
        <p:spPr bwMode="auto">
          <a:xfrm rot="458393">
            <a:off x="1513895" y="5003140"/>
            <a:ext cx="1532273" cy="1760820"/>
          </a:xfrm>
          <a:prstGeom prst="rect">
            <a:avLst/>
          </a:prstGeom>
          <a:noFill/>
        </p:spPr>
      </p:pic>
      <p:pic>
        <p:nvPicPr>
          <p:cNvPr id="13" name="Picture 5" descr="C:\Users\Hana\AppData\Local\Microsoft\Windows\Temporary Internet Files\Content.IE5\40TFEIQ3\MC900349573[1].wmf"/>
          <p:cNvPicPr>
            <a:picLocks noChangeAspect="1" noChangeArrowheads="1"/>
          </p:cNvPicPr>
          <p:nvPr/>
        </p:nvPicPr>
        <p:blipFill>
          <a:blip r:embed="rId7" cstate="print"/>
          <a:srcRect t="6220" r="6675" b="30319"/>
          <a:stretch>
            <a:fillRect/>
          </a:stretch>
        </p:blipFill>
        <p:spPr bwMode="auto">
          <a:xfrm rot="328502">
            <a:off x="354665" y="2694750"/>
            <a:ext cx="1246436" cy="712270"/>
          </a:xfrm>
          <a:prstGeom prst="rect">
            <a:avLst/>
          </a:prstGeom>
          <a:noFill/>
        </p:spPr>
      </p:pic>
      <p:pic>
        <p:nvPicPr>
          <p:cNvPr id="14" name="Picture 8" descr="C:\Users\Hana\AppData\Local\Microsoft\Windows\Temporary Internet Files\Content.IE5\NYYFVG8Y\MC900295063[1].wmf"/>
          <p:cNvPicPr>
            <a:picLocks noChangeAspect="1" noChangeArrowheads="1"/>
          </p:cNvPicPr>
          <p:nvPr/>
        </p:nvPicPr>
        <p:blipFill>
          <a:blip r:embed="rId8" cstate="print"/>
          <a:srcRect b="12109"/>
          <a:stretch>
            <a:fillRect/>
          </a:stretch>
        </p:blipFill>
        <p:spPr bwMode="auto">
          <a:xfrm>
            <a:off x="1547664" y="1556792"/>
            <a:ext cx="1584176" cy="1241651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7" name="Picture 22" descr="C:\Users\Hana\AppData\Local\Microsoft\Windows\Temporary Internet Files\Content.IE5\XML7BTHL\MC90042607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3356992"/>
            <a:ext cx="1061858" cy="1236322"/>
          </a:xfrm>
          <a:prstGeom prst="rect">
            <a:avLst/>
          </a:prstGeom>
          <a:noFill/>
        </p:spPr>
      </p:pic>
      <p:pic>
        <p:nvPicPr>
          <p:cNvPr id="18" name="Picture 18" descr="C:\Users\Hana\AppData\Local\Microsoft\Windows\Temporary Internet Files\Content.IE5\XML7BTHL\MP900386763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192779">
            <a:off x="4099285" y="5175487"/>
            <a:ext cx="1637558" cy="11681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19" name="Picture 6" descr="C:\Users\Hana\AppData\Local\Microsoft\Windows\Temporary Internet Files\Content.IE5\LNBR7O7C\MC90030808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310033">
            <a:off x="6762027" y="2686271"/>
            <a:ext cx="2059283" cy="599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0" name="Picture 4" descr="C:\Users\Hana\AppData\Local\Microsoft\Windows\Temporary Internet Files\Content.IE5\DG0AQIJ7\MC900359623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5157192"/>
            <a:ext cx="2011430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086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habe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144016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707904" y="1628800"/>
            <a:ext cx="1174565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76256" y="1772816"/>
            <a:ext cx="865943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6926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36096" y="980728"/>
            <a:ext cx="210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Schwester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884368" y="0"/>
            <a:ext cx="125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15616" y="836712"/>
            <a:ext cx="1197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Zirkel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980728"/>
            <a:ext cx="147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Bruder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172400" y="1484784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67744" y="1412776"/>
            <a:ext cx="1853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Freundin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436096" y="188640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Mäppchen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851920" y="188640"/>
            <a:ext cx="1446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Schere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211960" y="764704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Buch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67744" y="836712"/>
            <a:ext cx="991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Heft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292080" y="1556792"/>
            <a:ext cx="1442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Tasche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4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2673E-6 L 2.77778E-7 0.29371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3515E-7 L 0.11025 0.33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4348 L -0.79341 0.316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7438E-6 L 0.7559 0.35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4 L -0.08472 0.29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42461E-6 L 0.55921 0.3987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0379E-6 L 0.33073 0.52452 " pathEditMode="relative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54487E-6 L -0.21267 0.32516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393 L -0.78941 0.371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3645E-6 L 0.14184 0.37766 " pathEditMode="relative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12673E-6 L -0.18889 0.46161 " pathEditMode="relative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2461E-6 L -0.48038 0.58742 " pathEditMode="relative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836712"/>
            <a:ext cx="770485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Podobně : 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malen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+ 4.pád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kaufen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fotografieren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bekommen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 rot="1269096">
            <a:off x="5030605" y="2550804"/>
            <a:ext cx="3024336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malovat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koupit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fotografovat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dostat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588224" y="737320"/>
            <a:ext cx="2304256" cy="61206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052736"/>
            <a:ext cx="8460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male …………….   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Haus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fotografiere</a:t>
            </a:r>
            <a:r>
              <a:rPr kumimoji="0" lang="cs-CZ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………….Computer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habe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…………. 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Freundin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bekomme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………….. 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Ball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male ………….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Katze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………….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fotografiere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………. 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Freund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habe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…………… 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Schwester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………..   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Bruder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76256" y="1124744"/>
            <a:ext cx="1800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meinen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einen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einen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einen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04248" y="764704"/>
            <a:ext cx="1800200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1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Přeložte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Máš nějakého koníčka?</a:t>
            </a:r>
          </a:p>
          <a:p>
            <a:pPr marL="0" indent="0">
              <a:buNone/>
            </a:pPr>
            <a:r>
              <a:rPr lang="cs-CZ" dirty="0"/>
              <a:t>Mám přítelkyni.</a:t>
            </a:r>
          </a:p>
          <a:p>
            <a:pPr marL="0" indent="0">
              <a:buNone/>
            </a:pPr>
            <a:r>
              <a:rPr lang="cs-CZ" dirty="0"/>
              <a:t>My máme psa.</a:t>
            </a:r>
          </a:p>
          <a:p>
            <a:pPr marL="0" indent="0">
              <a:buNone/>
            </a:pPr>
            <a:r>
              <a:rPr lang="cs-CZ" dirty="0"/>
              <a:t>Oni mají kočku.</a:t>
            </a:r>
          </a:p>
          <a:p>
            <a:pPr marL="0" indent="0">
              <a:buNone/>
            </a:pPr>
            <a:r>
              <a:rPr lang="cs-CZ" dirty="0"/>
              <a:t>Hans má bratra.</a:t>
            </a:r>
          </a:p>
          <a:p>
            <a:pPr marL="0" indent="0">
              <a:buNone/>
            </a:pPr>
            <a:r>
              <a:rPr lang="cs-CZ" dirty="0"/>
              <a:t>Má Petr auto?</a:t>
            </a:r>
          </a:p>
          <a:p>
            <a:pPr marL="0" indent="0">
              <a:buNone/>
            </a:pPr>
            <a:r>
              <a:rPr lang="cs-CZ" dirty="0"/>
              <a:t>Máte kávu?</a:t>
            </a:r>
          </a:p>
        </p:txBody>
      </p:sp>
    </p:spTree>
    <p:extLst>
      <p:ext uri="{BB962C8B-B14F-4D97-AF65-F5344CB8AC3E}">
        <p14:creationId xmlns:p14="http://schemas.microsoft.com/office/powerpoint/2010/main" val="12177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Lösung</a:t>
            </a:r>
            <a:r>
              <a:rPr lang="cs-CZ" b="1" dirty="0"/>
              <a:t> </a:t>
            </a:r>
            <a:r>
              <a:rPr lang="cs-CZ" sz="3600" i="1" dirty="0"/>
              <a:t>(řešení)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Máš nějakého koníčka?   </a:t>
            </a:r>
            <a:r>
              <a:rPr lang="cs-CZ" i="1" dirty="0" err="1">
                <a:solidFill>
                  <a:srgbClr val="FF0000"/>
                </a:solidFill>
              </a:rPr>
              <a:t>Hast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du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ein</a:t>
            </a:r>
            <a:r>
              <a:rPr lang="cs-CZ" i="1" dirty="0">
                <a:solidFill>
                  <a:srgbClr val="FF0000"/>
                </a:solidFill>
              </a:rPr>
              <a:t> Hobby?</a:t>
            </a:r>
          </a:p>
          <a:p>
            <a:pPr marL="0" indent="0">
              <a:buNone/>
            </a:pPr>
            <a:r>
              <a:rPr lang="cs-CZ" dirty="0"/>
              <a:t>Mám přítelkyni.                </a:t>
            </a:r>
            <a:r>
              <a:rPr lang="cs-CZ" i="1" dirty="0" err="1">
                <a:solidFill>
                  <a:srgbClr val="FF0000"/>
                </a:solidFill>
              </a:rPr>
              <a:t>Ich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habe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eine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Freudin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/>
              <a:t>My máme psa.                  </a:t>
            </a:r>
            <a:r>
              <a:rPr lang="cs-CZ" i="1" dirty="0" err="1">
                <a:solidFill>
                  <a:srgbClr val="FF0000"/>
                </a:solidFill>
              </a:rPr>
              <a:t>Wir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haben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einen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Hund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/>
              <a:t>Oni mají kočku.                 </a:t>
            </a:r>
            <a:r>
              <a:rPr lang="cs-CZ" i="1" dirty="0" err="1">
                <a:solidFill>
                  <a:srgbClr val="FF0000"/>
                </a:solidFill>
              </a:rPr>
              <a:t>Sie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haben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eine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Katze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/>
              <a:t>Hans má bratra.               </a:t>
            </a:r>
            <a:r>
              <a:rPr lang="cs-CZ" i="1" dirty="0">
                <a:solidFill>
                  <a:srgbClr val="FF0000"/>
                </a:solidFill>
              </a:rPr>
              <a:t>Hans </a:t>
            </a:r>
            <a:r>
              <a:rPr lang="cs-CZ" i="1" dirty="0" err="1">
                <a:solidFill>
                  <a:srgbClr val="FF0000"/>
                </a:solidFill>
              </a:rPr>
              <a:t>hat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einen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>
                <a:solidFill>
                  <a:srgbClr val="FF0000"/>
                </a:solidFill>
              </a:rPr>
              <a:t>Bruder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/>
              <a:t>Má Petr auto?                  </a:t>
            </a:r>
            <a:r>
              <a:rPr lang="cs-CZ" i="1" dirty="0" err="1">
                <a:solidFill>
                  <a:srgbClr val="FF0000"/>
                </a:solidFill>
              </a:rPr>
              <a:t>Hat</a:t>
            </a:r>
            <a:r>
              <a:rPr lang="cs-CZ" i="1" dirty="0">
                <a:solidFill>
                  <a:srgbClr val="FF0000"/>
                </a:solidFill>
              </a:rPr>
              <a:t> Peter </a:t>
            </a:r>
            <a:r>
              <a:rPr lang="cs-CZ" i="1" dirty="0" err="1">
                <a:solidFill>
                  <a:srgbClr val="FF0000"/>
                </a:solidFill>
              </a:rPr>
              <a:t>ein</a:t>
            </a:r>
            <a:r>
              <a:rPr lang="cs-CZ" i="1" dirty="0">
                <a:solidFill>
                  <a:srgbClr val="FF0000"/>
                </a:solidFill>
              </a:rPr>
              <a:t> Auto?</a:t>
            </a:r>
          </a:p>
          <a:p>
            <a:pPr marL="0" indent="0">
              <a:buNone/>
            </a:pPr>
            <a:r>
              <a:rPr lang="cs-CZ" dirty="0"/>
              <a:t>Máte kávu?                       </a:t>
            </a:r>
            <a:r>
              <a:rPr lang="cs-CZ" i="1" dirty="0" err="1">
                <a:solidFill>
                  <a:srgbClr val="FF0000"/>
                </a:solidFill>
              </a:rPr>
              <a:t>Haben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Sie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Kaffee</a:t>
            </a:r>
            <a:r>
              <a:rPr lang="cs-CZ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041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habe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Computer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5040560" cy="3598959"/>
          </a:xfrm>
        </p:spPr>
      </p:pic>
      <p:sp>
        <p:nvSpPr>
          <p:cNvPr id="6" name="TextovéPole 5"/>
          <p:cNvSpPr txBox="1"/>
          <p:nvPr/>
        </p:nvSpPr>
        <p:spPr>
          <a:xfrm>
            <a:off x="513696" y="479419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Tastatur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1600" y="3429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Bildschirm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37983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Computer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80112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Maus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979712" y="3849646"/>
            <a:ext cx="72008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331640" y="5125834"/>
            <a:ext cx="72008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6444208" y="4167664"/>
            <a:ext cx="57606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292080" y="6021288"/>
            <a:ext cx="720080" cy="406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5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habe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Computer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4038600" cy="4038600"/>
          </a:xfrm>
        </p:spPr>
      </p:pic>
      <p:sp>
        <p:nvSpPr>
          <p:cNvPr id="7" name="TextovéPole 6"/>
          <p:cNvSpPr txBox="1"/>
          <p:nvPr/>
        </p:nvSpPr>
        <p:spPr>
          <a:xfrm>
            <a:off x="395536" y="3140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Lautsprecher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331640" y="3653408"/>
            <a:ext cx="1512168" cy="8557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habe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Computer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52292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Drucker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20272" y="292900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der Scanner</a:t>
            </a:r>
          </a:p>
        </p:txBody>
      </p:sp>
      <p:pic>
        <p:nvPicPr>
          <p:cNvPr id="19" name="Zástupný symbol pro obsah 1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2852936"/>
            <a:ext cx="4602747" cy="3508236"/>
          </a:xfrm>
        </p:spPr>
      </p:pic>
      <p:cxnSp>
        <p:nvCxnSpPr>
          <p:cNvPr id="14" name="Přímá spojnice se šipkou 13"/>
          <p:cNvCxnSpPr/>
          <p:nvPr/>
        </p:nvCxnSpPr>
        <p:spPr>
          <a:xfrm flipH="1">
            <a:off x="5220072" y="3298339"/>
            <a:ext cx="2551746" cy="9947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723146" y="5454447"/>
            <a:ext cx="1840742" cy="1440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habe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Computer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4038600" cy="2639997"/>
          </a:xfrm>
        </p:spPr>
      </p:pic>
      <p:sp>
        <p:nvSpPr>
          <p:cNvPr id="8" name="TextovéPole 7"/>
          <p:cNvSpPr txBox="1"/>
          <p:nvPr/>
        </p:nvSpPr>
        <p:spPr>
          <a:xfrm>
            <a:off x="5940152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Tablet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52120" y="55892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Smartphone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30062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der Laptop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547664" y="3375576"/>
            <a:ext cx="1800200" cy="6639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5940152" y="2997004"/>
            <a:ext cx="792088" cy="8640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5004048" y="4869160"/>
            <a:ext cx="968072" cy="7607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habe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Computer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40152" y="26369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der USB-</a:t>
            </a:r>
            <a:r>
              <a:rPr lang="cs-CZ" dirty="0" err="1"/>
              <a:t>Stick</a:t>
            </a:r>
            <a:endParaRPr lang="cs-CZ" dirty="0"/>
          </a:p>
        </p:txBody>
      </p:sp>
      <p:pic>
        <p:nvPicPr>
          <p:cNvPr id="1026" name="Picture 2" descr="C:\Documents and Settings\Jitka\Local Settings\Temporary Internet Files\Content.IE5\3ZAVQSMS\MC90042607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9539"/>
            <a:ext cx="2088232" cy="24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Jitka\Local Settings\Temporary Internet Files\Content.IE5\3ZAVQSMS\MC90043485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285714" cy="21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187624" y="26369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die</a:t>
            </a:r>
            <a:r>
              <a:rPr lang="cs-CZ" dirty="0"/>
              <a:t> CD (DVD)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763688" y="3006244"/>
            <a:ext cx="936104" cy="10332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444209" y="3006244"/>
            <a:ext cx="360039" cy="1718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habe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Computer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4038600" cy="3348409"/>
          </a:xfrm>
        </p:spPr>
      </p:pic>
      <p:sp>
        <p:nvSpPr>
          <p:cNvPr id="7" name="TextovéPole 6"/>
          <p:cNvSpPr txBox="1"/>
          <p:nvPr/>
        </p:nvSpPr>
        <p:spPr>
          <a:xfrm>
            <a:off x="611560" y="35010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Router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67644" y="3870340"/>
            <a:ext cx="1476164" cy="10332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1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habe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Computer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3568" y="1920085"/>
            <a:ext cx="800323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>
                <a:solidFill>
                  <a:srgbClr val="C00000"/>
                </a:solidFill>
                <a:latin typeface="Arial Black" pitchFamily="34" charset="0"/>
              </a:rPr>
              <a:t>Was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 machen </a:t>
            </a:r>
            <a:r>
              <a:rPr lang="cs-CZ" sz="2800" dirty="0" err="1">
                <a:solidFill>
                  <a:srgbClr val="C00000"/>
                </a:solidFill>
                <a:latin typeface="Arial Black" pitchFamily="34" charset="0"/>
              </a:rPr>
              <a:t>wir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Arial Black" pitchFamily="34" charset="0"/>
              </a:rPr>
              <a:t>am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Arial Black" pitchFamily="34" charset="0"/>
              </a:rPr>
              <a:t>Computer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?</a:t>
            </a:r>
          </a:p>
          <a:p>
            <a:pPr marL="0" indent="0">
              <a:buNone/>
            </a:pPr>
            <a:r>
              <a:rPr lang="cs-CZ" sz="2800" dirty="0" err="1">
                <a:solidFill>
                  <a:srgbClr val="92D050"/>
                </a:solidFill>
                <a:latin typeface="Arial Black" pitchFamily="34" charset="0"/>
              </a:rPr>
              <a:t>Wir</a:t>
            </a:r>
            <a:r>
              <a:rPr lang="cs-CZ" sz="2800" dirty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rgbClr val="92D050"/>
                </a:solidFill>
                <a:latin typeface="Arial Black" pitchFamily="34" charset="0"/>
              </a:rPr>
              <a:t>spielen</a:t>
            </a:r>
            <a:r>
              <a:rPr lang="cs-CZ" sz="2800" dirty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rgbClr val="92D050"/>
                </a:solidFill>
                <a:latin typeface="Arial Black" pitchFamily="34" charset="0"/>
              </a:rPr>
              <a:t>Computerspiele</a:t>
            </a:r>
            <a:r>
              <a:rPr lang="cs-CZ" sz="2800" dirty="0">
                <a:solidFill>
                  <a:srgbClr val="92D050"/>
                </a:solidFill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r>
              <a:rPr lang="cs-CZ" sz="2800" dirty="0" err="1">
                <a:latin typeface="Arial Black" pitchFamily="34" charset="0"/>
              </a:rPr>
              <a:t>Wir</a:t>
            </a:r>
            <a:r>
              <a:rPr lang="cs-CZ" sz="2800" dirty="0">
                <a:latin typeface="Arial Black" pitchFamily="34" charset="0"/>
              </a:rPr>
              <a:t> </a:t>
            </a:r>
            <a:r>
              <a:rPr lang="cs-CZ" sz="2800" dirty="0" err="1">
                <a:latin typeface="Arial Black" pitchFamily="34" charset="0"/>
              </a:rPr>
              <a:t>schreiben</a:t>
            </a:r>
            <a:r>
              <a:rPr lang="cs-CZ" sz="2800" dirty="0">
                <a:latin typeface="Arial Black" pitchFamily="34" charset="0"/>
              </a:rPr>
              <a:t> </a:t>
            </a:r>
            <a:r>
              <a:rPr lang="cs-CZ" sz="2800" dirty="0" err="1">
                <a:latin typeface="Arial Black" pitchFamily="34" charset="0"/>
              </a:rPr>
              <a:t>E-Mails</a:t>
            </a:r>
            <a:r>
              <a:rPr lang="cs-CZ" sz="2800" dirty="0"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r>
              <a:rPr lang="cs-CZ" sz="2800" dirty="0" err="1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Wir</a:t>
            </a:r>
            <a:r>
              <a:rPr lang="cs-CZ" sz="28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surfen</a:t>
            </a:r>
            <a:r>
              <a:rPr lang="cs-CZ" sz="28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im</a:t>
            </a:r>
            <a:r>
              <a:rPr lang="cs-CZ" sz="28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Internet. </a:t>
            </a:r>
          </a:p>
        </p:txBody>
      </p:sp>
      <p:pic>
        <p:nvPicPr>
          <p:cNvPr id="1026" name="Picture 2" descr="C:\Documents and Settings\Jitka\Local Settings\Temporary Internet Files\Content.IE5\TI0M3U03\MC9003078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098472"/>
            <a:ext cx="1276289" cy="15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Jitka\Local Settings\Temporary Internet Files\Content.IE5\X2F1IJHC\MC9003967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2552671" cy="15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Jitka\Local Settings\Temporary Internet Files\Content.IE5\D8NJ8J7P\MC9002380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245259" cy="23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habe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Computer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0" y="1916832"/>
            <a:ext cx="3754760" cy="4605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cs-CZ" sz="2000" b="1" dirty="0">
              <a:latin typeface="Arial Black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latin typeface="Arial Black" pitchFamily="34" charset="0"/>
              </a:rPr>
              <a:t>der </a:t>
            </a:r>
            <a:r>
              <a:rPr lang="cs-CZ" sz="2000" b="1" dirty="0" err="1">
                <a:latin typeface="Arial Black" pitchFamily="34" charset="0"/>
              </a:rPr>
              <a:t>Computer</a:t>
            </a:r>
            <a:endParaRPr lang="cs-CZ" sz="2000" b="1" dirty="0">
              <a:latin typeface="Arial Black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latin typeface="Arial Black" pitchFamily="34" charset="0"/>
              </a:rPr>
              <a:t>der </a:t>
            </a:r>
            <a:r>
              <a:rPr lang="cs-CZ" sz="2000" b="1" dirty="0" err="1">
                <a:latin typeface="Arial Black" pitchFamily="34" charset="0"/>
              </a:rPr>
              <a:t>Lautsprecher</a:t>
            </a:r>
            <a:endParaRPr lang="cs-CZ" sz="2000" b="1" dirty="0">
              <a:latin typeface="Arial Black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latin typeface="Arial Black" pitchFamily="34" charset="0"/>
              </a:rPr>
              <a:t>der </a:t>
            </a:r>
            <a:r>
              <a:rPr lang="cs-CZ" sz="2000" b="1" dirty="0" err="1">
                <a:latin typeface="Arial Black" pitchFamily="34" charset="0"/>
              </a:rPr>
              <a:t>Drucker</a:t>
            </a:r>
            <a:endParaRPr lang="cs-CZ" sz="2000" b="1" dirty="0">
              <a:latin typeface="Arial Black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latin typeface="Arial Black" pitchFamily="34" charset="0"/>
              </a:rPr>
              <a:t>der Scanner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err="1">
                <a:latin typeface="Arial Black" pitchFamily="34" charset="0"/>
              </a:rPr>
              <a:t>die</a:t>
            </a:r>
            <a:r>
              <a:rPr lang="cs-CZ" sz="2000" b="1" dirty="0">
                <a:latin typeface="Arial Black" pitchFamily="34" charset="0"/>
              </a:rPr>
              <a:t> </a:t>
            </a:r>
            <a:r>
              <a:rPr lang="cs-CZ" sz="2000" b="1" dirty="0" err="1">
                <a:latin typeface="Arial Black" pitchFamily="34" charset="0"/>
              </a:rPr>
              <a:t>Maus</a:t>
            </a:r>
            <a:endParaRPr lang="cs-CZ" sz="2000" b="1" dirty="0">
              <a:latin typeface="Arial Black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err="1">
                <a:latin typeface="Arial Black" pitchFamily="34" charset="0"/>
              </a:rPr>
              <a:t>die</a:t>
            </a:r>
            <a:r>
              <a:rPr lang="cs-CZ" sz="2000" b="1" dirty="0">
                <a:latin typeface="Arial Black" pitchFamily="34" charset="0"/>
              </a:rPr>
              <a:t> Tastatur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err="1">
                <a:latin typeface="Arial Black" pitchFamily="34" charset="0"/>
              </a:rPr>
              <a:t>die</a:t>
            </a:r>
            <a:r>
              <a:rPr lang="cs-CZ" sz="2000" b="1" dirty="0">
                <a:latin typeface="Arial Black" pitchFamily="34" charset="0"/>
              </a:rPr>
              <a:t> CD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3568" y="1916832"/>
            <a:ext cx="3312368" cy="4434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70C0"/>
                </a:solidFill>
                <a:latin typeface="Arial Black" pitchFamily="34" charset="0"/>
              </a:rPr>
              <a:t>Přelož: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70C0"/>
                </a:solidFill>
                <a:latin typeface="Arial Black" pitchFamily="34" charset="0"/>
              </a:rPr>
              <a:t>počítač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70C0"/>
                </a:solidFill>
                <a:latin typeface="Arial Black" pitchFamily="34" charset="0"/>
              </a:rPr>
              <a:t>reproduktor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70C0"/>
                </a:solidFill>
                <a:latin typeface="Arial Black" pitchFamily="34" charset="0"/>
              </a:rPr>
              <a:t>tiskárna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70C0"/>
                </a:solidFill>
                <a:latin typeface="Arial Black" pitchFamily="34" charset="0"/>
              </a:rPr>
              <a:t>skener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70C0"/>
                </a:solidFill>
                <a:latin typeface="Arial Black" pitchFamily="34" charset="0"/>
              </a:rPr>
              <a:t>myš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70C0"/>
                </a:solidFill>
                <a:latin typeface="Arial Black" pitchFamily="34" charset="0"/>
              </a:rPr>
              <a:t>klávesnice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70C0"/>
                </a:solidFill>
                <a:latin typeface="Arial Black" pitchFamily="34" charset="0"/>
              </a:rPr>
              <a:t>CD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2084</TotalTime>
  <Words>376</Words>
  <Application>Microsoft Office PowerPoint</Application>
  <PresentationFormat>Předvádění na obrazovce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Constantia</vt:lpstr>
      <vt:lpstr>Wingdings 2</vt:lpstr>
      <vt:lpstr>Tok</vt:lpstr>
      <vt:lpstr>Motiv sady Office</vt:lpstr>
      <vt:lpstr>ICH HABE EINEN COMPUTER</vt:lpstr>
      <vt:lpstr>Ich habe einen Computer</vt:lpstr>
      <vt:lpstr>Ich habe einen Computer</vt:lpstr>
      <vt:lpstr>Ich habe einen Computer</vt:lpstr>
      <vt:lpstr>Ich habe einen Computer</vt:lpstr>
      <vt:lpstr>Ich habe einen Computer</vt:lpstr>
      <vt:lpstr>Ich habe einen Computer</vt:lpstr>
      <vt:lpstr>Ich habe einen Computer</vt:lpstr>
      <vt:lpstr>Ich habe einen Computer</vt:lpstr>
      <vt:lpstr>Neurčitý člen – 4.pád</vt:lpstr>
      <vt:lpstr>Prezentace aplikace PowerPoint</vt:lpstr>
      <vt:lpstr>ČLENY -4. PÁD </vt:lpstr>
      <vt:lpstr>Prezentace aplikace PowerPoint</vt:lpstr>
      <vt:lpstr>Prezentace aplikace PowerPoint</vt:lpstr>
      <vt:lpstr>Prezentace aplikace PowerPoint</vt:lpstr>
      <vt:lpstr>Prezentace aplikace PowerPoint</vt:lpstr>
      <vt:lpstr>Přeložte</vt:lpstr>
      <vt:lpstr>Lösung (řešení)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– Fragen.</dc:title>
  <dc:creator>Jitka</dc:creator>
  <cp:lastModifiedBy>Bednářová Pavla</cp:lastModifiedBy>
  <cp:revision>80</cp:revision>
  <dcterms:created xsi:type="dcterms:W3CDTF">2012-01-07T15:45:54Z</dcterms:created>
  <dcterms:modified xsi:type="dcterms:W3CDTF">2021-09-27T15:36:50Z</dcterms:modified>
</cp:coreProperties>
</file>