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256" r:id="rId4"/>
    <p:sldId id="258" r:id="rId5"/>
    <p:sldId id="290" r:id="rId6"/>
    <p:sldId id="291" r:id="rId7"/>
    <p:sldId id="293" r:id="rId8"/>
    <p:sldId id="261" r:id="rId9"/>
    <p:sldId id="275" r:id="rId10"/>
    <p:sldId id="294" r:id="rId11"/>
    <p:sldId id="263" r:id="rId12"/>
    <p:sldId id="295" r:id="rId13"/>
    <p:sldId id="302" r:id="rId14"/>
    <p:sldId id="303" r:id="rId15"/>
    <p:sldId id="304" r:id="rId16"/>
    <p:sldId id="309" r:id="rId17"/>
    <p:sldId id="310" r:id="rId18"/>
    <p:sldId id="300" r:id="rId19"/>
    <p:sldId id="301" r:id="rId20"/>
    <p:sldId id="289" r:id="rId21"/>
    <p:sldId id="307" r:id="rId22"/>
    <p:sldId id="305" r:id="rId23"/>
    <p:sldId id="308" r:id="rId24"/>
    <p:sldId id="265" r:id="rId25"/>
    <p:sldId id="288" r:id="rId26"/>
    <p:sldId id="296" r:id="rId27"/>
    <p:sldId id="311" r:id="rId28"/>
    <p:sldId id="276" r:id="rId29"/>
    <p:sldId id="283" r:id="rId30"/>
    <p:sldId id="287" r:id="rId31"/>
    <p:sldId id="284" r:id="rId32"/>
    <p:sldId id="298" r:id="rId33"/>
    <p:sldId id="277" r:id="rId34"/>
    <p:sldId id="306" r:id="rId35"/>
    <p:sldId id="297" r:id="rId36"/>
    <p:sldId id="272" r:id="rId37"/>
    <p:sldId id="274" r:id="rId38"/>
    <p:sldId id="271" r:id="rId39"/>
    <p:sldId id="266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1" autoAdjust="0"/>
  </p:normalViewPr>
  <p:slideViewPr>
    <p:cSldViewPr>
      <p:cViewPr varScale="1">
        <p:scale>
          <a:sx n="103" d="100"/>
          <a:sy n="103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B2F9C3-60F0-4241-D11D-4F79D72BD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5C6783-B5F9-E5EB-5667-BCC48B1F9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4727E-74C2-3B6A-9ACE-5A6923125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DB48-2DDC-459F-81FC-1568176A22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6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75331-2B9D-73AF-C9F9-2FEFEB13F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3F752-5F76-9D02-4794-D56AB10BB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E7CB0E-A3A4-CEBD-D11E-1E568B575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4DE05-A57E-4AF0-9BC3-2E0B546773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10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91517-2096-66A0-CCD5-9FA9897DF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9A74A-5AC9-7DC8-25A9-394592CA4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EE523-968F-C503-9549-A541F4411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E0F8-3C1F-4040-A7D8-E3AD3D5997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3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2938B-3B85-209D-B1D2-E63BB75A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071D0-3151-AA8B-C868-46241E9A4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E0699-0160-01F9-3D95-18596A537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E857-97B4-4B05-9850-DDE2F4411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082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E3023-133D-3342-F352-AFE36897D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BB5A2-4A37-CD37-7751-6A3E48F68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F16931-E1A7-CB02-9668-0F50CBC02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0B7A-A750-4F5E-B35C-F266D04F48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733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EF4FE-7772-C592-DD55-1CA6F8FB9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A87BE-192D-3B3F-7EE6-AE63AD74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3F019-27DC-2E88-230B-705A38ACE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471B-52BE-46E7-BAF4-E790B5E304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97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F6506D-7A9C-5AD1-ABB3-761A01233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B47852-7B48-497D-D6FB-F1250FAFC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3F5809-A5EF-651C-A608-EFE29D450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0110-D382-4E7E-94A4-9964CA0165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2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20B56E-D746-12F7-BB80-E2CA09721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57564C-8AA2-B8EE-21A3-86498418C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30FF13-C908-A07E-8569-DEA8EAE3C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C93D-2031-438D-B2AD-377600D9CB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8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D06593-E8AF-97F7-84D3-C94595953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2F8B2B-B340-83B5-51F0-D12C6A031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E31600-FB89-F525-3C74-D8282FF42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6106-976C-4FD4-9F04-758101267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28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453DC-9EAE-185F-66B5-3CBDB717D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7AAD2-91C2-3AF7-87C9-C4675B37A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5C4450-CD4F-DFCB-1023-133E23D94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B7A4-CA4C-42BD-8508-8FCC0D6C1E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867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47E14-79BA-3D60-9AE1-5298E2E23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484F4-E7C8-A06B-3AEC-F322D408B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A0322-2E9A-BEA5-374F-218790B6C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55D1-4B7B-4ADC-969C-29C8B92A1B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60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101104-7D20-3194-B395-AEEE5FA84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A6B16C-0074-2235-2AAA-89EEFF81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3894D9-C727-E4C8-3691-DC8C5C88CD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BB2D30-96F4-C945-B613-E0BCB35EC1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F6D0A3-866D-5A49-6679-EF5A0DC29D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EB2D79-F1A8-4332-9E58-06B2F350BF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emata.rozhlas.cz/karel-havlicek-borovsky-kral-lavra-796340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-r6QMyBdb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3255FD69-B31F-03BB-BA04-FC914AFFD7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u="sng">
                <a:solidFill>
                  <a:srgbClr val="C00000"/>
                </a:solidFill>
              </a:rPr>
              <a:t>KAREL HAVLÍČEK BOROVSKÝ</a:t>
            </a:r>
          </a:p>
        </p:txBody>
      </p:sp>
      <p:sp>
        <p:nvSpPr>
          <p:cNvPr id="2051" name="Podnadpis 2">
            <a:extLst>
              <a:ext uri="{FF2B5EF4-FFF2-40B4-BE49-F238E27FC236}">
                <a16:creationId xmlns:a16="http://schemas.microsoft.com/office/drawing/2014/main" id="{4CF302B2-C70E-262D-E434-605CE2BB0A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9.TŘÍDA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5F7F5A-FBEA-1A10-3F6F-E74DB7B49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Novinářská činnost: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9C14912-37C8-C2D2-33B1-1E48F1733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Působil v                       novinách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		v příloze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		v                      novinách,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                        			jež sám založil 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                a ve vlastním časopise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Kvůli svým článkům měl velmi často problémy, ale vždy sebe a své články dokázal               .</a:t>
            </a: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F8DDF1E6-90F2-0173-AA3F-39CA96E0F4F0}"/>
              </a:ext>
            </a:extLst>
          </p:cNvPr>
          <p:cNvSpPr/>
          <p:nvPr/>
        </p:nvSpPr>
        <p:spPr>
          <a:xfrm>
            <a:off x="2678113" y="1752600"/>
            <a:ext cx="23622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Pražských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FB6B8F4F-BA36-2B84-199F-0BB2F138F3EF}"/>
              </a:ext>
            </a:extLst>
          </p:cNvPr>
          <p:cNvSpPr/>
          <p:nvPr/>
        </p:nvSpPr>
        <p:spPr>
          <a:xfrm>
            <a:off x="4011613" y="2330450"/>
            <a:ext cx="3760787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Česká včela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AF939683-0A86-5FEF-F9E1-A948800F9021}"/>
              </a:ext>
            </a:extLst>
          </p:cNvPr>
          <p:cNvSpPr/>
          <p:nvPr/>
        </p:nvSpPr>
        <p:spPr>
          <a:xfrm>
            <a:off x="2678113" y="2895600"/>
            <a:ext cx="23622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Národních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94AFF586-ECB1-9F4F-C3BD-9BCAECB7B4A1}"/>
              </a:ext>
            </a:extLst>
          </p:cNvPr>
          <p:cNvSpPr/>
          <p:nvPr/>
        </p:nvSpPr>
        <p:spPr>
          <a:xfrm>
            <a:off x="6591300" y="4038600"/>
            <a:ext cx="17145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Slovan</a:t>
            </a:r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37BDC470-88C6-C763-D670-D611ED0C4E02}"/>
              </a:ext>
            </a:extLst>
          </p:cNvPr>
          <p:cNvSpPr/>
          <p:nvPr/>
        </p:nvSpPr>
        <p:spPr>
          <a:xfrm>
            <a:off x="2297113" y="6172200"/>
            <a:ext cx="17145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obhájit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D477140-6CDF-D045-6515-7226E583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6126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Roku 1851 byl uprostřed noci zatčen a odvezen do tyrolského Brixenu.                       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>
                <a:solidFill>
                  <a:srgbClr val="0070C0"/>
                </a:solidFill>
              </a:rPr>
              <a:t>„Kolem třetí hodiny ranní vstoupil do Havlíčkova bytu policejní komisař Franz Dedera se dvěma strážníky a vyzval jej, aby ho následoval. V doprovodu dalších tří strážníků byl spěšným dostavníkem dopraven do tyrolského Brixenu. Cesta přes zasněžené Alpy byla velmi náročná…“</a:t>
            </a:r>
            <a:endParaRPr lang="cs-CZ" altLang="cs-CZ" sz="2400">
              <a:solidFill>
                <a:srgbClr val="FFC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V Brixenu byl odříznut od vlasti, přátel, čímž velice strádal psychicky. </a:t>
            </a:r>
          </a:p>
        </p:txBody>
      </p:sp>
      <p:sp>
        <p:nvSpPr>
          <p:cNvPr id="12291" name="Oval 4">
            <a:extLst>
              <a:ext uri="{FF2B5EF4-FFF2-40B4-BE49-F238E27FC236}">
                <a16:creationId xmlns:a16="http://schemas.microsoft.com/office/drawing/2014/main" id="{B1E33573-5727-F6B6-F4AD-50E49C78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13716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292" name="AutoShape 5">
            <a:extLst>
              <a:ext uri="{FF2B5EF4-FFF2-40B4-BE49-F238E27FC236}">
                <a16:creationId xmlns:a16="http://schemas.microsoft.com/office/drawing/2014/main" id="{6573701E-EC06-7E93-6220-71F49121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67000"/>
            <a:ext cx="2743200" cy="2819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3A4C1DB1-4AD4-9892-0A1A-A1C5C510D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6126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Roku 1851 byl uprostřed noci zatčen a odvezen do tyrolského                  .                       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0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>
                <a:solidFill>
                  <a:srgbClr val="0070C0"/>
                </a:solidFill>
              </a:rPr>
              <a:t>„Kolem třetí hodiny ranní vstoupil do Havlíčkova bytu policejní komisař Franz Dedera s dvěma strážníky a vyzval jej, aby ho následoval. V doprovodu dalších tří strážníků byl spěšným dostavníkem dopraven do tyrolského Brixenu. Cesta přes zasněžené                byla velmi náročná…“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400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V Brixenu byl odříznut od vlasti, přátel, čímž velice strádal                   . </a:t>
            </a:r>
          </a:p>
        </p:txBody>
      </p:sp>
      <p:sp>
        <p:nvSpPr>
          <p:cNvPr id="13315" name="Oval 4">
            <a:extLst>
              <a:ext uri="{FF2B5EF4-FFF2-40B4-BE49-F238E27FC236}">
                <a16:creationId xmlns:a16="http://schemas.microsoft.com/office/drawing/2014/main" id="{2E2BBB2D-BCDA-E07E-A573-71E9FE91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57400"/>
            <a:ext cx="13716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316" name="AutoShape 5">
            <a:extLst>
              <a:ext uri="{FF2B5EF4-FFF2-40B4-BE49-F238E27FC236}">
                <a16:creationId xmlns:a16="http://schemas.microsoft.com/office/drawing/2014/main" id="{4C844D46-DB40-8990-CBDF-11860B5F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67000"/>
            <a:ext cx="2743200" cy="2819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DD82CC05-3963-7CC0-2C20-B72E0C648531}"/>
              </a:ext>
            </a:extLst>
          </p:cNvPr>
          <p:cNvSpPr/>
          <p:nvPr/>
        </p:nvSpPr>
        <p:spPr>
          <a:xfrm>
            <a:off x="4800600" y="1011238"/>
            <a:ext cx="18288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Brixenu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ECF9A839-8D69-0A6C-1437-BB8F5349BFB2}"/>
              </a:ext>
            </a:extLst>
          </p:cNvPr>
          <p:cNvSpPr/>
          <p:nvPr/>
        </p:nvSpPr>
        <p:spPr>
          <a:xfrm>
            <a:off x="6477000" y="3627438"/>
            <a:ext cx="11430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Alpy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748AB76A-588D-C5AC-7611-B7B48F6CEB00}"/>
              </a:ext>
            </a:extLst>
          </p:cNvPr>
          <p:cNvSpPr/>
          <p:nvPr/>
        </p:nvSpPr>
        <p:spPr>
          <a:xfrm>
            <a:off x="3105150" y="5486400"/>
            <a:ext cx="20574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psychicky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CDDFB-5060-01B7-637C-32A93442B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Jak probíhala deportace básníka do Brixenu?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DFC8B9-A7C3-E8F5-3373-C3B5B59EF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>
                <a:solidFill>
                  <a:srgbClr val="C00000"/>
                </a:solidFill>
              </a:rPr>
              <a:t>„Šlo už na třetí hodinu ranní, když vrchní policejní komisař Dedera předává Havlíčkovi zatykač s rozkazem okamžitě se vypravit na cestu…“  </a:t>
            </a:r>
          </a:p>
          <a:p>
            <a:endParaRPr lang="cs-CZ" altLang="cs-CZ" sz="2800">
              <a:solidFill>
                <a:srgbClr val="C00000"/>
              </a:solidFill>
            </a:endParaRPr>
          </a:p>
          <a:p>
            <a:r>
              <a:rPr lang="cs-CZ" altLang="cs-CZ" sz="2800">
                <a:solidFill>
                  <a:srgbClr val="C00000"/>
                </a:solidFill>
              </a:rPr>
              <a:t>„Bez jakéhokoli soudu byl Karel Havlíček internován s nárokem na svobodný pohyb (ovšem pouze v Brixenu a blízkém okolí), a ten nárok ještě zahrnoval 400 zlatých ročně na obživu.“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708E80-51F9-9DC7-56ED-3F7788A1A4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cs-CZ" altLang="cs-CZ" sz="2800">
                <a:solidFill>
                  <a:srgbClr val="C00000"/>
                </a:solidFill>
              </a:rPr>
              <a:t>„Což vše se dozvěděl teprve až dostavník přejel zemské hranice, leč nikdo mu neřekl, jak dlouho ta internace bude trvat. Vše připraveno, Havlíček se rozloučil s rodinou, což donutilo i otrlého okresního hejtmana vyjít na chodbu, Havlíčka před četnickou stanici posadili do zvláštního poštovního dostavníku číslo 536, který se vzápětí rozjel k hranicím...“   </a:t>
            </a:r>
          </a:p>
          <a:p>
            <a:endParaRPr lang="cs-CZ" alt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46527-2310-9FA5-2AD8-183F0F77C3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305800" cy="6019800"/>
          </a:xfrm>
        </p:spPr>
        <p:txBody>
          <a:bodyPr/>
          <a:lstStyle/>
          <a:p>
            <a:r>
              <a:rPr lang="cs-CZ" altLang="cs-CZ" sz="2400">
                <a:solidFill>
                  <a:srgbClr val="C00000"/>
                </a:solidFill>
              </a:rPr>
              <a:t>„Jenom co vyjeli, kočár se na zavátých a nerovných silnicích porouchal a všichni museli šlapat za vozem. Tato kalvárie se tak ještě několikrát opakovala.“ </a:t>
            </a:r>
          </a:p>
          <a:p>
            <a:endParaRPr lang="cs-CZ" altLang="cs-CZ" sz="2400">
              <a:solidFill>
                <a:srgbClr val="C00000"/>
              </a:solidFill>
            </a:endParaRPr>
          </a:p>
          <a:p>
            <a:r>
              <a:rPr lang="cs-CZ" altLang="cs-CZ" sz="2400">
                <a:solidFill>
                  <a:srgbClr val="C00000"/>
                </a:solidFill>
              </a:rPr>
              <a:t>„V Alpách se dokonce splašili koně a sám deportovaný je musel zkrotit, když ostatní ze strachu povyskákali či popadali z vozu.“ </a:t>
            </a:r>
          </a:p>
          <a:p>
            <a:endParaRPr lang="cs-CZ" altLang="cs-CZ" sz="2400">
              <a:solidFill>
                <a:srgbClr val="C00000"/>
              </a:solidFill>
            </a:endParaRPr>
          </a:p>
          <a:p>
            <a:r>
              <a:rPr lang="cs-CZ" altLang="cs-CZ" sz="2400">
                <a:solidFill>
                  <a:srgbClr val="C00000"/>
                </a:solidFill>
              </a:rPr>
              <a:t>„Tuhle groteskní pouť Havlíček později – už v Brixenu – učinil nesmrtelnou svými </a:t>
            </a:r>
            <a:r>
              <a:rPr lang="cs-CZ" altLang="cs-CZ" sz="2400" b="1">
                <a:solidFill>
                  <a:srgbClr val="C00000"/>
                </a:solidFill>
              </a:rPr>
              <a:t>Tyrolskými elegiemi.</a:t>
            </a:r>
            <a:r>
              <a:rPr lang="cs-CZ" altLang="cs-CZ" sz="2400">
                <a:solidFill>
                  <a:srgbClr val="C00000"/>
                </a:solidFill>
              </a:rPr>
              <a:t> Jen málokdo dokázal kdy vystihnout pár verši blbou aroganci moci tak jako on.“  </a:t>
            </a:r>
          </a:p>
          <a:p>
            <a:endParaRPr lang="cs-CZ" alt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FE18F6-C2F7-2D84-3E99-6CFD57AFA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Vyhnanství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AD1891-7FE4-D212-A658-F7EB35E1E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1722438"/>
            <a:ext cx="3786187" cy="4525962"/>
          </a:xfrm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Přijeli jsme do Brixenu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beze vší turbací,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krajská vláda dala Dederovi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mne kvitanci.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Místo mne ten kus papíru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vrátili do Čech,</a:t>
            </a:r>
          </a:p>
          <a:p>
            <a:pPr algn="ctr">
              <a:defRPr/>
            </a:pPr>
            <a:endParaRPr lang="cs-CZ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 zde černý, dvojhlavatý orel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drží v klepetech.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Krajskou vládu, podkrajského,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žandarmerii,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 mi dali za anděla strážce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 té Siberii.</a:t>
            </a:r>
          </a:p>
          <a:p>
            <a:pPr algn="ctr">
              <a:buFontTx/>
              <a:buNone/>
              <a:defRPr/>
            </a:pPr>
            <a: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1D2184B-0C1F-EAD2-96F8-52B0C41B4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5088" y="661988"/>
            <a:ext cx="5072062" cy="5534025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D10206-FEB0-AC61-07A1-0AB50856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236663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6A7803A7-1D06-37B3-4C33-DB85FC16B63B}"/>
              </a:ext>
            </a:extLst>
          </p:cNvPr>
          <p:cNvSpPr/>
          <p:nvPr/>
        </p:nvSpPr>
        <p:spPr>
          <a:xfrm>
            <a:off x="4803775" y="3810000"/>
            <a:ext cx="3214688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Brixen</a:t>
            </a:r>
          </a:p>
        </p:txBody>
      </p:sp>
      <p:pic>
        <p:nvPicPr>
          <p:cNvPr id="17415" name="Picture 2" descr="C:\Users\Aja\AppData\Local\Microsoft\Windows\Temporary Internet Files\Content.IE5\CXMKDN3Y\MC900435145[1].wmf">
            <a:extLst>
              <a:ext uri="{FF2B5EF4-FFF2-40B4-BE49-F238E27FC236}">
                <a16:creationId xmlns:a16="http://schemas.microsoft.com/office/drawing/2014/main" id="{DE46604B-9487-D92E-4D0C-28672D7C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0"/>
            <a:ext cx="11525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DD3D7-E523-C719-DDC0-23DA5A739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017587"/>
          </a:xfrm>
        </p:spPr>
        <p:txBody>
          <a:bodyPr/>
          <a:lstStyle/>
          <a:p>
            <a:r>
              <a:rPr lang="cs-CZ" altLang="cs-CZ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64C6C-00BF-B996-1BAF-B074D92D3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5564187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cs-CZ" sz="3400" dirty="0"/>
              <a:t> </a:t>
            </a:r>
            <a:r>
              <a:rPr lang="cs-CZ" sz="3400" b="1" dirty="0">
                <a:latin typeface="Times New Roman" pitchFamily="18" charset="0"/>
                <a:cs typeface="Times New Roman" pitchFamily="18" charset="0"/>
              </a:rPr>
              <a:t>Borovský zde popisuje vlastní zážitek –</a:t>
            </a:r>
            <a:r>
              <a:rPr lang="cs-CZ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tzv. ich formu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Vysvětli slova –</a:t>
            </a: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Turbace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Kvitance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Žandarmerie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Sibérie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5B3B75-178E-4B7E-240B-8B23B6415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96252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cs-CZ" dirty="0"/>
              <a:t> </a:t>
            </a: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Vypiš příklad ironie-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Vysvětli –dvojhlavatý orel</a:t>
            </a: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Borovského epigramy ilustroval    jeden ze známých českých malířů. Poznáš kdo?</a:t>
            </a:r>
          </a:p>
          <a:p>
            <a:pPr>
              <a:buFontTx/>
              <a:buNone/>
              <a:defRPr/>
            </a:pPr>
            <a:r>
              <a:rPr lang="cs-C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cs-CZ" dirty="0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0D6A2EF1-5791-2725-CD22-6B84D110AA0E}"/>
              </a:ext>
            </a:extLst>
          </p:cNvPr>
          <p:cNvSpPr/>
          <p:nvPr/>
        </p:nvSpPr>
        <p:spPr>
          <a:xfrm>
            <a:off x="5715000" y="1857375"/>
            <a:ext cx="3143250" cy="785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anděl strážce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A077F9A5-58E5-E15F-3558-446FF635F50D}"/>
              </a:ext>
            </a:extLst>
          </p:cNvPr>
          <p:cNvSpPr/>
          <p:nvPr/>
        </p:nvSpPr>
        <p:spPr>
          <a:xfrm>
            <a:off x="5786438" y="3071813"/>
            <a:ext cx="3143250" cy="857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metafora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18EE893-BB00-B035-9D3A-143261E84896}"/>
              </a:ext>
            </a:extLst>
          </p:cNvPr>
          <p:cNvSpPr/>
          <p:nvPr/>
        </p:nvSpPr>
        <p:spPr>
          <a:xfrm>
            <a:off x="6786563" y="5286375"/>
            <a:ext cx="2057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 Lada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7B8FC9D2-065B-56F5-B35B-8749FBA87D12}"/>
              </a:ext>
            </a:extLst>
          </p:cNvPr>
          <p:cNvSpPr/>
          <p:nvPr/>
        </p:nvSpPr>
        <p:spPr>
          <a:xfrm>
            <a:off x="2052638" y="3857625"/>
            <a:ext cx="2428875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výtržnost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A621BD8-FEA7-185F-C0D5-5A0A7364EC8F}"/>
              </a:ext>
            </a:extLst>
          </p:cNvPr>
          <p:cNvSpPr/>
          <p:nvPr/>
        </p:nvSpPr>
        <p:spPr>
          <a:xfrm>
            <a:off x="1874838" y="4495800"/>
            <a:ext cx="2786062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písemné potvrzení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44C3983-D605-55DF-21E3-AD5DE18385D9}"/>
              </a:ext>
            </a:extLst>
          </p:cNvPr>
          <p:cNvSpPr/>
          <p:nvPr/>
        </p:nvSpPr>
        <p:spPr>
          <a:xfrm>
            <a:off x="2362200" y="5072063"/>
            <a:ext cx="2428875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četníci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6DD99E4-690D-9EDC-5713-35D48ED7D289}"/>
              </a:ext>
            </a:extLst>
          </p:cNvPr>
          <p:cNvSpPr/>
          <p:nvPr/>
        </p:nvSpPr>
        <p:spPr>
          <a:xfrm>
            <a:off x="1817688" y="5764213"/>
            <a:ext cx="2928937" cy="428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velice špatné počasí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8FEED6D7-75DC-0F33-4447-FEBD7C81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214938"/>
            <a:ext cx="12684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B66C56-C8D9-4BBA-F161-63A09CF68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Zatčení Karla Havlíčka Borovského. Dobové vyobrazení</a:t>
            </a:r>
          </a:p>
        </p:txBody>
      </p:sp>
      <p:pic>
        <p:nvPicPr>
          <p:cNvPr id="45058" name="Picture 2" descr="E:\OBRAZKY\2245062--zatceni-karla-havlicka-borovskeho-dobove-vyobrazeni--1-950x0p0.jpg">
            <a:extLst>
              <a:ext uri="{FF2B5EF4-FFF2-40B4-BE49-F238E27FC236}">
                <a16:creationId xmlns:a16="http://schemas.microsoft.com/office/drawing/2014/main" id="{C755FEBF-DEC8-58B9-8C7F-AF9964C60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600200"/>
            <a:ext cx="6835775" cy="4525963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10F3B-CE00-BABB-93EF-2BCF792BE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Transport Karla Havlíčka Borovského do Brixenu. </a:t>
            </a:r>
          </a:p>
        </p:txBody>
      </p:sp>
      <p:pic>
        <p:nvPicPr>
          <p:cNvPr id="46082" name="Picture 2" descr="E:\OBRAZKY\2245064--transport-karla-havlicka-borovskeho-do-brixenu-dobove-vyobrazeni--1-950x0p0.jpg">
            <a:extLst>
              <a:ext uri="{FF2B5EF4-FFF2-40B4-BE49-F238E27FC236}">
                <a16:creationId xmlns:a16="http://schemas.microsoft.com/office/drawing/2014/main" id="{FD46AB23-5AB5-057C-0F8A-D9DC05D737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600200"/>
            <a:ext cx="6835775" cy="4525963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1E37D2F0-4623-37F7-E70F-D63DB298C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 učiva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3C9BD-2D4B-30A6-888B-587D6B977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65225"/>
            <a:ext cx="8915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Rozdělte pojmy k jednotlivým autorům.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J. Dobrovský	J. Jungmann	F. L. Čelakovský</a:t>
            </a:r>
          </a:p>
          <a:p>
            <a:pPr>
              <a:defRPr/>
            </a:pPr>
            <a:r>
              <a:rPr lang="cs-CZ" sz="2400" b="1" dirty="0"/>
              <a:t>věřil v češtinu, její budoucnost</a:t>
            </a:r>
          </a:p>
          <a:p>
            <a:pPr>
              <a:defRPr/>
            </a:pPr>
            <a:r>
              <a:rPr lang="cs-CZ" sz="2400" b="1" dirty="0"/>
              <a:t>překladatel, učitel</a:t>
            </a:r>
          </a:p>
          <a:p>
            <a:pPr>
              <a:defRPr/>
            </a:pPr>
            <a:r>
              <a:rPr lang="cs-CZ" sz="2400" b="1" dirty="0"/>
              <a:t>Slovník </a:t>
            </a:r>
            <a:r>
              <a:rPr lang="cs-CZ" sz="2400" b="1" dirty="0" err="1"/>
              <a:t>česko</a:t>
            </a:r>
            <a:r>
              <a:rPr lang="cs-CZ" sz="2400" b="1" dirty="0"/>
              <a:t> - německý </a:t>
            </a:r>
          </a:p>
          <a:p>
            <a:pPr>
              <a:defRPr/>
            </a:pPr>
            <a:r>
              <a:rPr lang="cs-CZ" sz="2400" b="1" dirty="0"/>
              <a:t>Ohlas písní ruských </a:t>
            </a:r>
          </a:p>
          <a:p>
            <a:pPr>
              <a:defRPr/>
            </a:pPr>
            <a:r>
              <a:rPr lang="cs-CZ" sz="2400" b="1" dirty="0"/>
              <a:t>nevěřil v obnovu češtiny</a:t>
            </a:r>
          </a:p>
          <a:p>
            <a:pPr>
              <a:defRPr/>
            </a:pPr>
            <a:r>
              <a:rPr lang="cs-CZ" sz="2400" b="1" dirty="0"/>
              <a:t>Ohlas písní českých </a:t>
            </a:r>
          </a:p>
          <a:p>
            <a:pPr>
              <a:defRPr/>
            </a:pPr>
            <a:r>
              <a:rPr lang="cs-CZ" sz="2400" b="1" dirty="0"/>
              <a:t>psal pouze německy a latinsky</a:t>
            </a:r>
          </a:p>
          <a:p>
            <a:pPr>
              <a:defRPr/>
            </a:pPr>
            <a:r>
              <a:rPr lang="cs-CZ" sz="2400" b="1" dirty="0"/>
              <a:t>kněz, jezuita</a:t>
            </a:r>
          </a:p>
          <a:p>
            <a:pPr>
              <a:defRPr/>
            </a:pPr>
            <a:r>
              <a:rPr lang="cs-CZ" sz="2400" b="1" dirty="0"/>
              <a:t>Dějiny českého jazyka a literatury </a:t>
            </a:r>
          </a:p>
          <a:p>
            <a:pPr>
              <a:defRPr/>
            </a:pPr>
            <a:r>
              <a:rPr lang="cs-CZ" sz="2400" b="1" dirty="0"/>
              <a:t>Zevrubná mluvnice jazyka českého</a:t>
            </a:r>
            <a:endParaRPr 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B5BAC90-A8B7-3BB7-7B74-C9832FD8F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Dům v Brixenu, ve kterém bydlel</a:t>
            </a:r>
          </a:p>
        </p:txBody>
      </p:sp>
      <p:pic>
        <p:nvPicPr>
          <p:cNvPr id="24579" name="Picture 4" descr="800PX-~1">
            <a:extLst>
              <a:ext uri="{FF2B5EF4-FFF2-40B4-BE49-F238E27FC236}">
                <a16:creationId xmlns:a16="http://schemas.microsoft.com/office/drawing/2014/main" id="{46B349FE-86F6-024D-9922-5653C5B1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0E5D-007B-985E-6B3B-853B66710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Dopis Karla Havlíčka adresovaný jeho bratrovi</a:t>
            </a:r>
          </a:p>
        </p:txBody>
      </p:sp>
      <p:pic>
        <p:nvPicPr>
          <p:cNvPr id="1026" name="Picture 2" descr="F:\OBRAZKY\2245068--dopis-karla-havlicka-z-brixenu-adresovany-jeho-bratru-frantiskovi--1-300x213p0.jpeg">
            <a:extLst>
              <a:ext uri="{FF2B5EF4-FFF2-40B4-BE49-F238E27FC236}">
                <a16:creationId xmlns:a16="http://schemas.microsoft.com/office/drawing/2014/main" id="{D87A6942-70C3-BD2B-9C44-0D7B61822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44650"/>
            <a:ext cx="6805613" cy="483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05BB4-4C22-C37A-6B9B-BF7E3C623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Pokoj Karla Havlíčka Borovského v Brixenu.</a:t>
            </a:r>
          </a:p>
        </p:txBody>
      </p:sp>
      <p:pic>
        <p:nvPicPr>
          <p:cNvPr id="47106" name="Picture 2" descr="E:\OBRAZKY\2245065--pokoj-karla-havlicka-borovskeho-v-brixenu-dobove-vyobrazeni--1-950x0p0.jpg">
            <a:extLst>
              <a:ext uri="{FF2B5EF4-FFF2-40B4-BE49-F238E27FC236}">
                <a16:creationId xmlns:a16="http://schemas.microsoft.com/office/drawing/2014/main" id="{3EC342F4-A5F9-4667-B8F5-5593E3E3E7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1600200"/>
            <a:ext cx="7096125" cy="4525963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A2E0D-0B87-DB21-A514-3656DD1F4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Brixen</a:t>
            </a:r>
          </a:p>
        </p:txBody>
      </p:sp>
      <p:pic>
        <p:nvPicPr>
          <p:cNvPr id="41987" name="Picture 3" descr="F:\OBRAZKY\2245063--brixen-dobove-vyobrazeni--1-300x213p0.jpeg">
            <a:extLst>
              <a:ext uri="{FF2B5EF4-FFF2-40B4-BE49-F238E27FC236}">
                <a16:creationId xmlns:a16="http://schemas.microsoft.com/office/drawing/2014/main" id="{7FC931DD-CE4E-1DBF-6040-DC180E88A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573838" cy="466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AD74D0F-E8FC-75D6-182D-436AEFBDC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V roce 1855 mu onemocněla Havlíčkovi žena a on se mohl vrátit domů.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Než dorazil do Čech, jeho manželka zemřela.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Karel Havlíček zemřel 29. července 1856 v Praze.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Jeho pohřeb se stal velkým manifestem.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F04B0-8146-1985-8E0F-759F6560A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5592763"/>
          </a:xfrm>
        </p:spPr>
        <p:txBody>
          <a:bodyPr/>
          <a:lstStyle/>
          <a:p>
            <a:pPr>
              <a:defRPr/>
            </a:pPr>
            <a:r>
              <a:rPr lang="cs-CZ" dirty="0"/>
              <a:t>Během pohřbu ležela na jeho rakvi 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   </a:t>
            </a:r>
            <a:r>
              <a:rPr lang="cs-CZ" dirty="0">
                <a:solidFill>
                  <a:srgbClr val="0070C0"/>
                </a:solidFill>
              </a:rPr>
              <a:t>trnová koruna </a:t>
            </a:r>
            <a:r>
              <a:rPr lang="cs-CZ" dirty="0"/>
              <a:t>jako symbol mučednictví. 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dirty="0"/>
              <a:t>    </a:t>
            </a:r>
            <a:r>
              <a:rPr lang="cs-CZ" sz="4000" dirty="0">
                <a:solidFill>
                  <a:srgbClr val="C00000"/>
                </a:solidFill>
              </a:rPr>
              <a:t>Kdo ji na tam položil? 	</a:t>
            </a:r>
          </a:p>
          <a:p>
            <a:pPr>
              <a:defRPr/>
            </a:pPr>
            <a:endParaRPr lang="cs-CZ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dirty="0"/>
              <a:t>	 Božena Němcová.</a:t>
            </a:r>
          </a:p>
          <a:p>
            <a:pPr>
              <a:defRPr/>
            </a:pPr>
            <a:r>
              <a:rPr lang="cs-CZ" dirty="0"/>
              <a:t>	 Karel Jaromír Erben. </a:t>
            </a:r>
          </a:p>
          <a:p>
            <a:pPr>
              <a:defRPr/>
            </a:pPr>
            <a:r>
              <a:rPr lang="cs-CZ" dirty="0"/>
              <a:t>      František Palacký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8888F-F500-17E5-81C4-1F1C8CAF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706562"/>
          </a:xfrm>
        </p:spPr>
        <p:txBody>
          <a:bodyPr/>
          <a:lstStyle/>
          <a:p>
            <a:r>
              <a:rPr lang="cs-CZ" altLang="cs-CZ" sz="2800"/>
              <a:t>Vavřínový věnec, propletený trním, položila na  rakev Božena Němcová, jež nikdy své přátelství </a:t>
            </a:r>
            <a:br>
              <a:rPr lang="cs-CZ" altLang="cs-CZ" sz="2800"/>
            </a:br>
            <a:r>
              <a:rPr lang="cs-CZ" altLang="cs-CZ" sz="2800"/>
              <a:t>s Borovským nezapřela.</a:t>
            </a:r>
          </a:p>
        </p:txBody>
      </p:sp>
      <p:pic>
        <p:nvPicPr>
          <p:cNvPr id="4" name="Picture 3" descr="F:\OBRAZKY\nemcova-fig01.jpg">
            <a:extLst>
              <a:ext uri="{FF2B5EF4-FFF2-40B4-BE49-F238E27FC236}">
                <a16:creationId xmlns:a16="http://schemas.microsoft.com/office/drawing/2014/main" id="{5A518BEE-BD1D-2A73-F1E1-1D4B56989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2595563" cy="3392488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8AF919-49A3-B848-2A85-B7179DCAC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Dešifrujte známá díla KHB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3587B36-6BEC-75C9-9EB0-73E6F1A80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EYMAPIGR</a:t>
            </a:r>
          </a:p>
          <a:p>
            <a:pPr algn="ctr"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LÁKR  ÁVLAR</a:t>
            </a:r>
          </a:p>
          <a:p>
            <a:pPr algn="ctr"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RAZOBY  Z USR</a:t>
            </a:r>
          </a:p>
          <a:p>
            <a:pPr algn="ctr"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RYTOLKÉS  LEEEIG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84ADAC6-9F1E-F702-7000-5DF02E91585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Epigramy</a:t>
            </a:r>
          </a:p>
          <a:p>
            <a:endParaRPr lang="cs-CZ" altLang="cs-CZ" b="1">
              <a:solidFill>
                <a:schemeClr val="bg1"/>
              </a:solidFill>
            </a:endParaRPr>
          </a:p>
          <a:p>
            <a:r>
              <a:rPr lang="cs-CZ" altLang="cs-CZ" b="1">
                <a:solidFill>
                  <a:schemeClr val="bg1"/>
                </a:solidFill>
              </a:rPr>
              <a:t>Král Lávra</a:t>
            </a:r>
          </a:p>
          <a:p>
            <a:endParaRPr lang="cs-CZ" altLang="cs-CZ" b="1">
              <a:solidFill>
                <a:schemeClr val="bg1"/>
              </a:solidFill>
            </a:endParaRPr>
          </a:p>
          <a:p>
            <a:r>
              <a:rPr lang="cs-CZ" altLang="cs-CZ" b="1">
                <a:solidFill>
                  <a:schemeClr val="bg1"/>
                </a:solidFill>
              </a:rPr>
              <a:t>Obrazy z Rus</a:t>
            </a:r>
          </a:p>
          <a:p>
            <a:endParaRPr lang="cs-CZ" altLang="cs-CZ" b="1">
              <a:solidFill>
                <a:schemeClr val="bg1"/>
              </a:solidFill>
            </a:endParaRPr>
          </a:p>
          <a:p>
            <a:r>
              <a:rPr lang="cs-CZ" altLang="cs-CZ" b="1">
                <a:solidFill>
                  <a:schemeClr val="bg1"/>
                </a:solidFill>
              </a:rPr>
              <a:t>Tyrolské elegie</a:t>
            </a:r>
          </a:p>
          <a:p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28677" name="Picture 2" descr="C:\Users\Aja\AppData\Local\Microsoft\Windows\Temporary Internet Files\Content.IE5\PM1NNNEB\MC900426042[1].wmf">
            <a:extLst>
              <a:ext uri="{FF2B5EF4-FFF2-40B4-BE49-F238E27FC236}">
                <a16:creationId xmlns:a16="http://schemas.microsoft.com/office/drawing/2014/main" id="{75BED3E5-CD9B-61AC-05FD-2ED294327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0350"/>
            <a:ext cx="14287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C:\Users\Aja\AppData\Local\Microsoft\Windows\Temporary Internet Files\Content.IE5\S1ZIA86T\MC900186080[1].wmf">
            <a:extLst>
              <a:ext uri="{FF2B5EF4-FFF2-40B4-BE49-F238E27FC236}">
                <a16:creationId xmlns:a16="http://schemas.microsoft.com/office/drawing/2014/main" id="{CF22DFBC-535C-96B2-F8E1-94325C87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825" y="2060575"/>
            <a:ext cx="12398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A6A2609-40F2-3A63-75A3-476E4B7F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73162"/>
          </a:xfrm>
        </p:spPr>
        <p:txBody>
          <a:bodyPr/>
          <a:lstStyle/>
          <a:p>
            <a:pPr eaLnBrk="1" hangingPunct="1"/>
            <a:r>
              <a:rPr lang="cs-CZ" altLang="cs-CZ" sz="3600"/>
              <a:t>Jeho díla: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8AD703-B034-E3FF-0175-AB7AE2D8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410200"/>
          </a:xfrm>
        </p:spPr>
        <p:txBody>
          <a:bodyPr/>
          <a:lstStyle/>
          <a:p>
            <a:pPr eaLnBrk="1" hangingPunct="1"/>
            <a:endParaRPr lang="cs-CZ" altLang="cs-CZ" sz="3600"/>
          </a:p>
          <a:p>
            <a:pPr eaLnBrk="1" hangingPunct="1"/>
            <a:r>
              <a:rPr lang="cs-CZ" altLang="cs-CZ" sz="2800"/>
              <a:t>Básnické skladby: </a:t>
            </a:r>
          </a:p>
          <a:p>
            <a:pPr eaLnBrk="1" hangingPunct="1">
              <a:buFontTx/>
              <a:buNone/>
            </a:pPr>
            <a:r>
              <a:rPr lang="cs-CZ" altLang="cs-CZ" sz="400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4000"/>
              <a:t>	    </a:t>
            </a:r>
            <a:r>
              <a:rPr lang="cs-CZ" altLang="cs-CZ" sz="4400">
                <a:solidFill>
                  <a:srgbClr val="C00000"/>
                </a:solidFill>
              </a:rPr>
              <a:t>Král Lávra	</a:t>
            </a:r>
            <a:r>
              <a:rPr lang="cs-CZ" altLang="cs-CZ" sz="440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4400"/>
              <a:t>		</a:t>
            </a:r>
            <a:r>
              <a:rPr lang="cs-CZ" altLang="cs-CZ" sz="4400">
                <a:solidFill>
                  <a:srgbClr val="C00000"/>
                </a:solidFill>
              </a:rPr>
              <a:t>Tyrolské elegie</a:t>
            </a:r>
            <a:endParaRPr lang="cs-CZ" altLang="cs-CZ" sz="4400"/>
          </a:p>
          <a:p>
            <a:pPr eaLnBrk="1" hangingPunct="1">
              <a:buFontTx/>
              <a:buNone/>
            </a:pPr>
            <a:r>
              <a:rPr lang="cs-CZ" altLang="cs-CZ" sz="4400">
                <a:solidFill>
                  <a:srgbClr val="C00000"/>
                </a:solidFill>
              </a:rPr>
              <a:t>		Křest svatého Vladimíra</a:t>
            </a:r>
          </a:p>
          <a:p>
            <a:pPr eaLnBrk="1" hangingPunct="1">
              <a:buFontTx/>
              <a:buNone/>
            </a:pPr>
            <a:r>
              <a:rPr lang="cs-CZ" altLang="cs-CZ" sz="4400"/>
              <a:t>      </a:t>
            </a:r>
            <a:endParaRPr lang="cs-CZ" altLang="cs-CZ" sz="2800"/>
          </a:p>
          <a:p>
            <a:pPr lvl="4" eaLnBrk="1" hangingPunct="1"/>
            <a:endParaRPr lang="cs-CZ" altLang="cs-CZ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580">
            <a:extLst>
              <a:ext uri="{FF2B5EF4-FFF2-40B4-BE49-F238E27FC236}">
                <a16:creationId xmlns:a16="http://schemas.microsoft.com/office/drawing/2014/main" id="{302518E7-0497-3350-86B6-77A82BF6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945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001D9F1-BA13-746A-5825-DD9568CAD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Karel Havlíček Borovský</a:t>
            </a:r>
          </a:p>
        </p:txBody>
      </p:sp>
      <p:pic>
        <p:nvPicPr>
          <p:cNvPr id="4099" name="Picture 4" descr="250PX-~1">
            <a:extLst>
              <a:ext uri="{FF2B5EF4-FFF2-40B4-BE49-F238E27FC236}">
                <a16:creationId xmlns:a16="http://schemas.microsoft.com/office/drawing/2014/main" id="{5B452A4B-A1FF-16AD-E39A-8CB8A1A1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7925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>
            <a:extLst>
              <a:ext uri="{FF2B5EF4-FFF2-40B4-BE49-F238E27FC236}">
                <a16:creationId xmlns:a16="http://schemas.microsoft.com/office/drawing/2014/main" id="{1933331D-47A7-6C7D-AB8A-43F8706A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2887663"/>
            <a:ext cx="1806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1821 - 1856</a:t>
            </a:r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1DB587E3-3F2A-7F69-F702-4151F980C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3770313"/>
            <a:ext cx="2508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Narodil se v Borové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 Přibyslavi v kupecké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rodině.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lanek000223_2">
            <a:extLst>
              <a:ext uri="{FF2B5EF4-FFF2-40B4-BE49-F238E27FC236}">
                <a16:creationId xmlns:a16="http://schemas.microsoft.com/office/drawing/2014/main" id="{880A0049-92C9-8929-A9B4-E7B5CB055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09600"/>
            <a:ext cx="3657600" cy="5503863"/>
          </a:xfrm>
          <a:noFill/>
        </p:spPr>
      </p:pic>
      <p:pic>
        <p:nvPicPr>
          <p:cNvPr id="26627" name="Picture 3" descr="F:\OBRAZKY\1518.jpg">
            <a:extLst>
              <a:ext uri="{FF2B5EF4-FFF2-40B4-BE49-F238E27FC236}">
                <a16:creationId xmlns:a16="http://schemas.microsoft.com/office/drawing/2014/main" id="{9A6B5C69-73BF-5525-ADFF-31FCDFB5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03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5AAF2B-281F-67EC-E36B-681A2A201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cs-CZ" altLang="cs-CZ" sz="2800"/>
              <a:t>Tyrolské elegie – ilustrace</a:t>
            </a:r>
            <a:br>
              <a:rPr lang="cs-CZ" altLang="cs-CZ" sz="2800"/>
            </a:br>
            <a:r>
              <a:rPr lang="cs-CZ" altLang="cs-CZ" sz="2800"/>
              <a:t>Josefa Lady</a:t>
            </a:r>
          </a:p>
        </p:txBody>
      </p:sp>
      <p:pic>
        <p:nvPicPr>
          <p:cNvPr id="16387" name="Picture 4" descr="00561250451_">
            <a:extLst>
              <a:ext uri="{FF2B5EF4-FFF2-40B4-BE49-F238E27FC236}">
                <a16:creationId xmlns:a16="http://schemas.microsoft.com/office/drawing/2014/main" id="{E184E895-97A5-1BB9-01C6-E4C53DFE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01763"/>
            <a:ext cx="3957638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AAF6BDE-EDE3-80B8-E6C4-0BCBDE74D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73162"/>
          </a:xfrm>
        </p:spPr>
        <p:txBody>
          <a:bodyPr/>
          <a:lstStyle/>
          <a:p>
            <a:pPr eaLnBrk="1" hangingPunct="1"/>
            <a:r>
              <a:rPr lang="cs-CZ" altLang="cs-CZ" sz="3600"/>
              <a:t>Jeho díla: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335EDB8-CA4C-CC13-FA73-BA68E2F18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410200"/>
          </a:xfrm>
        </p:spPr>
        <p:txBody>
          <a:bodyPr/>
          <a:lstStyle/>
          <a:p>
            <a:pPr eaLnBrk="1" hangingPunct="1"/>
            <a:endParaRPr lang="cs-CZ" altLang="cs-CZ" sz="3600"/>
          </a:p>
          <a:p>
            <a:pPr eaLnBrk="1" hangingPunct="1"/>
            <a:r>
              <a:rPr lang="cs-CZ" altLang="cs-CZ" sz="2800"/>
              <a:t>                  skladby: </a:t>
            </a:r>
          </a:p>
          <a:p>
            <a:pPr eaLnBrk="1" hangingPunct="1">
              <a:buFontTx/>
              <a:buNone/>
            </a:pPr>
            <a:r>
              <a:rPr lang="cs-CZ" altLang="cs-CZ" sz="400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4000"/>
              <a:t>	    </a:t>
            </a:r>
            <a:r>
              <a:rPr lang="cs-CZ" altLang="cs-CZ" sz="4400">
                <a:solidFill>
                  <a:srgbClr val="C00000"/>
                </a:solidFill>
              </a:rPr>
              <a:t>Král 	</a:t>
            </a:r>
            <a:r>
              <a:rPr lang="cs-CZ" altLang="cs-CZ" sz="440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4400"/>
              <a:t>		                </a:t>
            </a:r>
            <a:r>
              <a:rPr lang="cs-CZ" altLang="cs-CZ" sz="4400">
                <a:solidFill>
                  <a:srgbClr val="C00000"/>
                </a:solidFill>
              </a:rPr>
              <a:t> elegie</a:t>
            </a:r>
            <a:endParaRPr lang="cs-CZ" altLang="cs-CZ" sz="4400"/>
          </a:p>
          <a:p>
            <a:pPr eaLnBrk="1" hangingPunct="1">
              <a:buFontTx/>
              <a:buNone/>
            </a:pPr>
            <a:r>
              <a:rPr lang="cs-CZ" altLang="cs-CZ" sz="4400">
                <a:solidFill>
                  <a:srgbClr val="C00000"/>
                </a:solidFill>
              </a:rPr>
              <a:t>		Křest </a:t>
            </a:r>
            <a:endParaRPr lang="cs-CZ" altLang="cs-CZ" sz="2800"/>
          </a:p>
          <a:p>
            <a:pPr lvl="4" eaLnBrk="1" hangingPunct="1"/>
            <a:endParaRPr lang="cs-CZ" altLang="cs-CZ" sz="2800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6102DDF5-F2A0-8F1C-AA76-3A0BB2BF5968}"/>
              </a:ext>
            </a:extLst>
          </p:cNvPr>
          <p:cNvSpPr/>
          <p:nvPr/>
        </p:nvSpPr>
        <p:spPr>
          <a:xfrm>
            <a:off x="533400" y="1905000"/>
            <a:ext cx="18288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0070C0"/>
                </a:solidFill>
              </a:rPr>
              <a:t>Básnické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DCC2BF08-245D-BB9A-2AFF-11A3E0BCBD6E}"/>
              </a:ext>
            </a:extLst>
          </p:cNvPr>
          <p:cNvSpPr/>
          <p:nvPr/>
        </p:nvSpPr>
        <p:spPr>
          <a:xfrm>
            <a:off x="2362200" y="3200400"/>
            <a:ext cx="19812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400" dirty="0">
                <a:solidFill>
                  <a:srgbClr val="C00000"/>
                </a:solidFill>
              </a:rPr>
              <a:t>Lávra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EB130046-4E14-79BC-0437-BDD2B7C94A71}"/>
              </a:ext>
            </a:extLst>
          </p:cNvPr>
          <p:cNvSpPr/>
          <p:nvPr/>
        </p:nvSpPr>
        <p:spPr>
          <a:xfrm>
            <a:off x="1219200" y="4114800"/>
            <a:ext cx="2514600" cy="5349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400" dirty="0">
                <a:solidFill>
                  <a:srgbClr val="C00000"/>
                </a:solidFill>
              </a:rPr>
              <a:t>Tyrolské</a:t>
            </a:r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F0900099-EB6F-8660-8C04-F4020866A536}"/>
              </a:ext>
            </a:extLst>
          </p:cNvPr>
          <p:cNvSpPr/>
          <p:nvPr/>
        </p:nvSpPr>
        <p:spPr>
          <a:xfrm>
            <a:off x="2724150" y="4876800"/>
            <a:ext cx="5181600" cy="611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4400" dirty="0">
                <a:solidFill>
                  <a:srgbClr val="C00000"/>
                </a:solidFill>
              </a:rPr>
              <a:t>Svatého Vladimíra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ABC71DD-8957-47BF-B59F-1B022EC10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Epigramy: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206A9FF-D107-9ECA-091B-E45C7A907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Jsou to krátké veršované skladby. Většinou se jedná o kritiku, parodii, či satiru. 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/>
              <a:t>Havlíček sám je definuje takto: </a:t>
            </a:r>
          </a:p>
          <a:p>
            <a:pPr eaLnBrk="1" hangingPunct="1">
              <a:buFontTx/>
              <a:buNone/>
            </a:pPr>
            <a:r>
              <a:rPr lang="cs-CZ" altLang="cs-CZ"/>
              <a:t>	</a:t>
            </a:r>
            <a:r>
              <a:rPr lang="cs-CZ" altLang="cs-CZ">
                <a:solidFill>
                  <a:srgbClr val="C00000"/>
                </a:solidFill>
              </a:rPr>
              <a:t>„Epigramy jsou malinké nádoby, do kterých vztek svůj nalévám, aby mi </a:t>
            </a:r>
          </a:p>
          <a:p>
            <a:pPr eaLnBrk="1" hangingPunct="1">
              <a:buFontTx/>
              <a:buNone/>
            </a:pPr>
            <a:r>
              <a:rPr lang="cs-CZ" altLang="cs-CZ">
                <a:solidFill>
                  <a:srgbClr val="C00000"/>
                </a:solidFill>
              </a:rPr>
              <a:t>   				srdce nežral“.</a:t>
            </a:r>
          </a:p>
          <a:p>
            <a:pPr lvl="4"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08504-61CF-DBEA-6D4E-3A0BE57E9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600" y="1981200"/>
            <a:ext cx="3733800" cy="715963"/>
          </a:xfrm>
        </p:spPr>
        <p:txBody>
          <a:bodyPr/>
          <a:lstStyle/>
          <a:p>
            <a:r>
              <a:rPr lang="cs-CZ" altLang="cs-CZ" sz="2400"/>
              <a:t>Ukázka rukopisu - epigramy:</a:t>
            </a:r>
          </a:p>
        </p:txBody>
      </p:sp>
      <p:pic>
        <p:nvPicPr>
          <p:cNvPr id="48130" name="Picture 2" descr="E:\OBRAZKY\2245067--ukazka-rukopisu-epigramu--1-0x768p0.jpg">
            <a:extLst>
              <a:ext uri="{FF2B5EF4-FFF2-40B4-BE49-F238E27FC236}">
                <a16:creationId xmlns:a16="http://schemas.microsoft.com/office/drawing/2014/main" id="{9B7CDC6E-FB8D-6E62-5C46-21EA071759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"/>
            <a:ext cx="3879850" cy="647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A9701D2-D570-8596-BE99-440EC2574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Málokdo ví, že: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65E8B05-472D-7C86-4C37-140A3B13D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 roce 1848 Karel Havlíček navrhl a zasadil se o přejmenování pražského Koňského trhu na Václavské náměstí 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 také o přejmenování Dobytčího trhu na Karlovo náměstí.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Neúspěšně se zasazoval také o zřízení první české průmyslové školy.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23F8C1-4E90-89E2-8319-5E6067538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Málokdo ví, že: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9A8FE5-0FCA-F679-24F4-9D6FB1654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 roce 1848 Karel Havlíček navrhl a zasadil se o přejmenování pražského Koňského trhu na 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 také o přejmenování Dobytčího trhu 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Neúspěšně se zasazoval také o zřízení první české                              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6C10956F-8594-5F38-A20C-9A53CA847B53}"/>
              </a:ext>
            </a:extLst>
          </p:cNvPr>
          <p:cNvSpPr/>
          <p:nvPr/>
        </p:nvSpPr>
        <p:spPr>
          <a:xfrm>
            <a:off x="4267200" y="2536825"/>
            <a:ext cx="33528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C00000"/>
                </a:solidFill>
              </a:rPr>
              <a:t>Václavské náměstí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37A1DD8C-52DF-0AC4-6506-668A3FFC566C}"/>
              </a:ext>
            </a:extLst>
          </p:cNvPr>
          <p:cNvSpPr/>
          <p:nvPr/>
        </p:nvSpPr>
        <p:spPr>
          <a:xfrm>
            <a:off x="914400" y="4078288"/>
            <a:ext cx="33528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C00000"/>
                </a:solidFill>
              </a:rPr>
              <a:t>Karlovo náměstí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16A004F6-D848-DAA2-0714-AA6955B1B078}"/>
              </a:ext>
            </a:extLst>
          </p:cNvPr>
          <p:cNvSpPr/>
          <p:nvPr/>
        </p:nvSpPr>
        <p:spPr>
          <a:xfrm>
            <a:off x="3048000" y="5181600"/>
            <a:ext cx="33528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C00000"/>
                </a:solidFill>
              </a:rPr>
              <a:t>průmyslové školy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7D96B97-3A8D-E047-4B69-C497986D8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C00000"/>
                </a:solidFill>
              </a:rPr>
              <a:t>Jaký byl Karel Havlíček?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D889D03-0519-18B6-9011-8DF8C6C8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cs-CZ" altLang="cs-CZ" sz="2800">
                <a:solidFill>
                  <a:srgbClr val="0070C0"/>
                </a:solidFill>
              </a:rPr>
              <a:t>Statečný, čestný a temperamentní člověk.</a:t>
            </a:r>
          </a:p>
          <a:p>
            <a:pPr eaLnBrk="1" hangingPunct="1"/>
            <a:endParaRPr lang="cs-CZ" altLang="cs-CZ" sz="2800">
              <a:solidFill>
                <a:srgbClr val="0070C0"/>
              </a:solidFill>
            </a:endParaRP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</a:rPr>
              <a:t>Ve svém díle kritizoval absolutismus.</a:t>
            </a:r>
          </a:p>
          <a:p>
            <a:pPr eaLnBrk="1" hangingPunct="1"/>
            <a:endParaRPr lang="cs-CZ" altLang="cs-CZ" sz="2800">
              <a:solidFill>
                <a:srgbClr val="0070C0"/>
              </a:solidFill>
            </a:endParaRP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</a:rPr>
              <a:t>Tehdejším politickým režimem byl proto nenáviděn, ale obyčejnými lidmi uznáván a obdivován. </a:t>
            </a:r>
          </a:p>
          <a:p>
            <a:pPr eaLnBrk="1" hangingPunct="1"/>
            <a:endParaRPr lang="cs-CZ" altLang="cs-CZ" sz="2800">
              <a:solidFill>
                <a:srgbClr val="0070C0"/>
              </a:solidFill>
            </a:endParaRPr>
          </a:p>
          <a:p>
            <a:pPr eaLnBrk="1" hangingPunct="1"/>
            <a:r>
              <a:rPr lang="cs-CZ" altLang="cs-CZ" sz="2800">
                <a:solidFill>
                  <a:srgbClr val="0070C0"/>
                </a:solidFill>
              </a:rPr>
              <a:t>Rakouskouherský císař z něj měl takový strach, že jej nechal deportovat z Čech. </a:t>
            </a:r>
          </a:p>
          <a:p>
            <a:pPr eaLnBrk="1" hangingPunct="1"/>
            <a:endParaRPr lang="cs-CZ" altLang="cs-CZ"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7F418FF-E35A-044D-6726-AFC6C0766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96963"/>
          </a:xfrm>
        </p:spPr>
        <p:txBody>
          <a:bodyPr/>
          <a:lstStyle/>
          <a:p>
            <a:pPr eaLnBrk="1" hangingPunct="1"/>
            <a:r>
              <a:rPr lang="cs-CZ" altLang="cs-CZ" sz="2800"/>
              <a:t>Kytara, na kterou Havlíček v mládí hrával</a:t>
            </a:r>
          </a:p>
        </p:txBody>
      </p:sp>
      <p:pic>
        <p:nvPicPr>
          <p:cNvPr id="25603" name="Picture 4" descr="218px-Kytara_Havlicka_Borovskeho-crop">
            <a:extLst>
              <a:ext uri="{FF2B5EF4-FFF2-40B4-BE49-F238E27FC236}">
                <a16:creationId xmlns:a16="http://schemas.microsoft.com/office/drawing/2014/main" id="{0CC10E39-B8F8-72CD-20B5-5A5C46A2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87007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KHB">
            <a:extLst>
              <a:ext uri="{FF2B5EF4-FFF2-40B4-BE49-F238E27FC236}">
                <a16:creationId xmlns:a16="http://schemas.microsoft.com/office/drawing/2014/main" id="{F9B85340-96FB-54D5-26DB-554D3440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1524000"/>
            <a:ext cx="3571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81247D-3D8D-C958-E313-BFD1C448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Pamětní deska Karla Havlíčka Borovského v rodné obci:</a:t>
            </a:r>
          </a:p>
        </p:txBody>
      </p:sp>
      <p:pic>
        <p:nvPicPr>
          <p:cNvPr id="23555" name="Picture 3" descr="170px-Pametni_deska_Karla_Havlicka_Borovskeho_v_rodne_obci">
            <a:extLst>
              <a:ext uri="{FF2B5EF4-FFF2-40B4-BE49-F238E27FC236}">
                <a16:creationId xmlns:a16="http://schemas.microsoft.com/office/drawing/2014/main" id="{22EDE4CE-2529-DD22-E094-93BE043F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00200"/>
            <a:ext cx="4343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4">
            <a:extLst>
              <a:ext uri="{FF2B5EF4-FFF2-40B4-BE49-F238E27FC236}">
                <a16:creationId xmlns:a16="http://schemas.microsoft.com/office/drawing/2014/main" id="{6C3EA9EA-8057-BB7E-4076-42DE7DD24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2385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hlinkClick r:id="rId3"/>
              </a:rPr>
              <a:t>https://temata.rozhlas.cz/karel-havlicek-borovsky-kral-lavra-7963403</a:t>
            </a:r>
            <a:endParaRPr lang="cs-CZ" altLang="cs-CZ"/>
          </a:p>
        </p:txBody>
      </p:sp>
      <p:sp>
        <p:nvSpPr>
          <p:cNvPr id="40965" name="TextovéPole 6">
            <a:extLst>
              <a:ext uri="{FF2B5EF4-FFF2-40B4-BE49-F238E27FC236}">
                <a16:creationId xmlns:a16="http://schemas.microsoft.com/office/drawing/2014/main" id="{999C1708-88B3-B926-1CFF-8B2789A1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hlinkClick r:id="rId4"/>
              </a:rPr>
              <a:t>https://www.youtube.com/watch?v=s-r6QMyBdb8</a:t>
            </a:r>
            <a:endParaRPr lang="cs-CZ" alt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DE0FE53-6D8F-82F0-E2E3-C7AE67DB7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5410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5400">
                <a:solidFill>
                  <a:srgbClr val="0070C0"/>
                </a:solidFill>
              </a:rPr>
              <a:t>Český novinář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5400">
              <a:solidFill>
                <a:srgbClr val="0070C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5400">
                <a:solidFill>
                  <a:srgbClr val="0070C0"/>
                </a:solidFill>
              </a:rPr>
              <a:t>Spisovatel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5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5400">
                <a:solidFill>
                  <a:srgbClr val="0070C0"/>
                </a:solidFill>
              </a:rPr>
              <a:t>Politik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665C0B0-72AE-571F-AD2F-35F36CB9E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 jeho života: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027FE48-FBE5-C86F-6F12-E306ACE17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Gymnaziální studia dokončil v Německém Brodě, (tj. nynější  Havlíčkův Brod)</a:t>
            </a:r>
          </a:p>
          <a:p>
            <a:pPr eaLnBrk="1" hangingPunct="1"/>
            <a:r>
              <a:rPr lang="cs-CZ" altLang="cs-CZ"/>
              <a:t>Chtěl se stát knězem, a proto nastoupil v Praze do arcibiskupského semináře. </a:t>
            </a:r>
          </a:p>
          <a:p>
            <a:pPr eaLnBrk="1" hangingPunct="1"/>
            <a:r>
              <a:rPr lang="cs-CZ" altLang="cs-CZ"/>
              <a:t>Z tamějších poměrů v církvi však byl velmi rozčarován. </a:t>
            </a:r>
          </a:p>
          <a:p>
            <a:pPr eaLnBrk="1" hangingPunct="1"/>
            <a:r>
              <a:rPr lang="cs-CZ" altLang="cs-CZ"/>
              <a:t>Stal se rebelujícím studentem, a tak byl ze studií vyloučen.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B0EFDF-D970-4F47-5699-CD5000197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 jeho života: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836B954-2268-5814-DE62-5E2A1E443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Gymnaziální studia dokončil v Německém Brodě, (tj. nynější                     Brod)</a:t>
            </a:r>
          </a:p>
          <a:p>
            <a:pPr eaLnBrk="1" hangingPunct="1"/>
            <a:r>
              <a:rPr lang="cs-CZ" altLang="cs-CZ"/>
              <a:t>Chtěl se stát                   , a proto nastoupil v Praze do                        semináře. </a:t>
            </a:r>
          </a:p>
          <a:p>
            <a:pPr eaLnBrk="1" hangingPunct="1"/>
            <a:r>
              <a:rPr lang="cs-CZ" altLang="cs-CZ"/>
              <a:t>Z tamějších poměrů v               však byl velmi rozčarován. </a:t>
            </a:r>
          </a:p>
          <a:p>
            <a:pPr eaLnBrk="1" hangingPunct="1"/>
            <a:r>
              <a:rPr lang="cs-CZ" altLang="cs-CZ"/>
              <a:t>Stal se rebelujícím studentem, a tak byl ze studií                    . </a:t>
            </a:r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BB8EB3D1-6532-C580-9BBD-887F01086890}"/>
              </a:ext>
            </a:extLst>
          </p:cNvPr>
          <p:cNvSpPr/>
          <p:nvPr/>
        </p:nvSpPr>
        <p:spPr>
          <a:xfrm>
            <a:off x="4195763" y="2200275"/>
            <a:ext cx="2133600" cy="420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Havlíčkův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CAF2BF02-7208-3239-F715-01FF154EC183}"/>
              </a:ext>
            </a:extLst>
          </p:cNvPr>
          <p:cNvSpPr/>
          <p:nvPr/>
        </p:nvSpPr>
        <p:spPr>
          <a:xfrm>
            <a:off x="3205163" y="2746375"/>
            <a:ext cx="2057400" cy="420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knězem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3CF3AE1E-982A-A864-52A9-61C7940617E4}"/>
              </a:ext>
            </a:extLst>
          </p:cNvPr>
          <p:cNvSpPr/>
          <p:nvPr/>
        </p:nvSpPr>
        <p:spPr>
          <a:xfrm>
            <a:off x="2938463" y="3298825"/>
            <a:ext cx="2514600" cy="420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rgbClr val="FF0000"/>
                </a:solidFill>
              </a:rPr>
              <a:t>arcibiskupského</a:t>
            </a:r>
          </a:p>
        </p:txBody>
      </p:sp>
      <p:sp>
        <p:nvSpPr>
          <p:cNvPr id="7" name="Vývojový diagram: alternativní postup 6">
            <a:extLst>
              <a:ext uri="{FF2B5EF4-FFF2-40B4-BE49-F238E27FC236}">
                <a16:creationId xmlns:a16="http://schemas.microsoft.com/office/drawing/2014/main" id="{8FF2D254-5D9C-F906-2227-F30C4035ED16}"/>
              </a:ext>
            </a:extLst>
          </p:cNvPr>
          <p:cNvSpPr/>
          <p:nvPr/>
        </p:nvSpPr>
        <p:spPr>
          <a:xfrm>
            <a:off x="4572000" y="3862388"/>
            <a:ext cx="1757363" cy="4175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v církvi</a:t>
            </a:r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20C8575-9BE8-E96A-6E04-9BDF31965178}"/>
              </a:ext>
            </a:extLst>
          </p:cNvPr>
          <p:cNvSpPr/>
          <p:nvPr/>
        </p:nvSpPr>
        <p:spPr>
          <a:xfrm>
            <a:off x="1905000" y="5410200"/>
            <a:ext cx="2133600" cy="420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vyloučen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F90B0057-C154-52D0-AE9F-C43EA8050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Od roku 1845 se živil jako literární kritik.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Začal se stýkat s Palackým a stal se novinářem v Pražských novinách.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Poté založil vlastní Národní noviny.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CEB43D8-DE7B-4BB3-015A-8094CB8E9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Od roku 1845 se živil jako                         .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Začal se stýkat s                         a stal se novinářem v Pražských novinách.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/>
              <a:t>Poté založil vlastní                           . </a:t>
            </a:r>
          </a:p>
        </p:txBody>
      </p:sp>
      <p:sp>
        <p:nvSpPr>
          <p:cNvPr id="3" name="Vývojový diagram: alternativní postup 2">
            <a:extLst>
              <a:ext uri="{FF2B5EF4-FFF2-40B4-BE49-F238E27FC236}">
                <a16:creationId xmlns:a16="http://schemas.microsoft.com/office/drawing/2014/main" id="{91955A6F-BE5D-BD2C-AD44-91443CE077CB}"/>
              </a:ext>
            </a:extLst>
          </p:cNvPr>
          <p:cNvSpPr/>
          <p:nvPr/>
        </p:nvSpPr>
        <p:spPr>
          <a:xfrm>
            <a:off x="5562600" y="1828800"/>
            <a:ext cx="25908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literární kritik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9E4B73F3-3611-7E84-B6EA-9069722F1D59}"/>
              </a:ext>
            </a:extLst>
          </p:cNvPr>
          <p:cNvSpPr/>
          <p:nvPr/>
        </p:nvSpPr>
        <p:spPr>
          <a:xfrm>
            <a:off x="4038600" y="2971800"/>
            <a:ext cx="23622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Palackým</a:t>
            </a:r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FD074DFD-1301-684A-768A-7FC74B9926E3}"/>
              </a:ext>
            </a:extLst>
          </p:cNvPr>
          <p:cNvSpPr/>
          <p:nvPr/>
        </p:nvSpPr>
        <p:spPr>
          <a:xfrm>
            <a:off x="4267200" y="4648200"/>
            <a:ext cx="2895600" cy="458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rgbClr val="FF0000"/>
                </a:solidFill>
              </a:rPr>
              <a:t>Národní noviny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9ADB55-2399-F871-5CD8-A403EDF36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Novinářská činnost: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4B907E1-2F76-CC54-4417-6AC619DBC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Působil v </a:t>
            </a:r>
            <a:r>
              <a:rPr lang="cs-CZ" dirty="0">
                <a:solidFill>
                  <a:srgbClr val="FF0000"/>
                </a:solidFill>
              </a:rPr>
              <a:t>Pražských </a:t>
            </a:r>
            <a:r>
              <a:rPr lang="cs-CZ" dirty="0"/>
              <a:t>novinách</a:t>
            </a:r>
            <a:r>
              <a:rPr lang="cs-CZ" dirty="0">
                <a:solidFill>
                  <a:srgbClr val="FF0000"/>
                </a:solidFill>
              </a:rPr>
              <a:t>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		v příloze </a:t>
            </a:r>
            <a:r>
              <a:rPr lang="cs-CZ" dirty="0">
                <a:solidFill>
                  <a:srgbClr val="FF0000"/>
                </a:solidFill>
              </a:rPr>
              <a:t>Česká včela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		v </a:t>
            </a:r>
            <a:r>
              <a:rPr lang="cs-CZ" dirty="0">
                <a:solidFill>
                  <a:srgbClr val="FF0000"/>
                </a:solidFill>
              </a:rPr>
              <a:t>Národních</a:t>
            </a:r>
            <a:r>
              <a:rPr lang="cs-CZ" dirty="0"/>
              <a:t> novinách,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                        			jež sám založil 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                a ve vlastním časopise</a:t>
            </a:r>
            <a:r>
              <a:rPr lang="cs-CZ" dirty="0">
                <a:solidFill>
                  <a:srgbClr val="FF0000"/>
                </a:solidFill>
              </a:rPr>
              <a:t> Slovan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Kvůli svým článkům měl velmi často problémy, ale vždy sebe a své články dokázal </a:t>
            </a:r>
            <a:r>
              <a:rPr lang="cs-CZ" dirty="0">
                <a:solidFill>
                  <a:srgbClr val="FF0000"/>
                </a:solidFill>
              </a:rPr>
              <a:t>obhájit</a:t>
            </a:r>
            <a:r>
              <a:rPr lang="cs-CZ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1244</Words>
  <Application>Microsoft Office PowerPoint</Application>
  <PresentationFormat>Předvádění na obrazovce (4:3)</PresentationFormat>
  <Paragraphs>247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Times New Roman</vt:lpstr>
      <vt:lpstr>Výchozí návrh</vt:lpstr>
      <vt:lpstr>KAREL HAVLÍČEK BOROVSKÝ</vt:lpstr>
      <vt:lpstr>Opakování učiva</vt:lpstr>
      <vt:lpstr>Karel Havlíček Borovský</vt:lpstr>
      <vt:lpstr>Prezentace aplikace PowerPoint</vt:lpstr>
      <vt:lpstr>Z jeho života:</vt:lpstr>
      <vt:lpstr>Z jeho života:</vt:lpstr>
      <vt:lpstr>Prezentace aplikace PowerPoint</vt:lpstr>
      <vt:lpstr>Prezentace aplikace PowerPoint</vt:lpstr>
      <vt:lpstr>Novinářská činnost:</vt:lpstr>
      <vt:lpstr>Novinářská činnost:</vt:lpstr>
      <vt:lpstr>Prezentace aplikace PowerPoint</vt:lpstr>
      <vt:lpstr>Prezentace aplikace PowerPoint</vt:lpstr>
      <vt:lpstr>Jak probíhala deportace básníka do Brixenu? </vt:lpstr>
      <vt:lpstr>Prezentace aplikace PowerPoint</vt:lpstr>
      <vt:lpstr>Prezentace aplikace PowerPoint</vt:lpstr>
      <vt:lpstr>Vyhnanství </vt:lpstr>
      <vt:lpstr>Epigramy</vt:lpstr>
      <vt:lpstr>Zatčení Karla Havlíčka Borovského. Dobové vyobrazení</vt:lpstr>
      <vt:lpstr>Transport Karla Havlíčka Borovského do Brixenu. </vt:lpstr>
      <vt:lpstr>Dům v Brixenu, ve kterém bydlel</vt:lpstr>
      <vt:lpstr>Dopis Karla Havlíčka adresovaný jeho bratrovi</vt:lpstr>
      <vt:lpstr>Pokoj Karla Havlíčka Borovského v Brixenu.</vt:lpstr>
      <vt:lpstr>Brixen</vt:lpstr>
      <vt:lpstr>Prezentace aplikace PowerPoint</vt:lpstr>
      <vt:lpstr>Prezentace aplikace PowerPoint</vt:lpstr>
      <vt:lpstr>Vavřínový věnec, propletený trním, položila na  rakev Božena Němcová, jež nikdy své přátelství  s Borovským nezapřela.</vt:lpstr>
      <vt:lpstr>Dešifrujte známá díla KHB</vt:lpstr>
      <vt:lpstr>Jeho díla:</vt:lpstr>
      <vt:lpstr>Prezentace aplikace PowerPoint</vt:lpstr>
      <vt:lpstr>Prezentace aplikace PowerPoint</vt:lpstr>
      <vt:lpstr>Tyrolské elegie – ilustrace Josefa Lady</vt:lpstr>
      <vt:lpstr>Jeho díla:</vt:lpstr>
      <vt:lpstr>Epigramy:</vt:lpstr>
      <vt:lpstr>Ukázka rukopisu - epigramy:</vt:lpstr>
      <vt:lpstr>Málokdo ví, že:</vt:lpstr>
      <vt:lpstr>Málokdo ví, že:</vt:lpstr>
      <vt:lpstr>Jaký byl Karel Havlíček?</vt:lpstr>
      <vt:lpstr>Kytara, na kterou Havlíček v mládí hrával</vt:lpstr>
      <vt:lpstr>Pamětní deska Karla Havlíčka Borovského v rodné obci: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Bednář</dc:creator>
  <cp:lastModifiedBy>Milan Bednář</cp:lastModifiedBy>
  <cp:revision>62</cp:revision>
  <cp:lastPrinted>1601-01-01T00:00:00Z</cp:lastPrinted>
  <dcterms:created xsi:type="dcterms:W3CDTF">1601-01-01T00:00:00Z</dcterms:created>
  <dcterms:modified xsi:type="dcterms:W3CDTF">2022-10-02T19:19:52Z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