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D5180-1C1B-4C56-B9F9-49902338F2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5F9DAFA-DC15-4195-AE18-6864E70780DA}">
      <dgm:prSet/>
      <dgm:spPr/>
      <dgm:t>
        <a:bodyPr/>
        <a:lstStyle/>
        <a:p>
          <a:r>
            <a:rPr lang="cs-CZ"/>
            <a:t>Narodil se v Praze na Újezdě na Malé Straně, jako Ignác Mácha (Ignác si počeštil na Hynek). Otec byl mlynářský pomocník, matka pocházela z muzikantské rodiny. Syn po ní zdědil hudební vnímavost. Dva roky po Hynkovi se narodil bratr Michal (1812 – 1871).</a:t>
          </a:r>
          <a:endParaRPr lang="en-US"/>
        </a:p>
      </dgm:t>
    </dgm:pt>
    <dgm:pt modelId="{B53A8DF2-2FCF-4CE3-AD92-4A09C767DD56}" type="parTrans" cxnId="{0BF5F812-C86E-4E16-B0E0-3816B9C6BC12}">
      <dgm:prSet/>
      <dgm:spPr/>
      <dgm:t>
        <a:bodyPr/>
        <a:lstStyle/>
        <a:p>
          <a:endParaRPr lang="en-US"/>
        </a:p>
      </dgm:t>
    </dgm:pt>
    <dgm:pt modelId="{E4D7EC07-7350-4528-852E-CB62E7DE1BF8}" type="sibTrans" cxnId="{0BF5F812-C86E-4E16-B0E0-3816B9C6BC12}">
      <dgm:prSet/>
      <dgm:spPr/>
      <dgm:t>
        <a:bodyPr/>
        <a:lstStyle/>
        <a:p>
          <a:endParaRPr lang="en-US"/>
        </a:p>
      </dgm:t>
    </dgm:pt>
    <dgm:pt modelId="{B5BB97C2-9F32-4AF0-886F-2579CB490379}">
      <dgm:prSet/>
      <dgm:spPr/>
      <dgm:t>
        <a:bodyPr/>
        <a:lstStyle/>
        <a:p>
          <a:r>
            <a:rPr lang="cs-CZ"/>
            <a:t>Kvůli finanční krizi nežila rodina na Újezdě dlouho. Několikrát se stěhovala, aby se nakonec, když bylo Máchovi šestnáct let, usadila na Dobytčím trhu (dnešní Karlovo náměstí) v domě U Hrbků (proti kostelu sv. Ignáce).</a:t>
          </a:r>
          <a:endParaRPr lang="en-US"/>
        </a:p>
      </dgm:t>
    </dgm:pt>
    <dgm:pt modelId="{4863D36F-9F17-4F63-B87A-94B40E28A682}" type="parTrans" cxnId="{A690EC99-4524-48CB-8855-DB09DE33FB26}">
      <dgm:prSet/>
      <dgm:spPr/>
      <dgm:t>
        <a:bodyPr/>
        <a:lstStyle/>
        <a:p>
          <a:endParaRPr lang="en-US"/>
        </a:p>
      </dgm:t>
    </dgm:pt>
    <dgm:pt modelId="{C282DC38-570F-478D-A049-56A3CDAB9025}" type="sibTrans" cxnId="{A690EC99-4524-48CB-8855-DB09DE33FB26}">
      <dgm:prSet/>
      <dgm:spPr/>
      <dgm:t>
        <a:bodyPr/>
        <a:lstStyle/>
        <a:p>
          <a:endParaRPr lang="en-US"/>
        </a:p>
      </dgm:t>
    </dgm:pt>
    <dgm:pt modelId="{C67637E5-7382-443C-B2FA-2DA04BE6805E}" type="pres">
      <dgm:prSet presAssocID="{7B7D5180-1C1B-4C56-B9F9-49902338F245}" presName="root" presStyleCnt="0">
        <dgm:presLayoutVars>
          <dgm:dir/>
          <dgm:resizeHandles val="exact"/>
        </dgm:presLayoutVars>
      </dgm:prSet>
      <dgm:spPr/>
    </dgm:pt>
    <dgm:pt modelId="{5AC8F072-DD45-4DDD-9F40-B5E6BE410B5D}" type="pres">
      <dgm:prSet presAssocID="{B5F9DAFA-DC15-4195-AE18-6864E70780DA}" presName="compNode" presStyleCnt="0"/>
      <dgm:spPr/>
    </dgm:pt>
    <dgm:pt modelId="{170CAAD6-69FD-4246-BE5F-BE606587200C}" type="pres">
      <dgm:prSet presAssocID="{B5F9DAFA-DC15-4195-AE18-6864E70780DA}" presName="bgRect" presStyleLbl="bgShp" presStyleIdx="0" presStyleCnt="2"/>
      <dgm:spPr/>
    </dgm:pt>
    <dgm:pt modelId="{E422A53A-AF3A-4684-B627-C26225C740F1}" type="pres">
      <dgm:prSet presAssocID="{B5F9DAFA-DC15-4195-AE18-6864E70780D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lo"/>
        </a:ext>
      </dgm:extLst>
    </dgm:pt>
    <dgm:pt modelId="{7365BDF5-CB5E-4C33-9CDD-D16ACD67A7B0}" type="pres">
      <dgm:prSet presAssocID="{B5F9DAFA-DC15-4195-AE18-6864E70780DA}" presName="spaceRect" presStyleCnt="0"/>
      <dgm:spPr/>
    </dgm:pt>
    <dgm:pt modelId="{01F7F007-26FD-4CC0-96AA-B677DA5C97FD}" type="pres">
      <dgm:prSet presAssocID="{B5F9DAFA-DC15-4195-AE18-6864E70780DA}" presName="parTx" presStyleLbl="revTx" presStyleIdx="0" presStyleCnt="2">
        <dgm:presLayoutVars>
          <dgm:chMax val="0"/>
          <dgm:chPref val="0"/>
        </dgm:presLayoutVars>
      </dgm:prSet>
      <dgm:spPr/>
    </dgm:pt>
    <dgm:pt modelId="{AE60D815-F3BC-4399-A7E3-DD93DAE8A280}" type="pres">
      <dgm:prSet presAssocID="{E4D7EC07-7350-4528-852E-CB62E7DE1BF8}" presName="sibTrans" presStyleCnt="0"/>
      <dgm:spPr/>
    </dgm:pt>
    <dgm:pt modelId="{AF619AE3-1BC3-4894-841C-4DF0DB1F0E91}" type="pres">
      <dgm:prSet presAssocID="{B5BB97C2-9F32-4AF0-886F-2579CB490379}" presName="compNode" presStyleCnt="0"/>
      <dgm:spPr/>
    </dgm:pt>
    <dgm:pt modelId="{B53C73EE-B2B7-4700-B79B-174B7B40A133}" type="pres">
      <dgm:prSet presAssocID="{B5BB97C2-9F32-4AF0-886F-2579CB490379}" presName="bgRect" presStyleLbl="bgShp" presStyleIdx="1" presStyleCnt="2"/>
      <dgm:spPr/>
    </dgm:pt>
    <dgm:pt modelId="{F5ADE710-57A2-4B4D-AE6A-053D8697565F}" type="pres">
      <dgm:prSet presAssocID="{B5BB97C2-9F32-4AF0-886F-2579CB49037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C960C648-6B04-4F98-B2B2-BC130A0C5CA6}" type="pres">
      <dgm:prSet presAssocID="{B5BB97C2-9F32-4AF0-886F-2579CB490379}" presName="spaceRect" presStyleCnt="0"/>
      <dgm:spPr/>
    </dgm:pt>
    <dgm:pt modelId="{979B41F5-513F-425C-855E-0D8443627FEB}" type="pres">
      <dgm:prSet presAssocID="{B5BB97C2-9F32-4AF0-886F-2579CB49037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BF5F812-C86E-4E16-B0E0-3816B9C6BC12}" srcId="{7B7D5180-1C1B-4C56-B9F9-49902338F245}" destId="{B5F9DAFA-DC15-4195-AE18-6864E70780DA}" srcOrd="0" destOrd="0" parTransId="{B53A8DF2-2FCF-4CE3-AD92-4A09C767DD56}" sibTransId="{E4D7EC07-7350-4528-852E-CB62E7DE1BF8}"/>
    <dgm:cxn modelId="{1D938461-D20C-438E-BA2C-B7C6AAF98C91}" type="presOf" srcId="{7B7D5180-1C1B-4C56-B9F9-49902338F245}" destId="{C67637E5-7382-443C-B2FA-2DA04BE6805E}" srcOrd="0" destOrd="0" presId="urn:microsoft.com/office/officeart/2018/2/layout/IconVerticalSolidList"/>
    <dgm:cxn modelId="{E9D2986D-24CC-4074-B9ED-24B4A8EFB5C7}" type="presOf" srcId="{B5BB97C2-9F32-4AF0-886F-2579CB490379}" destId="{979B41F5-513F-425C-855E-0D8443627FEB}" srcOrd="0" destOrd="0" presId="urn:microsoft.com/office/officeart/2018/2/layout/IconVerticalSolidList"/>
    <dgm:cxn modelId="{A690EC99-4524-48CB-8855-DB09DE33FB26}" srcId="{7B7D5180-1C1B-4C56-B9F9-49902338F245}" destId="{B5BB97C2-9F32-4AF0-886F-2579CB490379}" srcOrd="1" destOrd="0" parTransId="{4863D36F-9F17-4F63-B87A-94B40E28A682}" sibTransId="{C282DC38-570F-478D-A049-56A3CDAB9025}"/>
    <dgm:cxn modelId="{BA367AC7-4222-45CC-8121-2FB2781406E0}" type="presOf" srcId="{B5F9DAFA-DC15-4195-AE18-6864E70780DA}" destId="{01F7F007-26FD-4CC0-96AA-B677DA5C97FD}" srcOrd="0" destOrd="0" presId="urn:microsoft.com/office/officeart/2018/2/layout/IconVerticalSolidList"/>
    <dgm:cxn modelId="{39B9E7C3-F0D0-4D76-BC09-D1B375DFE0D5}" type="presParOf" srcId="{C67637E5-7382-443C-B2FA-2DA04BE6805E}" destId="{5AC8F072-DD45-4DDD-9F40-B5E6BE410B5D}" srcOrd="0" destOrd="0" presId="urn:microsoft.com/office/officeart/2018/2/layout/IconVerticalSolidList"/>
    <dgm:cxn modelId="{48B1863B-8222-48F3-BD5D-6C95733F0FDE}" type="presParOf" srcId="{5AC8F072-DD45-4DDD-9F40-B5E6BE410B5D}" destId="{170CAAD6-69FD-4246-BE5F-BE606587200C}" srcOrd="0" destOrd="0" presId="urn:microsoft.com/office/officeart/2018/2/layout/IconVerticalSolidList"/>
    <dgm:cxn modelId="{D8C125FD-DBEF-4932-9110-9797A0F0C853}" type="presParOf" srcId="{5AC8F072-DD45-4DDD-9F40-B5E6BE410B5D}" destId="{E422A53A-AF3A-4684-B627-C26225C740F1}" srcOrd="1" destOrd="0" presId="urn:microsoft.com/office/officeart/2018/2/layout/IconVerticalSolidList"/>
    <dgm:cxn modelId="{6DD3A75D-1926-4F71-BA93-B8C6303D9514}" type="presParOf" srcId="{5AC8F072-DD45-4DDD-9F40-B5E6BE410B5D}" destId="{7365BDF5-CB5E-4C33-9CDD-D16ACD67A7B0}" srcOrd="2" destOrd="0" presId="urn:microsoft.com/office/officeart/2018/2/layout/IconVerticalSolidList"/>
    <dgm:cxn modelId="{E674253E-6EA0-41E9-964E-3BF9E093DBE6}" type="presParOf" srcId="{5AC8F072-DD45-4DDD-9F40-B5E6BE410B5D}" destId="{01F7F007-26FD-4CC0-96AA-B677DA5C97FD}" srcOrd="3" destOrd="0" presId="urn:microsoft.com/office/officeart/2018/2/layout/IconVerticalSolidList"/>
    <dgm:cxn modelId="{9B87127B-EC38-41CB-B68D-7C91678876A7}" type="presParOf" srcId="{C67637E5-7382-443C-B2FA-2DA04BE6805E}" destId="{AE60D815-F3BC-4399-A7E3-DD93DAE8A280}" srcOrd="1" destOrd="0" presId="urn:microsoft.com/office/officeart/2018/2/layout/IconVerticalSolidList"/>
    <dgm:cxn modelId="{FF3EE5F4-549D-424C-BC87-33F8CCF099DC}" type="presParOf" srcId="{C67637E5-7382-443C-B2FA-2DA04BE6805E}" destId="{AF619AE3-1BC3-4894-841C-4DF0DB1F0E91}" srcOrd="2" destOrd="0" presId="urn:microsoft.com/office/officeart/2018/2/layout/IconVerticalSolidList"/>
    <dgm:cxn modelId="{B3CD89C7-B0A7-4B4F-AE68-5E5736F4540D}" type="presParOf" srcId="{AF619AE3-1BC3-4894-841C-4DF0DB1F0E91}" destId="{B53C73EE-B2B7-4700-B79B-174B7B40A133}" srcOrd="0" destOrd="0" presId="urn:microsoft.com/office/officeart/2018/2/layout/IconVerticalSolidList"/>
    <dgm:cxn modelId="{655DFAF8-23CB-43D2-90EA-E147B4EC9AA9}" type="presParOf" srcId="{AF619AE3-1BC3-4894-841C-4DF0DB1F0E91}" destId="{F5ADE710-57A2-4B4D-AE6A-053D8697565F}" srcOrd="1" destOrd="0" presId="urn:microsoft.com/office/officeart/2018/2/layout/IconVerticalSolidList"/>
    <dgm:cxn modelId="{34580612-09EA-449E-8865-E1913174A1C0}" type="presParOf" srcId="{AF619AE3-1BC3-4894-841C-4DF0DB1F0E91}" destId="{C960C648-6B04-4F98-B2B2-BC130A0C5CA6}" srcOrd="2" destOrd="0" presId="urn:microsoft.com/office/officeart/2018/2/layout/IconVerticalSolidList"/>
    <dgm:cxn modelId="{41BECF02-F455-4B12-A235-8B6A32DDBBDC}" type="presParOf" srcId="{AF619AE3-1BC3-4894-841C-4DF0DB1F0E91}" destId="{979B41F5-513F-425C-855E-0D8443627F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CAAD6-69FD-4246-BE5F-BE606587200C}">
      <dsp:nvSpPr>
        <dsp:cNvPr id="0" name=""/>
        <dsp:cNvSpPr/>
      </dsp:nvSpPr>
      <dsp:spPr>
        <a:xfrm>
          <a:off x="0" y="745053"/>
          <a:ext cx="10506456" cy="13754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2A53A-AF3A-4684-B627-C26225C740F1}">
      <dsp:nvSpPr>
        <dsp:cNvPr id="0" name=""/>
        <dsp:cNvSpPr/>
      </dsp:nvSpPr>
      <dsp:spPr>
        <a:xfrm>
          <a:off x="416083" y="1054537"/>
          <a:ext cx="756516" cy="7565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7F007-26FD-4CC0-96AA-B677DA5C97FD}">
      <dsp:nvSpPr>
        <dsp:cNvPr id="0" name=""/>
        <dsp:cNvSpPr/>
      </dsp:nvSpPr>
      <dsp:spPr>
        <a:xfrm>
          <a:off x="1588683" y="745053"/>
          <a:ext cx="8917772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72" tIns="145572" rIns="145572" bIns="14557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Narodil se v Praze na Újezdě na Malé Straně, jako Ignác Mácha (Ignác si počeštil na Hynek). Otec byl mlynářský pomocník, matka pocházela z muzikantské rodiny. Syn po ní zdědil hudební vnímavost. Dva roky po Hynkovi se narodil bratr Michal (1812 – 1871).</a:t>
          </a:r>
          <a:endParaRPr lang="en-US" sz="1900" kern="1200"/>
        </a:p>
      </dsp:txBody>
      <dsp:txXfrm>
        <a:off x="1588683" y="745053"/>
        <a:ext cx="8917772" cy="1375483"/>
      </dsp:txXfrm>
    </dsp:sp>
    <dsp:sp modelId="{B53C73EE-B2B7-4700-B79B-174B7B40A133}">
      <dsp:nvSpPr>
        <dsp:cNvPr id="0" name=""/>
        <dsp:cNvSpPr/>
      </dsp:nvSpPr>
      <dsp:spPr>
        <a:xfrm>
          <a:off x="0" y="2464408"/>
          <a:ext cx="10506456" cy="13754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DE710-57A2-4B4D-AE6A-053D8697565F}">
      <dsp:nvSpPr>
        <dsp:cNvPr id="0" name=""/>
        <dsp:cNvSpPr/>
      </dsp:nvSpPr>
      <dsp:spPr>
        <a:xfrm>
          <a:off x="416083" y="2773892"/>
          <a:ext cx="756516" cy="7565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B41F5-513F-425C-855E-0D8443627FEB}">
      <dsp:nvSpPr>
        <dsp:cNvPr id="0" name=""/>
        <dsp:cNvSpPr/>
      </dsp:nvSpPr>
      <dsp:spPr>
        <a:xfrm>
          <a:off x="1588683" y="2464408"/>
          <a:ext cx="8917772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72" tIns="145572" rIns="145572" bIns="14557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Kvůli finanční krizi nežila rodina na Újezdě dlouho. Několikrát se stěhovala, aby se nakonec, když bylo Máchovi šestnáct let, usadila na Dobytčím trhu (dnešní Karlovo náměstí) v domě U Hrbků (proti kostelu sv. Ignáce).</a:t>
          </a:r>
          <a:endParaRPr lang="en-US" sz="1900" kern="1200"/>
        </a:p>
      </dsp:txBody>
      <dsp:txXfrm>
        <a:off x="1588683" y="2464408"/>
        <a:ext cx="8917772" cy="1375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BCF0F-FCDC-4766-BDD1-FB4A4E141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A22C6E-9317-4492-8462-E82F16FCE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3E573E-A5E9-4646-9C7E-F4317814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8B33-F9B7-48A4-B16D-0D1FF5E84DFE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3FEE81-0186-45BB-BFAA-9EBE45C7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68B0F4-CB89-453F-B98B-137BF872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CB38-0D77-49D0-BB6E-86C36A7AE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53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79291-A54B-4D82-ACCE-9FADB4CC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CB464D-3927-497A-8712-8C46C8016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BFFDDC-905F-4BF3-9121-249AF2E2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8B33-F9B7-48A4-B16D-0D1FF5E84DFE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A8DD67-59A0-4EC0-B886-746FF6288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6CABB5-9ACB-4AC3-B830-7A2DE29C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CB38-0D77-49D0-BB6E-86C36A7AE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76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F8D33B7-4125-45DD-8E95-7EF1CAB04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4B9C29-900C-4BCD-A62F-E1481FCC7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BD5D1E-8EC7-4565-ACE3-FB45A603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8B33-F9B7-48A4-B16D-0D1FF5E84DFE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F95A9B-648C-4064-BEF0-68E9EB43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F67BF9-DEF6-4B18-85B9-A51E6C21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CB38-0D77-49D0-BB6E-86C36A7AE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58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9A5BF-DA85-4863-AB64-B6D5EFBB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037EE-61C6-4636-9E80-89BC9B9DC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429F7C-7A24-45D7-9F9A-B2093CF2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8B33-F9B7-48A4-B16D-0D1FF5E84DFE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1216C2-5681-4BE3-92FD-599F247C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6C0035-3ABC-4262-B68E-2AB57B4A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CB38-0D77-49D0-BB6E-86C36A7AE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5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AE96B-22AA-45EB-9DCF-3B7F9550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40EEC1-4BA7-4528-B6C2-C8EEBC7D9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7F8E5E-BCDE-471F-9410-BBF5F701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8B33-F9B7-48A4-B16D-0D1FF5E84DFE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E73D64-DD90-4B8B-8B08-1635B0BC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9E6A5D-FFA2-4C8A-84DE-F85A4B3A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CB38-0D77-49D0-BB6E-86C36A7AE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76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D5EDE-C3C5-4697-A2AF-3EDE5FB5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28DF97-653B-4CC3-962D-C48F8AADD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6D6E7C-F21F-40A9-915F-CA706C124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DE2460-837A-4B58-BB1A-FFF4531A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8B33-F9B7-48A4-B16D-0D1FF5E84DFE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CBF14B-4A7C-45A8-B29F-182CE645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B055B5-B883-4521-834B-4063F388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CB38-0D77-49D0-BB6E-86C36A7AE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9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0F995-C352-4B33-8A11-525F2F50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2DA7A8-AF92-495D-AE62-8DF9B6411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546689-D561-46FA-9A6E-8A7DDD89B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86F982-7FAF-45DC-BED8-A9DE29758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0FFB391-EB52-49AC-8F6F-CEE97788D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E5FBBD1-0B0E-498B-93BE-60790EC7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8B33-F9B7-48A4-B16D-0D1FF5E84DFE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E48962-E27C-49F2-82B2-6A634E62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E02364E-764C-403F-BF79-1335A4EA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CB38-0D77-49D0-BB6E-86C36A7AE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28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244FA-B2B3-402B-8E3F-F76F9885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F6191A4-2C55-4F2B-97E6-35A56D35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8B33-F9B7-48A4-B16D-0D1FF5E84DFE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84751E-4BFD-43C2-AAE0-DB02F416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5751F1-B175-43C6-ADB8-92BA1AA0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CB38-0D77-49D0-BB6E-86C36A7AE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59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87AAB7E-F268-4B02-A519-3870F981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8B33-F9B7-48A4-B16D-0D1FF5E84DFE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E614C8-644C-41B5-BE3A-0FF9530F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A71D82-5B52-498D-802D-8B2869DB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CB38-0D77-49D0-BB6E-86C36A7AE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13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37878-D4E4-40F7-B570-1BD28AF6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B6D207-9FB2-49F6-A936-AC196236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C80334-2358-467F-8705-D4D541CCA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A235E3-50E8-4989-B442-308BC5FD1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8B33-F9B7-48A4-B16D-0D1FF5E84DFE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2572C4-DDEE-4211-A357-5F451F34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BEEE6-C790-4164-A006-02612C43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CB38-0D77-49D0-BB6E-86C36A7AE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60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EECDF-0E28-45E3-8D74-30DFF596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D6B3A65-E91D-4FF4-9783-5F4076CAE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3FD163-7CDF-405A-9668-D7BC752C9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0DC7C2-E8F5-4889-AC6B-C9BE298D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8B33-F9B7-48A4-B16D-0D1FF5E84DFE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1C34BD-8835-4745-9369-9078F0CE0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E57E81-0AF5-4C73-9383-FBB1BC03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CB38-0D77-49D0-BB6E-86C36A7AE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55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F5258A4-7F95-4C46-8671-AA9BFB88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4A2CF9-3440-4059-A2D3-E89F3EF5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A3F70F-8F0C-47AA-BDE8-5BAB67368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8B33-F9B7-48A4-B16D-0D1FF5E84DFE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493AAD-A325-4031-A427-2FE000B2F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833003-0A4C-4479-ACD9-D99E6B940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ECB38-0D77-49D0-BB6E-86C36A7AE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6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34A18F-36B3-4363-BC13-8D928734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24" r="9092" b="3287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8CF948-7F9D-46C4-B256-205F2C413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/>
              <a:t>Karel Hynek Mácha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E17932-5894-46CB-93F0-A3BF82CFC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/>
              <a:t>8. třída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071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rc_mi" descr="http://www.eucebnice.cz/literatura/romantismus_macha/romantismus_autoportre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3625" y="1844675"/>
            <a:ext cx="3228975" cy="4449763"/>
          </a:xfrm>
          <a:prstGeom prst="rect">
            <a:avLst/>
          </a:prstGeom>
        </p:spPr>
      </p:pic>
      <p:pic>
        <p:nvPicPr>
          <p:cNvPr id="5" name="Obrázek 4" descr="Výsledek obrázku pro k.h.mácha  obrázky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60863" y="1844675"/>
            <a:ext cx="3665538" cy="4449763"/>
          </a:xfrm>
          <a:prstGeom prst="rect">
            <a:avLst/>
          </a:prstGeom>
        </p:spPr>
      </p:pic>
      <p:pic>
        <p:nvPicPr>
          <p:cNvPr id="6" name="Obrázek 5" descr="Výsledek obrázku pro k.h.mácha  obrázky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94663" y="1844675"/>
            <a:ext cx="3032125" cy="44497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Další Máchovy portréty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B5A768-1990-4E07-B7C6-783D8EEB3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cs-CZ" sz="2800"/>
              <a:t>Základní data </a:t>
            </a:r>
          </a:p>
        </p:txBody>
      </p:sp>
      <p:sp>
        <p:nvSpPr>
          <p:cNvPr id="27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F9135-BC89-43C3-8BC1-3FF3AD4D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cs-CZ" sz="1700" b="1" u="sng">
                <a:latin typeface="Calibri" panose="020F0502020204030204" pitchFamily="34" charset="0"/>
                <a:cs typeface="Calibri" panose="020F0502020204030204" pitchFamily="34" charset="0"/>
              </a:rPr>
              <a:t>Největší představitel českého romantismu.</a:t>
            </a:r>
          </a:p>
          <a:p>
            <a:r>
              <a:rPr lang="cs-CZ" sz="1700"/>
              <a:t>Narodil se </a:t>
            </a:r>
            <a:r>
              <a:rPr lang="cs-CZ" sz="1700" b="1" u="sng"/>
              <a:t>16. 11. 1810 v Praze</a:t>
            </a:r>
            <a:r>
              <a:rPr lang="cs-CZ" sz="1700"/>
              <a:t>.</a:t>
            </a:r>
          </a:p>
          <a:p>
            <a:r>
              <a:rPr lang="cs-CZ" sz="1700"/>
              <a:t>Zemřel </a:t>
            </a:r>
            <a:r>
              <a:rPr lang="en-US" sz="1700" b="1" u="sng"/>
              <a:t>6. 11. 1836</a:t>
            </a:r>
            <a:r>
              <a:rPr lang="cs-CZ" sz="1700" b="1" u="sng"/>
              <a:t> v </a:t>
            </a:r>
            <a:r>
              <a:rPr lang="en-US" sz="1700" b="1" u="sng"/>
              <a:t>Litom</a:t>
            </a:r>
            <a:r>
              <a:rPr lang="cs-CZ" sz="1700" b="1" u="sng"/>
              <a:t>ěřicích</a:t>
            </a:r>
            <a:endParaRPr lang="cs-CZ" sz="1700"/>
          </a:p>
          <a:p>
            <a:pPr marL="0" indent="0">
              <a:buNone/>
            </a:pPr>
            <a:endParaRPr lang="cs-CZ" sz="1700"/>
          </a:p>
        </p:txBody>
      </p:sp>
      <p:pic>
        <p:nvPicPr>
          <p:cNvPr id="4" name="Obrázek 3" descr="Obsah obrázku text, exteriér&#10;&#10;Popis byl vytvořen automaticky">
            <a:extLst>
              <a:ext uri="{FF2B5EF4-FFF2-40B4-BE49-F238E27FC236}">
                <a16:creationId xmlns:a16="http://schemas.microsoft.com/office/drawing/2014/main" id="{731D093F-1751-4D81-8B00-02FE470AC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39" b="-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5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281C84-EAE5-489F-BF3F-CB46F821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cs-CZ" dirty="0"/>
              <a:t>Život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6947C9C-6EFB-4EAF-9C23-8D736775DE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413966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8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8BEF04-845B-442E-B3A9-1F9BEE2E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Život - studium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0369E8-E455-40A4-9F1E-D11E4F223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2200"/>
              <a:t>Máchovy školní začátky byly spojeny s farní školou. </a:t>
            </a:r>
            <a:br>
              <a:rPr lang="cs-CZ" sz="2200"/>
            </a:br>
            <a:r>
              <a:rPr lang="cs-CZ" sz="2200"/>
              <a:t>V letech 1824 až 1830 studoval piaristické gymnázium. </a:t>
            </a:r>
            <a:br>
              <a:rPr lang="cs-CZ" sz="2200"/>
            </a:br>
            <a:r>
              <a:rPr lang="cs-CZ" sz="2200"/>
              <a:t>Od podzimu 1830 navštěvoval na pražské univerzitě filozofickou fakultu a mezi roky 1832 až 1836 studoval</a:t>
            </a:r>
            <a:br>
              <a:rPr lang="cs-CZ" sz="2200"/>
            </a:br>
            <a:r>
              <a:rPr lang="cs-CZ" sz="2200"/>
              <a:t>na téže univerzitě práva. Poté nastoupil na místo advokátního koncipienta v Litoměřicích.</a:t>
            </a:r>
          </a:p>
          <a:p>
            <a:r>
              <a:rPr lang="cs-CZ" sz="2200"/>
              <a:t>Uměl výborně německy a česky, ve škole se učil latinu </a:t>
            </a:r>
            <a:br>
              <a:rPr lang="cs-CZ" sz="2200"/>
            </a:br>
            <a:r>
              <a:rPr lang="cs-CZ" sz="2200"/>
              <a:t>a později také polštinu. V letech 1831 až 1832 navštěvoval přednášky Josefa Jungmanna, jenž povzbuzoval své žáky k literární činnosti a hodnotil jejich práce; Máchovi pochválil báseň Svatý Ivan.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97459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D2F504-C108-4D34-AC89-6F8FACB9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Život – vztahy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B92075-2CBF-4888-B6FA-DB8401B96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2200">
                <a:latin typeface="Calibri" panose="020F0502020204030204" pitchFamily="34" charset="0"/>
                <a:cs typeface="Calibri" panose="020F0502020204030204" pitchFamily="34" charset="0"/>
              </a:rPr>
              <a:t>Své první verše začal psát už na gymnáziu, a to německy. Horlivě se zúčastňoval vlasteneckých spolků, kde se debatovalo o národě, politice i literatuře.</a:t>
            </a:r>
          </a:p>
          <a:p>
            <a:r>
              <a:rPr lang="cs-CZ" sz="2200">
                <a:latin typeface="Calibri" panose="020F0502020204030204" pitchFamily="34" charset="0"/>
                <a:cs typeface="Calibri" panose="020F0502020204030204" pitchFamily="34" charset="0"/>
              </a:rPr>
              <a:t>Jako ochotník hrál v Kajetánském divadle, kde poznal svou osudovou lásku Eleonoru Šomkovou. </a:t>
            </a:r>
          </a:p>
          <a:p>
            <a:r>
              <a:rPr lang="it-IT" sz="2200">
                <a:latin typeface="Calibri" panose="020F0502020204030204" pitchFamily="34" charset="0"/>
                <a:cs typeface="Calibri" panose="020F0502020204030204" pitchFamily="34" charset="0"/>
              </a:rPr>
              <a:t>1. října 1836 porodila Lori Máchovi syna</a:t>
            </a:r>
            <a:r>
              <a:rPr lang="cs-CZ" sz="2200">
                <a:latin typeface="Calibri" panose="020F0502020204030204" pitchFamily="34" charset="0"/>
                <a:cs typeface="Calibri" panose="020F0502020204030204" pitchFamily="34" charset="0"/>
              </a:rPr>
              <a:t> Ludvíka (zemřel 5. 7. 1837 na psotník).</a:t>
            </a:r>
          </a:p>
          <a:p>
            <a:r>
              <a:rPr lang="cs-CZ" sz="2200">
                <a:latin typeface="Calibri" panose="020F0502020204030204" pitchFamily="34" charset="0"/>
                <a:cs typeface="Calibri" panose="020F0502020204030204" pitchFamily="34" charset="0"/>
              </a:rPr>
              <a:t>Po narození syna chystal Mácha svatbu, bohužel k té již nedošlo</a:t>
            </a: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02868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367FCA-91BE-4254-A6C4-5238E6B53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Zajímavosti ze života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C2D022-DD53-4254-B1ED-E7CC067F3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2000"/>
              <a:t>U Máchy se projevovaly dvě stránky osobnosti:</a:t>
            </a:r>
          </a:p>
          <a:p>
            <a:pPr marL="825246" lvl="1" indent="-514350">
              <a:buFont typeface="+mj-lt"/>
              <a:buAutoNum type="alphaLcParenR"/>
            </a:pPr>
            <a:r>
              <a:rPr lang="cs-CZ" sz="2000"/>
              <a:t>Spořádaná – studium, práce, rodina</a:t>
            </a:r>
          </a:p>
          <a:p>
            <a:pPr marL="825246" lvl="1" indent="-514350">
              <a:buFont typeface="+mj-lt"/>
              <a:buAutoNum type="alphaLcParenR"/>
            </a:pPr>
            <a:r>
              <a:rPr lang="cs-CZ" sz="2000"/>
              <a:t>Romantická – byla viditelnější; nápadný, rád cestuje (poutník – dlouhé pěší výlety), ochotník.</a:t>
            </a:r>
          </a:p>
          <a:p>
            <a:r>
              <a:rPr lang="cs-CZ" sz="2000"/>
              <a:t>Navštěvoval rád hrady a nejvíce přilnul k Bezdězu, miloval přírodu a procházky v ní.</a:t>
            </a:r>
          </a:p>
          <a:p>
            <a:r>
              <a:rPr lang="cs-CZ" sz="2000"/>
              <a:t>Byl velice žárlivý (Lori musela opustit divadlo) </a:t>
            </a:r>
            <a:br>
              <a:rPr lang="cs-CZ" sz="2000"/>
            </a:br>
            <a:r>
              <a:rPr lang="cs-CZ" sz="2000"/>
              <a:t>- velice bouřlivé žárlivé scény.</a:t>
            </a:r>
          </a:p>
          <a:p>
            <a:r>
              <a:rPr lang="cs-CZ" sz="2000"/>
              <a:t>Po narození syna se rozhodl oženit, ke svatbě již nedošlo – zemřel. Pomáhal hasit požár  a buď se nachladil nebo dostal infekci z používané vody.</a:t>
            </a:r>
          </a:p>
          <a:p>
            <a:r>
              <a:rPr lang="cs-CZ" sz="2000"/>
              <a:t>Pohřeb se konal v den, který měl být  jeho svatebním.</a:t>
            </a:r>
          </a:p>
          <a:p>
            <a:pPr marL="0" indent="0">
              <a:buNone/>
            </a:pP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8644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D3F5C9-74FB-4652-B926-8687C875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627201-3DF2-49CE-97CF-048CA906B8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9" y="161925"/>
            <a:ext cx="42862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A711D8D-6404-482C-B138-221008D1F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949" y="91002"/>
            <a:ext cx="4392516" cy="35411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F804C32-B9C8-43A6-933C-E7D96EFCB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47" y="3632200"/>
            <a:ext cx="3747266" cy="292335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81156D9-0836-4200-A1AB-A752DF5A2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061" y="3703123"/>
            <a:ext cx="3499428" cy="292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39CEAF-A55A-4415-93F9-1474E387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Dílo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3A2EDE-11BF-4587-8132-DC8CBA015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2200" b="1" u="sng"/>
              <a:t>MÁJ</a:t>
            </a:r>
            <a:r>
              <a:rPr lang="cs-CZ" sz="2200"/>
              <a:t> – nejznámější dílo, lyrickoepická báseň.</a:t>
            </a:r>
            <a:br>
              <a:rPr lang="cs-CZ" sz="2200"/>
            </a:br>
            <a:r>
              <a:rPr lang="cs-CZ" sz="2200"/>
              <a:t>- </a:t>
            </a:r>
            <a:r>
              <a:rPr lang="cs-CZ" sz="2200" u="sng"/>
              <a:t>Stavba básně</a:t>
            </a:r>
            <a:r>
              <a:rPr lang="cs-CZ" sz="2200"/>
              <a:t> připomíná hudební skladbu (4 zpěvy </a:t>
            </a:r>
            <a:br>
              <a:rPr lang="cs-CZ" sz="2200"/>
            </a:br>
            <a:r>
              <a:rPr lang="cs-CZ" sz="2200"/>
              <a:t>a 2 intermezza), rytmus i rým.</a:t>
            </a:r>
            <a:br>
              <a:rPr lang="cs-CZ" sz="2200"/>
            </a:br>
            <a:r>
              <a:rPr lang="cs-CZ" sz="2200"/>
              <a:t>- </a:t>
            </a:r>
            <a:r>
              <a:rPr lang="cs-CZ" sz="2200" u="sng"/>
              <a:t>Podstata básně</a:t>
            </a:r>
            <a:r>
              <a:rPr lang="cs-CZ" sz="2200"/>
              <a:t> je v hlubokých filozofických úvahách o vlastním nitru, nepochopení, nicotnosti, rozervanosti, o společnosti, o vině a trestu.</a:t>
            </a:r>
          </a:p>
          <a:p>
            <a:r>
              <a:rPr lang="cs-CZ" sz="2200" b="1" u="sng"/>
              <a:t>Obrazy ze života mého</a:t>
            </a:r>
            <a:r>
              <a:rPr lang="cs-CZ" sz="2200"/>
              <a:t> – soubor povídek:</a:t>
            </a:r>
            <a:br>
              <a:rPr lang="cs-CZ" sz="2200"/>
            </a:br>
            <a:r>
              <a:rPr lang="cs-CZ" sz="2200"/>
              <a:t>- </a:t>
            </a:r>
            <a:r>
              <a:rPr lang="cs-CZ" sz="2200" b="1"/>
              <a:t>Večer na Bezdězu </a:t>
            </a:r>
            <a:r>
              <a:rPr lang="cs-CZ" sz="2200"/>
              <a:t>– dojmy z cest,</a:t>
            </a:r>
            <a:br>
              <a:rPr lang="cs-CZ" sz="2200"/>
            </a:br>
            <a:r>
              <a:rPr lang="cs-CZ" sz="2200"/>
              <a:t>- </a:t>
            </a:r>
            <a:r>
              <a:rPr lang="cs-CZ" sz="2200" b="1"/>
              <a:t>Marinka</a:t>
            </a:r>
            <a:r>
              <a:rPr lang="cs-CZ" sz="2200"/>
              <a:t> – o nenaplněné lásce.</a:t>
            </a:r>
          </a:p>
          <a:p>
            <a:r>
              <a:rPr lang="cs-CZ" sz="2200" b="1" u="sng"/>
              <a:t>Křivoklad</a:t>
            </a:r>
            <a:r>
              <a:rPr lang="cs-CZ" sz="2200"/>
              <a:t> – 1. část zamýšlené historické tetralogie </a:t>
            </a:r>
            <a:r>
              <a:rPr lang="cs-CZ" sz="2200" b="1" u="sng"/>
              <a:t>Kat</a:t>
            </a:r>
            <a:r>
              <a:rPr lang="cs-CZ" sz="2200"/>
              <a:t>.</a:t>
            </a:r>
          </a:p>
          <a:p>
            <a:r>
              <a:rPr lang="cs-CZ" sz="2200" b="1" u="sng"/>
              <a:t>Cikáni</a:t>
            </a:r>
            <a:r>
              <a:rPr lang="cs-CZ" sz="2200"/>
              <a:t> – román, nejrozsáhlejší dílo.</a:t>
            </a:r>
            <a:endParaRPr lang="cs-CZ" sz="2200" b="1" u="sng"/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9515351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513</Words>
  <Application>Microsoft Office PowerPoint</Application>
  <PresentationFormat>Širokoúhlá obrazovka</PresentationFormat>
  <Paragraphs>31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Karel Hynek Mácha </vt:lpstr>
      <vt:lpstr>Další Máchovy portréty</vt:lpstr>
      <vt:lpstr>Základní data </vt:lpstr>
      <vt:lpstr>Život </vt:lpstr>
      <vt:lpstr>Život - studium</vt:lpstr>
      <vt:lpstr>Život – vztahy </vt:lpstr>
      <vt:lpstr>Zajímavosti ze života </vt:lpstr>
      <vt:lpstr>Prezentace aplikace PowerPoint</vt:lpstr>
      <vt:lpstr>Dílo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Karel Hynek Mácha</dc:title>
  <dc:creator>Milan Bednář</dc:creator>
  <cp:lastModifiedBy>Milan Bednář</cp:lastModifiedBy>
  <cp:revision>3</cp:revision>
  <dcterms:created xsi:type="dcterms:W3CDTF">2021-05-31T16:15:46Z</dcterms:created>
  <dcterms:modified xsi:type="dcterms:W3CDTF">2021-05-31T17:44:45Z</dcterms:modified>
</cp:coreProperties>
</file>