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78" r:id="rId2"/>
    <p:sldId id="279" r:id="rId3"/>
    <p:sldId id="257" r:id="rId4"/>
    <p:sldId id="271" r:id="rId5"/>
    <p:sldId id="275" r:id="rId6"/>
    <p:sldId id="276" r:id="rId7"/>
    <p:sldId id="270" r:id="rId8"/>
    <p:sldId id="274" r:id="rId9"/>
    <p:sldId id="268" r:id="rId10"/>
    <p:sldId id="289" r:id="rId11"/>
    <p:sldId id="283" r:id="rId12"/>
    <p:sldId id="280" r:id="rId13"/>
    <p:sldId id="281" r:id="rId14"/>
    <p:sldId id="282" r:id="rId15"/>
    <p:sldId id="284" r:id="rId16"/>
    <p:sldId id="285" r:id="rId17"/>
    <p:sldId id="286" r:id="rId18"/>
    <p:sldId id="287" r:id="rId19"/>
    <p:sldId id="288" r:id="rId20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6600"/>
    <a:srgbClr val="00B050"/>
    <a:srgbClr val="CCFFCC"/>
    <a:srgbClr val="FFFF99"/>
    <a:srgbClr val="FFFF00"/>
    <a:srgbClr val="81376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50" autoAdjust="0"/>
  </p:normalViewPr>
  <p:slideViewPr>
    <p:cSldViewPr>
      <p:cViewPr>
        <p:scale>
          <a:sx n="90" d="100"/>
          <a:sy n="90" d="100"/>
        </p:scale>
        <p:origin x="-2244" y="-97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33583E-89BF-4ECB-AA3F-75DD3E829E63}" type="datetimeFigureOut">
              <a:rPr lang="cs-CZ" smtClean="0"/>
              <a:pPr/>
              <a:t>22.09.2019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771979-99DB-4828-878C-66DC5CF305D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767630280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527786-DE88-4C02-A0B7-082242F2B663}" type="datetimeFigureOut">
              <a:rPr lang="cs-CZ" smtClean="0"/>
              <a:pPr/>
              <a:t>22.09.2019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C757F8-8F25-4CF1-88DC-C9C420F5300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736212113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baseline="0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3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4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5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6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7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8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9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46E6A-BCBB-4397-B238-D9666C12CA33}" type="datetime1">
              <a:rPr lang="cs-CZ" smtClean="0"/>
              <a:pPr/>
              <a:t>22.09.2019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4DB5B-C4F9-421B-B915-96C77EBC177D}" type="datetime1">
              <a:rPr lang="cs-CZ" smtClean="0"/>
              <a:pPr/>
              <a:t>22.09.2019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27F35-795A-4B52-AF4B-8AF9D6F591C2}" type="datetime1">
              <a:rPr lang="cs-CZ" smtClean="0"/>
              <a:pPr/>
              <a:t>22.09.2019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B4C2E-6E06-4E9C-9D85-8F31E0E288E6}" type="datetime1">
              <a:rPr lang="cs-CZ" smtClean="0"/>
              <a:pPr/>
              <a:t>22.09.2019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ABC8E-B95F-4149-9A9A-D11A584EB29D}" type="datetime1">
              <a:rPr lang="cs-CZ" smtClean="0"/>
              <a:pPr/>
              <a:t>22.09.2019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0DED4-D2BA-48CB-B2B6-1875E7FDB29C}" type="datetime1">
              <a:rPr lang="cs-CZ" smtClean="0"/>
              <a:pPr/>
              <a:t>22.09.2019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9A91E-1CCF-40B7-8986-DCBC22B998A1}" type="datetime1">
              <a:rPr lang="cs-CZ" smtClean="0"/>
              <a:pPr/>
              <a:t>22.09.2019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CEE0F-07E8-4FA4-BC5E-B1097BC39F9A}" type="datetime1">
              <a:rPr lang="cs-CZ" smtClean="0"/>
              <a:pPr/>
              <a:t>22.09.2019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61AB1-11DE-4681-8765-EB93C13598AF}" type="datetime1">
              <a:rPr lang="cs-CZ" smtClean="0"/>
              <a:pPr/>
              <a:t>22.09.2019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88AF0-EED2-4674-8E08-6CB36054DDEB}" type="datetime1">
              <a:rPr lang="cs-CZ" smtClean="0"/>
              <a:pPr/>
              <a:t>22.09.2019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1AB8-A318-494C-B197-385F53BD80D4}" type="datetime1">
              <a:rPr lang="cs-CZ" smtClean="0"/>
              <a:pPr/>
              <a:t>22.09.2019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00">
            <a:alpha val="6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CAF81-B0B1-45DF-898B-A867B8150E23}" type="datetime1">
              <a:rPr lang="cs-CZ" smtClean="0"/>
              <a:pPr/>
              <a:t>22.09.2019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image" Target="../media/image18.png"/><Relationship Id="rId7" Type="http://schemas.openxmlformats.org/officeDocument/2006/relationships/image" Target="../media/image24.wmf"/><Relationship Id="rId12" Type="http://schemas.openxmlformats.org/officeDocument/2006/relationships/image" Target="../media/image29.wmf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11" Type="http://schemas.openxmlformats.org/officeDocument/2006/relationships/image" Target="../media/image28.wmf"/><Relationship Id="rId5" Type="http://schemas.openxmlformats.org/officeDocument/2006/relationships/image" Target="../media/image22.wmf"/><Relationship Id="rId10" Type="http://schemas.openxmlformats.org/officeDocument/2006/relationships/image" Target="../media/image27.jpeg"/><Relationship Id="rId4" Type="http://schemas.openxmlformats.org/officeDocument/2006/relationships/image" Target="../media/image21.png"/><Relationship Id="rId9" Type="http://schemas.openxmlformats.org/officeDocument/2006/relationships/image" Target="../media/image26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6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hubblesite.org/" TargetMode="External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39552" y="1635646"/>
            <a:ext cx="8136904" cy="1102519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cs-CZ" b="1" dirty="0" smtClean="0"/>
              <a:t>Der </a:t>
            </a:r>
            <a:r>
              <a:rPr lang="cs-CZ" b="1" dirty="0" err="1" smtClean="0"/>
              <a:t>bestimmte</a:t>
            </a:r>
            <a:r>
              <a:rPr lang="cs-CZ" b="1" dirty="0" smtClean="0"/>
              <a:t>, </a:t>
            </a:r>
            <a:r>
              <a:rPr lang="cs-CZ" b="1" dirty="0" err="1" smtClean="0"/>
              <a:t>unbestimmte</a:t>
            </a:r>
            <a:r>
              <a:rPr lang="cs-CZ" b="1" dirty="0" smtClean="0"/>
              <a:t> </a:t>
            </a:r>
            <a:r>
              <a:rPr lang="cs-CZ" b="1" dirty="0" err="1" smtClean="0"/>
              <a:t>Artikel</a:t>
            </a:r>
            <a:r>
              <a:rPr lang="cs-CZ" b="1" dirty="0" smtClean="0"/>
              <a:t> </a:t>
            </a: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635896" y="2914650"/>
            <a:ext cx="4136504" cy="737220"/>
          </a:xfrm>
          <a:solidFill>
            <a:schemeClr val="accent2">
              <a:lumMod val="75000"/>
            </a:schemeClr>
          </a:solidFill>
        </p:spPr>
        <p:txBody>
          <a:bodyPr/>
          <a:lstStyle/>
          <a:p>
            <a:r>
              <a:rPr lang="cs-CZ" dirty="0" smtClean="0"/>
              <a:t>8. třída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 numCol="2"/>
          <a:lstStyle/>
          <a:p>
            <a:r>
              <a:rPr lang="cs-CZ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cs-CZ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>
              <a:buNone/>
            </a:pPr>
            <a:r>
              <a:rPr lang="cs-CZ" dirty="0" smtClean="0"/>
              <a:t>JSI</a:t>
            </a:r>
          </a:p>
          <a:p>
            <a:pPr>
              <a:buNone/>
            </a:pPr>
            <a:r>
              <a:rPr lang="cs-CZ" dirty="0" smtClean="0"/>
              <a:t>MÁ (ON)</a:t>
            </a:r>
          </a:p>
          <a:p>
            <a:pPr>
              <a:buNone/>
            </a:pPr>
            <a:r>
              <a:rPr lang="cs-CZ" dirty="0" smtClean="0"/>
              <a:t>POCHÁZÍME</a:t>
            </a:r>
          </a:p>
          <a:p>
            <a:pPr>
              <a:buNone/>
            </a:pPr>
            <a:r>
              <a:rPr lang="cs-CZ" dirty="0" smtClean="0"/>
              <a:t>VAŘÍTE</a:t>
            </a:r>
          </a:p>
          <a:p>
            <a:pPr>
              <a:buNone/>
            </a:pPr>
            <a:r>
              <a:rPr lang="cs-CZ" dirty="0" smtClean="0"/>
              <a:t>STANUJÍ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/>
              <a:t>PRACUJEŠ</a:t>
            </a:r>
          </a:p>
          <a:p>
            <a:pPr>
              <a:buNone/>
            </a:pPr>
            <a:r>
              <a:rPr lang="cs-CZ" dirty="0" smtClean="0"/>
              <a:t>BYDLÍM</a:t>
            </a:r>
          </a:p>
          <a:p>
            <a:pPr>
              <a:buNone/>
            </a:pPr>
            <a:r>
              <a:rPr lang="cs-CZ" dirty="0" smtClean="0"/>
              <a:t>PLAVOU</a:t>
            </a:r>
          </a:p>
          <a:p>
            <a:pPr>
              <a:buNone/>
            </a:pPr>
            <a:r>
              <a:rPr lang="cs-CZ" dirty="0" smtClean="0"/>
              <a:t>TANČÍ (ONA)</a:t>
            </a:r>
          </a:p>
          <a:p>
            <a:pPr>
              <a:buNone/>
            </a:pPr>
            <a:r>
              <a:rPr lang="cs-CZ" dirty="0" smtClean="0"/>
              <a:t>RYBAŘÍM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 numCol="2"/>
          <a:lstStyle/>
          <a:p>
            <a:r>
              <a:rPr lang="cs-CZ" dirty="0" smtClean="0"/>
              <a:t>B</a:t>
            </a:r>
          </a:p>
          <a:p>
            <a:pPr>
              <a:buNone/>
            </a:pPr>
            <a:r>
              <a:rPr lang="cs-CZ" dirty="0" smtClean="0"/>
              <a:t>MÁŠ</a:t>
            </a:r>
          </a:p>
          <a:p>
            <a:pPr>
              <a:buNone/>
            </a:pPr>
            <a:r>
              <a:rPr lang="cs-CZ" dirty="0" smtClean="0"/>
              <a:t>JE</a:t>
            </a:r>
          </a:p>
          <a:p>
            <a:pPr>
              <a:buNone/>
            </a:pPr>
            <a:r>
              <a:rPr lang="cs-CZ" dirty="0" smtClean="0"/>
              <a:t>JDOU</a:t>
            </a:r>
          </a:p>
          <a:p>
            <a:pPr>
              <a:buNone/>
            </a:pPr>
            <a:r>
              <a:rPr lang="cs-CZ" dirty="0" smtClean="0"/>
              <a:t>KRESLÍME</a:t>
            </a:r>
          </a:p>
          <a:p>
            <a:pPr>
              <a:buNone/>
            </a:pPr>
            <a:r>
              <a:rPr lang="cs-CZ" dirty="0" smtClean="0"/>
              <a:t>DĚLÁTE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/>
              <a:t>VYRÁBÍM</a:t>
            </a:r>
          </a:p>
          <a:p>
            <a:pPr>
              <a:buNone/>
            </a:pPr>
            <a:r>
              <a:rPr lang="cs-CZ" sz="2600" dirty="0" smtClean="0"/>
              <a:t>JEZDÍ NA KONI</a:t>
            </a:r>
          </a:p>
          <a:p>
            <a:pPr>
              <a:buNone/>
            </a:pPr>
            <a:r>
              <a:rPr lang="cs-CZ" dirty="0" smtClean="0"/>
              <a:t>ZPÍVÁME</a:t>
            </a:r>
          </a:p>
          <a:p>
            <a:pPr>
              <a:buNone/>
            </a:pPr>
            <a:r>
              <a:rPr lang="cs-CZ" dirty="0" smtClean="0"/>
              <a:t>JMENUJEŠ SE</a:t>
            </a:r>
          </a:p>
          <a:p>
            <a:pPr>
              <a:buNone/>
            </a:pPr>
            <a:r>
              <a:rPr lang="cs-CZ" dirty="0" smtClean="0"/>
              <a:t>BYDLÍM</a:t>
            </a:r>
            <a:endParaRPr lang="cs-CZ" dirty="0"/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solidFill>
            <a:srgbClr val="CCFF66"/>
          </a:solidFill>
        </p:spPr>
        <p:txBody>
          <a:bodyPr>
            <a:normAutofit/>
          </a:bodyPr>
          <a:lstStyle/>
          <a:p>
            <a:r>
              <a:rPr lang="cs-CZ" sz="4000" dirty="0" smtClean="0"/>
              <a:t>SLOVESA - OPAKOVÁNÍ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/>
          <p:cNvSpPr>
            <a:spLocks noGrp="1"/>
          </p:cNvSpPr>
          <p:nvPr>
            <p:ph type="title"/>
          </p:nvPr>
        </p:nvSpPr>
        <p:spPr>
          <a:solidFill>
            <a:srgbClr val="CCFF66"/>
          </a:solidFill>
        </p:spPr>
        <p:txBody>
          <a:bodyPr>
            <a:normAutofit/>
          </a:bodyPr>
          <a:lstStyle/>
          <a:p>
            <a:r>
              <a:rPr lang="cs-CZ" sz="4000" dirty="0" smtClean="0"/>
              <a:t>DER UNBESTIMMTE ARTIKEL </a:t>
            </a:r>
          </a:p>
        </p:txBody>
      </p:sp>
      <p:sp>
        <p:nvSpPr>
          <p:cNvPr id="307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endParaRPr lang="cs-CZ" smtClean="0"/>
          </a:p>
        </p:txBody>
      </p:sp>
      <p:graphicFrame>
        <p:nvGraphicFramePr>
          <p:cNvPr id="3101" name="Group 29"/>
          <p:cNvGraphicFramePr>
            <a:graphicFrameLocks noGrp="1"/>
          </p:cNvGraphicFramePr>
          <p:nvPr/>
        </p:nvGraphicFramePr>
        <p:xfrm>
          <a:off x="179512" y="1347614"/>
          <a:ext cx="8535924" cy="3668651"/>
        </p:xfrm>
        <a:graphic>
          <a:graphicData uri="http://schemas.openxmlformats.org/drawingml/2006/table">
            <a:tbl>
              <a:tblPr bandCol="1">
                <a:tableStyleId>{21E4AEA4-8DFA-4A89-87EB-49C32662AFE0}</a:tableStyleId>
              </a:tblPr>
              <a:tblGrid>
                <a:gridCol w="2845308"/>
                <a:gridCol w="2845308"/>
                <a:gridCol w="2845308"/>
              </a:tblGrid>
              <a:tr h="902591">
                <a:tc>
                  <a:txBody>
                    <a:bodyPr/>
                    <a:lstStyle/>
                    <a:p>
                      <a:pPr marL="533400" marR="0" lvl="0" indent="-5334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1. pád</a:t>
                      </a:r>
                      <a:endParaRPr kumimoji="0" lang="cs-CZ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4. pád</a:t>
                      </a:r>
                      <a:endParaRPr kumimoji="0" lang="cs-CZ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solidFill>
                      <a:schemeClr val="bg1"/>
                    </a:solidFill>
                  </a:tcPr>
                </a:tc>
              </a:tr>
              <a:tr h="71362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Das</a:t>
                      </a:r>
                      <a:r>
                        <a:rPr kumimoji="0" lang="cs-CZ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cs-CZ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ist</a:t>
                      </a:r>
                      <a:r>
                        <a:rPr kumimoji="0" lang="cs-CZ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cs-CZ" sz="28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ein</a:t>
                      </a:r>
                      <a:r>
                        <a:rPr kumimoji="0" lang="cs-CZ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cs-CZ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Hund</a:t>
                      </a:r>
                      <a:r>
                        <a:rPr kumimoji="0" lang="cs-CZ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.</a:t>
                      </a:r>
                      <a:endParaRPr kumimoji="0" lang="cs-CZ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Ich</a:t>
                      </a:r>
                      <a:r>
                        <a:rPr kumimoji="0" lang="cs-CZ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cs-CZ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habe</a:t>
                      </a:r>
                      <a:r>
                        <a:rPr kumimoji="0" lang="cs-CZ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cs-CZ" sz="28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einen</a:t>
                      </a:r>
                      <a:r>
                        <a:rPr kumimoji="0" lang="cs-CZ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cs-CZ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Hund</a:t>
                      </a:r>
                      <a:r>
                        <a:rPr kumimoji="0" lang="cs-CZ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.</a:t>
                      </a:r>
                      <a:endParaRPr kumimoji="0" lang="cs-CZ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rod mužský</a:t>
                      </a:r>
                    </a:p>
                  </a:txBody>
                  <a:tcPr marT="34290" marB="34290" horzOverflow="overflow">
                    <a:solidFill>
                      <a:srgbClr val="CCFF66"/>
                    </a:solidFill>
                  </a:tcPr>
                </a:tc>
              </a:tr>
              <a:tr h="7334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Das</a:t>
                      </a:r>
                      <a:r>
                        <a:rPr kumimoji="0" lang="cs-CZ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cs-CZ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ist</a:t>
                      </a:r>
                      <a:r>
                        <a:rPr kumimoji="0" lang="cs-CZ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cs-CZ" sz="28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eine</a:t>
                      </a:r>
                      <a:r>
                        <a:rPr kumimoji="0" lang="cs-CZ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cs-CZ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Katze</a:t>
                      </a:r>
                      <a:r>
                        <a:rPr kumimoji="0" lang="cs-CZ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.</a:t>
                      </a:r>
                      <a:endParaRPr kumimoji="0" lang="cs-CZ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Ich</a:t>
                      </a:r>
                      <a:r>
                        <a:rPr kumimoji="0" lang="cs-CZ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cs-CZ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habe</a:t>
                      </a:r>
                      <a:r>
                        <a:rPr kumimoji="0" lang="cs-CZ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cs-CZ" sz="28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eine</a:t>
                      </a:r>
                      <a:r>
                        <a:rPr kumimoji="0" lang="cs-CZ" sz="2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cs-CZ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Katze</a:t>
                      </a:r>
                      <a:r>
                        <a:rPr kumimoji="0" lang="cs-CZ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.</a:t>
                      </a:r>
                      <a:endParaRPr kumimoji="0" lang="cs-CZ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rod ženský</a:t>
                      </a:r>
                    </a:p>
                  </a:txBody>
                  <a:tcPr marT="34290" marB="34290" horzOverflow="overflow">
                    <a:solidFill>
                      <a:srgbClr val="CCFF99"/>
                    </a:solidFill>
                  </a:tcPr>
                </a:tc>
              </a:tr>
              <a:tr h="73476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Das</a:t>
                      </a:r>
                      <a:r>
                        <a:rPr kumimoji="0" lang="cs-CZ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cs-CZ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ist</a:t>
                      </a:r>
                      <a:r>
                        <a:rPr kumimoji="0" lang="cs-CZ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cs-CZ" sz="28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ein</a:t>
                      </a:r>
                      <a:r>
                        <a:rPr kumimoji="0" lang="cs-CZ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cs-CZ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Pferd</a:t>
                      </a:r>
                      <a:r>
                        <a:rPr kumimoji="0" lang="cs-CZ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.</a:t>
                      </a:r>
                      <a:endParaRPr kumimoji="0" lang="cs-CZ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Ich</a:t>
                      </a:r>
                      <a:r>
                        <a:rPr kumimoji="0" lang="cs-CZ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cs-CZ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habe</a:t>
                      </a:r>
                      <a:r>
                        <a:rPr kumimoji="0" lang="cs-CZ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cs-CZ" sz="28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ein</a:t>
                      </a:r>
                      <a:r>
                        <a:rPr kumimoji="0" lang="cs-CZ" sz="2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cs-CZ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Pferd</a:t>
                      </a:r>
                      <a:r>
                        <a:rPr kumimoji="0" lang="cs-CZ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.</a:t>
                      </a:r>
                      <a:endParaRPr kumimoji="0" lang="cs-CZ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rod střední</a:t>
                      </a:r>
                    </a:p>
                  </a:txBody>
                  <a:tcPr marT="34290" marB="34290" horzOverflow="overflow">
                    <a:solidFill>
                      <a:srgbClr val="CCFF6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/>
          <p:cNvSpPr>
            <a:spLocks noGrp="1"/>
          </p:cNvSpPr>
          <p:nvPr>
            <p:ph type="title"/>
          </p:nvPr>
        </p:nvSpPr>
        <p:spPr>
          <a:solidFill>
            <a:srgbClr val="CCFF66"/>
          </a:solidFill>
        </p:spPr>
        <p:txBody>
          <a:bodyPr/>
          <a:lstStyle/>
          <a:p>
            <a:r>
              <a:rPr lang="cs-CZ" sz="4000" dirty="0" smtClean="0"/>
              <a:t>DER UNBESTIMMTE ARTIKEL </a:t>
            </a:r>
          </a:p>
        </p:txBody>
      </p:sp>
      <p:sp>
        <p:nvSpPr>
          <p:cNvPr id="4099" name="Zástupný symbol pro obsah 2"/>
          <p:cNvSpPr>
            <a:spLocks noGrp="1"/>
          </p:cNvSpPr>
          <p:nvPr>
            <p:ph idx="1"/>
          </p:nvPr>
        </p:nvSpPr>
        <p:spPr>
          <a:xfrm>
            <a:off x="468314" y="1221582"/>
            <a:ext cx="8675687" cy="3564731"/>
          </a:xfrm>
        </p:spPr>
        <p:txBody>
          <a:bodyPr>
            <a:normAutofit fontScale="85000" lnSpcReduction="20000"/>
          </a:bodyPr>
          <a:lstStyle/>
          <a:p>
            <a:pPr>
              <a:buFontTx/>
              <a:buNone/>
            </a:pPr>
            <a:r>
              <a:rPr lang="cs-CZ" sz="2800" b="1" smtClean="0"/>
              <a:t>Doplňte člen neurčitý</a:t>
            </a:r>
          </a:p>
          <a:p>
            <a:pPr>
              <a:buFontTx/>
              <a:buNone/>
            </a:pPr>
            <a:endParaRPr lang="cs-CZ" sz="2800" smtClean="0"/>
          </a:p>
          <a:p>
            <a:pPr>
              <a:buFontTx/>
              <a:buNone/>
            </a:pPr>
            <a:r>
              <a:rPr lang="cs-CZ" sz="2800" smtClean="0"/>
              <a:t>Jana hat …….. Freund. </a:t>
            </a:r>
          </a:p>
          <a:p>
            <a:pPr>
              <a:buFontTx/>
              <a:buNone/>
            </a:pPr>
            <a:endParaRPr lang="cs-CZ" sz="2800" smtClean="0"/>
          </a:p>
          <a:p>
            <a:pPr>
              <a:buFontTx/>
              <a:buNone/>
            </a:pPr>
            <a:r>
              <a:rPr lang="cs-CZ" sz="2800" smtClean="0"/>
              <a:t>Klara möchte …….. Hund.</a:t>
            </a:r>
          </a:p>
          <a:p>
            <a:pPr>
              <a:buFontTx/>
              <a:buNone/>
            </a:pPr>
            <a:endParaRPr lang="cs-CZ" sz="2800" smtClean="0"/>
          </a:p>
          <a:p>
            <a:pPr>
              <a:buFontTx/>
              <a:buNone/>
            </a:pPr>
            <a:r>
              <a:rPr lang="cs-CZ" sz="2800" smtClean="0"/>
              <a:t>Frau Wagner hat …….. Kind.</a:t>
            </a:r>
          </a:p>
          <a:p>
            <a:pPr>
              <a:buFontTx/>
              <a:buNone/>
            </a:pPr>
            <a:endParaRPr lang="cs-CZ" sz="2800" smtClean="0"/>
          </a:p>
          <a:p>
            <a:pPr>
              <a:buFontTx/>
              <a:buNone/>
            </a:pPr>
            <a:r>
              <a:rPr lang="cs-CZ" sz="2800" smtClean="0"/>
              <a:t>Ich habe …… Katze.</a:t>
            </a:r>
          </a:p>
        </p:txBody>
      </p:sp>
      <p:pic>
        <p:nvPicPr>
          <p:cNvPr id="4100" name="Picture 8" descr="C:\Users\cizkova\AppData\Local\Microsoft\Windows\Temporary Internet Files\Content.IE5\4BK8Q1DY\MP900438804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64" y="1285875"/>
            <a:ext cx="2973387" cy="1706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14" descr="C:\Users\cizkova\AppData\Local\Microsoft\Windows\Temporary Internet Files\Content.IE5\L0WYSJ47\MP900407361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88" y="3589735"/>
            <a:ext cx="20002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>
          <a:solidFill>
            <a:srgbClr val="CCFF66"/>
          </a:solidFill>
        </p:spPr>
        <p:txBody>
          <a:bodyPr/>
          <a:lstStyle/>
          <a:p>
            <a:r>
              <a:rPr lang="cs-CZ" sz="4000" dirty="0" smtClean="0"/>
              <a:t>DER UNBESTIMMTE ARTIKEL </a:t>
            </a: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500063" y="1178719"/>
            <a:ext cx="8229600" cy="3394472"/>
          </a:xfrm>
        </p:spPr>
        <p:txBody>
          <a:bodyPr>
            <a:normAutofit fontScale="85000" lnSpcReduction="20000"/>
          </a:bodyPr>
          <a:lstStyle/>
          <a:p>
            <a:pPr>
              <a:buFontTx/>
              <a:buNone/>
            </a:pPr>
            <a:r>
              <a:rPr lang="cs-CZ" sz="2800" b="1" smtClean="0"/>
              <a:t>Doplňte člen neurčitý</a:t>
            </a:r>
          </a:p>
          <a:p>
            <a:pPr>
              <a:buFontTx/>
              <a:buNone/>
            </a:pPr>
            <a:endParaRPr lang="cs-CZ" sz="2800" smtClean="0"/>
          </a:p>
          <a:p>
            <a:pPr>
              <a:buFontTx/>
              <a:buNone/>
            </a:pPr>
            <a:r>
              <a:rPr lang="cs-CZ" sz="2800" smtClean="0"/>
              <a:t>Jana hat </a:t>
            </a:r>
            <a:r>
              <a:rPr lang="cs-CZ" sz="2800" b="1" smtClean="0"/>
              <a:t>einen</a:t>
            </a:r>
            <a:r>
              <a:rPr lang="cs-CZ" sz="2800" smtClean="0"/>
              <a:t> Freund. </a:t>
            </a:r>
          </a:p>
          <a:p>
            <a:pPr>
              <a:buFontTx/>
              <a:buNone/>
            </a:pPr>
            <a:endParaRPr lang="cs-CZ" sz="2800" smtClean="0"/>
          </a:p>
          <a:p>
            <a:pPr>
              <a:buFontTx/>
              <a:buNone/>
            </a:pPr>
            <a:r>
              <a:rPr lang="cs-CZ" sz="2800" smtClean="0"/>
              <a:t>Klara möchte </a:t>
            </a:r>
            <a:r>
              <a:rPr lang="cs-CZ" sz="2800" b="1" smtClean="0"/>
              <a:t>einen</a:t>
            </a:r>
            <a:r>
              <a:rPr lang="cs-CZ" sz="2800" smtClean="0"/>
              <a:t> Hund.</a:t>
            </a:r>
          </a:p>
          <a:p>
            <a:pPr>
              <a:buFontTx/>
              <a:buNone/>
            </a:pPr>
            <a:endParaRPr lang="cs-CZ" sz="2800" smtClean="0"/>
          </a:p>
          <a:p>
            <a:pPr>
              <a:buFontTx/>
              <a:buNone/>
            </a:pPr>
            <a:r>
              <a:rPr lang="cs-CZ" sz="2800" smtClean="0"/>
              <a:t>Frau Wagner hat </a:t>
            </a:r>
            <a:r>
              <a:rPr lang="cs-CZ" sz="2800" b="1" smtClean="0"/>
              <a:t>ein</a:t>
            </a:r>
            <a:r>
              <a:rPr lang="cs-CZ" sz="2800" smtClean="0"/>
              <a:t> Kind.</a:t>
            </a:r>
          </a:p>
          <a:p>
            <a:pPr>
              <a:buFontTx/>
              <a:buNone/>
            </a:pPr>
            <a:endParaRPr lang="cs-CZ" sz="2800" smtClean="0"/>
          </a:p>
          <a:p>
            <a:pPr>
              <a:buFontTx/>
              <a:buNone/>
            </a:pPr>
            <a:r>
              <a:rPr lang="cs-CZ" sz="2800" smtClean="0"/>
              <a:t>Ich habe </a:t>
            </a:r>
            <a:r>
              <a:rPr lang="cs-CZ" sz="2800" b="1" smtClean="0"/>
              <a:t>eine</a:t>
            </a:r>
            <a:r>
              <a:rPr lang="cs-CZ" sz="2800" smtClean="0"/>
              <a:t> Katze.</a:t>
            </a:r>
          </a:p>
          <a:p>
            <a:pPr>
              <a:buFontTx/>
              <a:buNone/>
            </a:pPr>
            <a:endParaRPr lang="cs-CZ" sz="2800" smtClean="0"/>
          </a:p>
          <a:p>
            <a:pPr>
              <a:buFontTx/>
              <a:buNone/>
            </a:pPr>
            <a:endParaRPr lang="cs-CZ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solidFill>
            <a:srgbClr val="CCFF66"/>
          </a:solidFill>
        </p:spPr>
        <p:txBody>
          <a:bodyPr/>
          <a:lstStyle/>
          <a:p>
            <a:r>
              <a:rPr lang="cs-CZ" sz="4000" dirty="0" smtClean="0"/>
              <a:t>DER UNBESTIMMTE ARTIKEL </a:t>
            </a:r>
          </a:p>
        </p:txBody>
      </p:sp>
      <p:sp>
        <p:nvSpPr>
          <p:cNvPr id="6147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Tx/>
              <a:buNone/>
            </a:pPr>
            <a:r>
              <a:rPr lang="cs-CZ" sz="2800" b="1" smtClean="0"/>
              <a:t>Doplňte člen neurčitý</a:t>
            </a:r>
          </a:p>
          <a:p>
            <a:pPr>
              <a:buFontTx/>
              <a:buNone/>
            </a:pPr>
            <a:endParaRPr lang="cs-CZ" sz="2800" smtClean="0"/>
          </a:p>
          <a:p>
            <a:pPr>
              <a:buFontTx/>
              <a:buNone/>
            </a:pPr>
            <a:r>
              <a:rPr lang="cs-CZ" sz="2800" smtClean="0"/>
              <a:t>Ulrike macht oft …….. Spaziergang.</a:t>
            </a:r>
          </a:p>
          <a:p>
            <a:pPr>
              <a:buFontTx/>
              <a:buNone/>
            </a:pPr>
            <a:endParaRPr lang="cs-CZ" sz="2800" smtClean="0"/>
          </a:p>
          <a:p>
            <a:pPr>
              <a:buFontTx/>
              <a:buNone/>
            </a:pPr>
            <a:r>
              <a:rPr lang="cs-CZ" sz="2800" smtClean="0"/>
              <a:t>Mein Vater hat …….. Computer.</a:t>
            </a:r>
          </a:p>
          <a:p>
            <a:pPr>
              <a:buFontTx/>
              <a:buNone/>
            </a:pPr>
            <a:endParaRPr lang="cs-CZ" sz="2800" smtClean="0"/>
          </a:p>
          <a:p>
            <a:pPr>
              <a:buFontTx/>
              <a:buNone/>
            </a:pPr>
            <a:r>
              <a:rPr lang="cs-CZ" sz="2800" smtClean="0"/>
              <a:t>Jana schreibt …….. Brief.</a:t>
            </a:r>
          </a:p>
          <a:p>
            <a:pPr>
              <a:buFontTx/>
              <a:buNone/>
            </a:pPr>
            <a:endParaRPr lang="cs-CZ" sz="2800" smtClean="0"/>
          </a:p>
          <a:p>
            <a:pPr>
              <a:buFontTx/>
              <a:buNone/>
            </a:pPr>
            <a:r>
              <a:rPr lang="cs-CZ" sz="2800" smtClean="0"/>
              <a:t>Hier wohnt …….. Arzt.</a:t>
            </a:r>
          </a:p>
          <a:p>
            <a:endParaRPr lang="cs-CZ" sz="2800" smtClean="0"/>
          </a:p>
          <a:p>
            <a:pPr>
              <a:buFontTx/>
              <a:buNone/>
            </a:pPr>
            <a:endParaRPr lang="cs-CZ" sz="2800" smtClean="0"/>
          </a:p>
        </p:txBody>
      </p:sp>
      <p:pic>
        <p:nvPicPr>
          <p:cNvPr id="6148" name="Picture 4" descr="C:\Documents and Settings\Fandík.FRANZ-70CA4C7C4\Local Settings\Temporary Internet Files\Content.IE5\80I9HHQM\MP900448357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1" y="1339453"/>
            <a:ext cx="1330325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7" descr="C:\Program Files\Microsoft Office\MEDIA\CAGCAT10\j0285750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64" y="3482579"/>
            <a:ext cx="2325687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ovéPole 12"/>
          <p:cNvSpPr txBox="1"/>
          <p:nvPr/>
        </p:nvSpPr>
        <p:spPr>
          <a:xfrm>
            <a:off x="1187624" y="3597865"/>
            <a:ext cx="936104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cs-CZ" dirty="0" smtClean="0"/>
          </a:p>
          <a:p>
            <a:endParaRPr lang="de-DE" dirty="0"/>
          </a:p>
        </p:txBody>
      </p:sp>
      <p:pic>
        <p:nvPicPr>
          <p:cNvPr id="2" name="Picture 30" descr="C:\Users\Hana\AppData\Local\Microsoft\Windows\Temporary Internet Files\Content.IE5\LM0M6FD6\MC90037106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92890">
            <a:off x="588142" y="1303816"/>
            <a:ext cx="2860919" cy="1868995"/>
          </a:xfrm>
          <a:prstGeom prst="rect">
            <a:avLst/>
          </a:prstGeom>
          <a:noFill/>
        </p:spPr>
      </p:pic>
      <p:pic>
        <p:nvPicPr>
          <p:cNvPr id="3" name="Picture 46" descr="C:\Users\Hana\AppData\Local\Microsoft\Windows\Temporary Internet Files\Content.IE5\40TFEIQ3\MC900439798[1].png"/>
          <p:cNvPicPr>
            <a:picLocks noChangeAspect="1" noChangeArrowheads="1"/>
          </p:cNvPicPr>
          <p:nvPr/>
        </p:nvPicPr>
        <p:blipFill>
          <a:blip r:embed="rId3" cstate="print"/>
          <a:srcRect r="-4232" b="-9197"/>
          <a:stretch>
            <a:fillRect/>
          </a:stretch>
        </p:blipFill>
        <p:spPr bwMode="auto">
          <a:xfrm rot="20279398">
            <a:off x="6942101" y="1596060"/>
            <a:ext cx="1898403" cy="1491630"/>
          </a:xfrm>
          <a:prstGeom prst="rect">
            <a:avLst/>
          </a:prstGeom>
          <a:noFill/>
        </p:spPr>
      </p:pic>
      <p:pic>
        <p:nvPicPr>
          <p:cNvPr id="4" name="Picture 19" descr="C:\Users\Hana\AppData\Local\Microsoft\Windows\Temporary Internet Files\Content.IE5\NYYFVG8Y\MC900441799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1329612"/>
            <a:ext cx="2383160" cy="1787370"/>
          </a:xfrm>
          <a:prstGeom prst="rect">
            <a:avLst/>
          </a:prstGeom>
          <a:solidFill>
            <a:schemeClr val="accent2"/>
          </a:solidFill>
        </p:spPr>
      </p:pic>
      <p:sp>
        <p:nvSpPr>
          <p:cNvPr id="5" name="TextovéPole 4"/>
          <p:cNvSpPr txBox="1"/>
          <p:nvPr/>
        </p:nvSpPr>
        <p:spPr>
          <a:xfrm>
            <a:off x="0" y="249492"/>
            <a:ext cx="8964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err="1" smtClean="0"/>
              <a:t>Ich</a:t>
            </a:r>
            <a:r>
              <a:rPr lang="cs-CZ" sz="3200" b="1" dirty="0" smtClean="0"/>
              <a:t> </a:t>
            </a:r>
            <a:r>
              <a:rPr lang="cs-CZ" sz="3200" b="1" dirty="0" err="1" smtClean="0"/>
              <a:t>habe</a:t>
            </a:r>
            <a:r>
              <a:rPr lang="cs-CZ" sz="3200" b="1" dirty="0" smtClean="0"/>
              <a:t> </a:t>
            </a:r>
            <a:r>
              <a:rPr lang="cs-CZ" sz="3200" i="1" dirty="0" smtClean="0"/>
              <a:t>/ já mám /  </a:t>
            </a:r>
            <a:r>
              <a:rPr lang="cs-CZ" sz="3200" dirty="0" smtClean="0"/>
              <a:t>+ </a:t>
            </a:r>
            <a:r>
              <a:rPr lang="cs-CZ" sz="3200" i="1" dirty="0" smtClean="0"/>
              <a:t>koho? Co ?     </a:t>
            </a:r>
            <a:r>
              <a:rPr lang="cs-CZ" sz="3200" b="1" dirty="0" smtClean="0"/>
              <a:t>4. </a:t>
            </a:r>
            <a:r>
              <a:rPr lang="cs-CZ" sz="3200" b="1" dirty="0" err="1" smtClean="0"/>
              <a:t>Fall</a:t>
            </a:r>
            <a:endParaRPr lang="de-DE" sz="3200" b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395536" y="987574"/>
            <a:ext cx="1584176" cy="76944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cs-CZ" sz="4400" dirty="0" smtClean="0"/>
              <a:t> der</a:t>
            </a:r>
            <a:endParaRPr lang="de-DE" sz="44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3563888" y="843558"/>
            <a:ext cx="1368152" cy="76944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cs-CZ" sz="4400" dirty="0" err="1" smtClean="0"/>
              <a:t>die</a:t>
            </a:r>
            <a:endParaRPr lang="de-DE" sz="44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6804248" y="843558"/>
            <a:ext cx="1152128" cy="76944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cs-CZ" sz="4400" dirty="0" err="1" smtClean="0"/>
              <a:t>das</a:t>
            </a:r>
            <a:endParaRPr lang="de-DE" sz="44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251520" y="3489852"/>
            <a:ext cx="26642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5400" b="1" dirty="0" err="1" smtClean="0"/>
              <a:t>einen</a:t>
            </a:r>
            <a:r>
              <a:rPr lang="cs-CZ" sz="5400" b="1" dirty="0" smtClean="0"/>
              <a:t> </a:t>
            </a:r>
            <a:r>
              <a:rPr lang="cs-CZ" sz="5400" b="1" dirty="0" err="1" smtClean="0"/>
              <a:t>Bleistift</a:t>
            </a:r>
            <a:endParaRPr lang="de-DE" sz="5400" b="1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3347864" y="3543858"/>
            <a:ext cx="25922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5400" b="1" dirty="0" err="1" smtClean="0"/>
              <a:t>eine</a:t>
            </a:r>
            <a:r>
              <a:rPr lang="cs-CZ" sz="5400" b="1" dirty="0" smtClean="0"/>
              <a:t> </a:t>
            </a:r>
            <a:r>
              <a:rPr lang="cs-CZ" sz="5400" b="1" dirty="0" err="1" smtClean="0"/>
              <a:t>Kassette</a:t>
            </a:r>
            <a:endParaRPr lang="de-DE" sz="5400" b="1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6695728" y="3597864"/>
            <a:ext cx="24482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5400" b="1" dirty="0" err="1" smtClean="0"/>
              <a:t>ein</a:t>
            </a:r>
            <a:r>
              <a:rPr lang="cs-CZ" sz="5400" b="1" dirty="0" smtClean="0"/>
              <a:t> </a:t>
            </a:r>
            <a:r>
              <a:rPr lang="cs-CZ" sz="5400" b="1" dirty="0" err="1" smtClean="0"/>
              <a:t>Handy</a:t>
            </a:r>
            <a:endParaRPr lang="de-DE" sz="5400" b="1" dirty="0"/>
          </a:p>
        </p:txBody>
      </p:sp>
      <p:sp>
        <p:nvSpPr>
          <p:cNvPr id="14" name="Obdélník 13"/>
          <p:cNvSpPr/>
          <p:nvPr/>
        </p:nvSpPr>
        <p:spPr>
          <a:xfrm>
            <a:off x="1259633" y="2787775"/>
            <a:ext cx="307007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6000" b="1" dirty="0" err="1" smtClean="0"/>
              <a:t>Ich</a:t>
            </a:r>
            <a:r>
              <a:rPr lang="cs-CZ" sz="6000" b="1" dirty="0" smtClean="0"/>
              <a:t> </a:t>
            </a:r>
            <a:r>
              <a:rPr lang="cs-CZ" sz="6000" b="1" dirty="0" err="1" smtClean="0"/>
              <a:t>habe</a:t>
            </a:r>
            <a:r>
              <a:rPr lang="cs-CZ" sz="6000" b="1" dirty="0" smtClean="0"/>
              <a:t> </a:t>
            </a:r>
            <a:endParaRPr lang="de-DE" sz="6000" dirty="0"/>
          </a:p>
        </p:txBody>
      </p:sp>
      <p:cxnSp>
        <p:nvCxnSpPr>
          <p:cNvPr id="17" name="Přímá spojovací šipka 16"/>
          <p:cNvCxnSpPr/>
          <p:nvPr/>
        </p:nvCxnSpPr>
        <p:spPr>
          <a:xfrm flipH="1">
            <a:off x="467544" y="3363838"/>
            <a:ext cx="648072" cy="27003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ovací šipka 17"/>
          <p:cNvCxnSpPr/>
          <p:nvPr/>
        </p:nvCxnSpPr>
        <p:spPr>
          <a:xfrm>
            <a:off x="4139952" y="3507854"/>
            <a:ext cx="216024" cy="378042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ovací šipka 18"/>
          <p:cNvCxnSpPr/>
          <p:nvPr/>
        </p:nvCxnSpPr>
        <p:spPr>
          <a:xfrm>
            <a:off x="5292080" y="3579862"/>
            <a:ext cx="1800200" cy="324036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/>
      <p:bldP spid="11" grpId="0"/>
      <p:bldP spid="12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467544" y="249493"/>
            <a:ext cx="7488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err="1" smtClean="0"/>
              <a:t>Meine</a:t>
            </a:r>
            <a:r>
              <a:rPr lang="cs-CZ" sz="2800" dirty="0" smtClean="0"/>
              <a:t> </a:t>
            </a:r>
            <a:r>
              <a:rPr lang="cs-CZ" sz="2800" dirty="0" err="1" smtClean="0"/>
              <a:t>Schultasche</a:t>
            </a:r>
            <a:r>
              <a:rPr lang="cs-CZ" sz="2800" dirty="0" smtClean="0"/>
              <a:t> </a:t>
            </a:r>
            <a:r>
              <a:rPr lang="cs-CZ" sz="2800" dirty="0" err="1" smtClean="0"/>
              <a:t>ist</a:t>
            </a:r>
            <a:r>
              <a:rPr lang="cs-CZ" sz="2800" dirty="0" smtClean="0"/>
              <a:t> </a:t>
            </a:r>
            <a:r>
              <a:rPr lang="cs-CZ" sz="2800" dirty="0" err="1" smtClean="0"/>
              <a:t>nicht</a:t>
            </a:r>
            <a:r>
              <a:rPr lang="cs-CZ" sz="2800" dirty="0" smtClean="0"/>
              <a:t> </a:t>
            </a:r>
            <a:r>
              <a:rPr lang="cs-CZ" sz="2800" dirty="0" err="1" smtClean="0"/>
              <a:t>schwer</a:t>
            </a:r>
            <a:r>
              <a:rPr lang="cs-CZ" sz="2800" dirty="0" smtClean="0"/>
              <a:t>.</a:t>
            </a:r>
          </a:p>
          <a:p>
            <a:r>
              <a:rPr lang="cs-CZ" sz="3200" b="1" dirty="0" err="1" smtClean="0"/>
              <a:t>Ich</a:t>
            </a:r>
            <a:r>
              <a:rPr lang="cs-CZ" sz="3200" b="1" dirty="0" smtClean="0"/>
              <a:t> </a:t>
            </a:r>
            <a:r>
              <a:rPr lang="cs-CZ" sz="3200" b="1" dirty="0" err="1" smtClean="0"/>
              <a:t>habe</a:t>
            </a:r>
            <a:r>
              <a:rPr lang="cs-CZ" sz="3200" b="1" dirty="0" smtClean="0"/>
              <a:t>  …….</a:t>
            </a:r>
            <a:endParaRPr lang="de-DE" sz="3200" b="1" dirty="0"/>
          </a:p>
        </p:txBody>
      </p:sp>
      <p:pic>
        <p:nvPicPr>
          <p:cNvPr id="5" name="Picture 31" descr="C:\Users\Hana\AppData\Local\Microsoft\Windows\Temporary Internet Files\Content.IE5\LNBR7O7C\MC90038974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7267033">
            <a:off x="2155241" y="2238913"/>
            <a:ext cx="655397" cy="1532879"/>
          </a:xfrm>
          <a:prstGeom prst="rect">
            <a:avLst/>
          </a:prstGeom>
          <a:noFill/>
        </p:spPr>
      </p:pic>
      <p:pic>
        <p:nvPicPr>
          <p:cNvPr id="7" name="Picture 46" descr="C:\Users\Hana\AppData\Local\Microsoft\Windows\Temporary Internet Files\Content.IE5\40TFEIQ3\MC900439798[1].png"/>
          <p:cNvPicPr>
            <a:picLocks noChangeAspect="1" noChangeArrowheads="1"/>
          </p:cNvPicPr>
          <p:nvPr/>
        </p:nvPicPr>
        <p:blipFill>
          <a:blip r:embed="rId3" cstate="print"/>
          <a:srcRect r="-4232" b="-9197"/>
          <a:stretch>
            <a:fillRect/>
          </a:stretch>
        </p:blipFill>
        <p:spPr bwMode="auto">
          <a:xfrm rot="20279398">
            <a:off x="6722077" y="2553832"/>
            <a:ext cx="1287678" cy="1011766"/>
          </a:xfrm>
          <a:prstGeom prst="rect">
            <a:avLst/>
          </a:prstGeom>
          <a:noFill/>
        </p:spPr>
      </p:pic>
      <p:pic>
        <p:nvPicPr>
          <p:cNvPr id="8" name="Picture 22" descr="C:\Users\Hana\AppData\Local\Microsoft\Windows\Temporary Internet Files\Content.IE5\2103U7KE\MC900441734[1].png"/>
          <p:cNvPicPr>
            <a:picLocks noChangeAspect="1" noChangeArrowheads="1"/>
          </p:cNvPicPr>
          <p:nvPr/>
        </p:nvPicPr>
        <p:blipFill>
          <a:blip r:embed="rId4" cstate="print"/>
          <a:srcRect t="13125" b="10751"/>
          <a:stretch>
            <a:fillRect/>
          </a:stretch>
        </p:blipFill>
        <p:spPr bwMode="auto">
          <a:xfrm>
            <a:off x="6732240" y="519522"/>
            <a:ext cx="1763688" cy="100694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</p:pic>
      <p:pic>
        <p:nvPicPr>
          <p:cNvPr id="11" name="Picture 12" descr="C:\Users\Hana\AppData\Local\Microsoft\Windows\Temporary Internet Files\Content.IE5\D65YRR2W\MC900391170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293449">
            <a:off x="223596" y="3221192"/>
            <a:ext cx="1460373" cy="1114761"/>
          </a:xfrm>
          <a:prstGeom prst="rect">
            <a:avLst/>
          </a:prstGeom>
          <a:noFill/>
        </p:spPr>
      </p:pic>
      <p:pic>
        <p:nvPicPr>
          <p:cNvPr id="12" name="Picture 5" descr="C:\Users\Hana\AppData\Local\Microsoft\Windows\Temporary Internet Files\Content.IE5\LM0M6FD6\MP900177842[1].jpg"/>
          <p:cNvPicPr>
            <a:picLocks noChangeAspect="1" noChangeArrowheads="1"/>
          </p:cNvPicPr>
          <p:nvPr/>
        </p:nvPicPr>
        <p:blipFill>
          <a:blip r:embed="rId6" cstate="print"/>
          <a:srcRect l="-2004" t="9888" b="11967"/>
          <a:stretch>
            <a:fillRect/>
          </a:stretch>
        </p:blipFill>
        <p:spPr bwMode="auto">
          <a:xfrm rot="458393">
            <a:off x="1513896" y="3752355"/>
            <a:ext cx="1532273" cy="1320615"/>
          </a:xfrm>
          <a:prstGeom prst="rect">
            <a:avLst/>
          </a:prstGeom>
          <a:noFill/>
        </p:spPr>
      </p:pic>
      <p:pic>
        <p:nvPicPr>
          <p:cNvPr id="13" name="Picture 5" descr="C:\Users\Hana\AppData\Local\Microsoft\Windows\Temporary Internet Files\Content.IE5\40TFEIQ3\MC900349573[1].wmf"/>
          <p:cNvPicPr>
            <a:picLocks noChangeAspect="1" noChangeArrowheads="1"/>
          </p:cNvPicPr>
          <p:nvPr/>
        </p:nvPicPr>
        <p:blipFill>
          <a:blip r:embed="rId7" cstate="print"/>
          <a:srcRect t="6220" r="6675" b="30319"/>
          <a:stretch>
            <a:fillRect/>
          </a:stretch>
        </p:blipFill>
        <p:spPr bwMode="auto">
          <a:xfrm rot="328502">
            <a:off x="354665" y="2021062"/>
            <a:ext cx="1246436" cy="534203"/>
          </a:xfrm>
          <a:prstGeom prst="rect">
            <a:avLst/>
          </a:prstGeom>
          <a:noFill/>
        </p:spPr>
      </p:pic>
      <p:pic>
        <p:nvPicPr>
          <p:cNvPr id="14" name="Picture 8" descr="C:\Users\Hana\AppData\Local\Microsoft\Windows\Temporary Internet Files\Content.IE5\NYYFVG8Y\MC900295063[1].wmf"/>
          <p:cNvPicPr>
            <a:picLocks noChangeAspect="1" noChangeArrowheads="1"/>
          </p:cNvPicPr>
          <p:nvPr/>
        </p:nvPicPr>
        <p:blipFill>
          <a:blip r:embed="rId8" cstate="print"/>
          <a:srcRect b="12109"/>
          <a:stretch>
            <a:fillRect/>
          </a:stretch>
        </p:blipFill>
        <p:spPr bwMode="auto">
          <a:xfrm>
            <a:off x="1547664" y="1167595"/>
            <a:ext cx="1584176" cy="931238"/>
          </a:xfrm>
          <a:prstGeom prst="rect">
            <a:avLst/>
          </a:prstGeom>
          <a:solidFill>
            <a:srgbClr val="FF0000"/>
          </a:solidFill>
        </p:spPr>
      </p:pic>
      <p:pic>
        <p:nvPicPr>
          <p:cNvPr id="17" name="Picture 22" descr="C:\Users\Hana\AppData\Local\Microsoft\Windows\Temporary Internet Files\Content.IE5\XML7BTHL\MC900426070[1].wm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211960" y="2517744"/>
            <a:ext cx="1061858" cy="927242"/>
          </a:xfrm>
          <a:prstGeom prst="rect">
            <a:avLst/>
          </a:prstGeom>
          <a:noFill/>
        </p:spPr>
      </p:pic>
      <p:pic>
        <p:nvPicPr>
          <p:cNvPr id="18" name="Picture 18" descr="C:\Users\Hana\AppData\Local\Microsoft\Windows\Temporary Internet Files\Content.IE5\XML7BTHL\MP900386763[1]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9192779">
            <a:off x="4099285" y="3881615"/>
            <a:ext cx="1637558" cy="876093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</p:pic>
      <p:pic>
        <p:nvPicPr>
          <p:cNvPr id="19" name="Picture 6" descr="C:\Users\Hana\AppData\Local\Microsoft\Windows\Temporary Internet Files\Content.IE5\LNBR7O7C\MC900308088[1].wm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12310033">
            <a:off x="6762027" y="2014704"/>
            <a:ext cx="2059283" cy="4498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</p:pic>
      <p:pic>
        <p:nvPicPr>
          <p:cNvPr id="20" name="Picture 4" descr="C:\Users\Hana\AppData\Local\Microsoft\Windows\Temporary Internet Files\Content.IE5\DG0AQIJ7\MC900359623[1].wmf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804248" y="3867894"/>
            <a:ext cx="2011430" cy="10801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115616" y="0"/>
            <a:ext cx="7056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dirty="0" smtClean="0"/>
              <a:t> </a:t>
            </a:r>
            <a:r>
              <a:rPr lang="cs-CZ" sz="4800" dirty="0" err="1" smtClean="0"/>
              <a:t>Ich</a:t>
            </a:r>
            <a:r>
              <a:rPr lang="cs-CZ" sz="4800" dirty="0" smtClean="0"/>
              <a:t> </a:t>
            </a:r>
            <a:r>
              <a:rPr lang="cs-CZ" sz="4800" dirty="0" err="1" smtClean="0"/>
              <a:t>habe</a:t>
            </a:r>
            <a:endParaRPr lang="cs-CZ" sz="2800" dirty="0" smtClean="0"/>
          </a:p>
        </p:txBody>
      </p:sp>
      <p:sp>
        <p:nvSpPr>
          <p:cNvPr id="3" name="TextovéPole 2"/>
          <p:cNvSpPr txBox="1"/>
          <p:nvPr/>
        </p:nvSpPr>
        <p:spPr>
          <a:xfrm>
            <a:off x="179512" y="1491630"/>
            <a:ext cx="1440160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3600" dirty="0" smtClean="0"/>
              <a:t> </a:t>
            </a:r>
            <a:r>
              <a:rPr lang="cs-CZ" sz="3600" dirty="0" err="1" smtClean="0"/>
              <a:t>einen</a:t>
            </a:r>
            <a:endParaRPr lang="de-DE" sz="3600" dirty="0"/>
          </a:p>
        </p:txBody>
      </p:sp>
      <p:sp>
        <p:nvSpPr>
          <p:cNvPr id="4" name="Obdélník 3"/>
          <p:cNvSpPr/>
          <p:nvPr/>
        </p:nvSpPr>
        <p:spPr>
          <a:xfrm>
            <a:off x="3779912" y="1707654"/>
            <a:ext cx="1174565" cy="646331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>
            <a:spAutoFit/>
          </a:bodyPr>
          <a:lstStyle/>
          <a:p>
            <a:pPr lvl="0"/>
            <a:r>
              <a:rPr lang="cs-CZ" sz="3600" dirty="0" smtClean="0">
                <a:solidFill>
                  <a:prstClr val="black"/>
                </a:solidFill>
              </a:rPr>
              <a:t> </a:t>
            </a:r>
            <a:r>
              <a:rPr lang="cs-CZ" sz="3600" dirty="0" err="1" smtClean="0">
                <a:solidFill>
                  <a:prstClr val="black"/>
                </a:solidFill>
              </a:rPr>
              <a:t>eine</a:t>
            </a:r>
            <a:endParaRPr lang="de-DE" sz="3600" dirty="0">
              <a:solidFill>
                <a:prstClr val="black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7164288" y="1851670"/>
            <a:ext cx="865943" cy="646331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cs-CZ" sz="3600" dirty="0" smtClean="0"/>
              <a:t> </a:t>
            </a:r>
            <a:r>
              <a:rPr lang="cs-CZ" sz="3600" dirty="0" err="1" smtClean="0"/>
              <a:t>ein</a:t>
            </a:r>
            <a:endParaRPr lang="de-DE" sz="36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179512" y="483518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err="1" smtClean="0"/>
              <a:t>Bild</a:t>
            </a:r>
            <a:endParaRPr lang="de-DE" sz="3600" dirty="0"/>
          </a:p>
        </p:txBody>
      </p:sp>
      <p:sp>
        <p:nvSpPr>
          <p:cNvPr id="7" name="Obdélník 6"/>
          <p:cNvSpPr/>
          <p:nvPr/>
        </p:nvSpPr>
        <p:spPr>
          <a:xfrm>
            <a:off x="5436096" y="627534"/>
            <a:ext cx="21005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cs-CZ" sz="3600" dirty="0" err="1" smtClean="0">
                <a:solidFill>
                  <a:prstClr val="black"/>
                </a:solidFill>
              </a:rPr>
              <a:t>Schwester</a:t>
            </a:r>
            <a:endParaRPr lang="de-DE" sz="3600" dirty="0">
              <a:solidFill>
                <a:prstClr val="black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7884368" y="1"/>
            <a:ext cx="12596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cs-CZ" sz="3600" dirty="0" err="1" smtClean="0">
                <a:solidFill>
                  <a:prstClr val="black"/>
                </a:solidFill>
              </a:rPr>
              <a:t>Block</a:t>
            </a:r>
            <a:endParaRPr lang="de-DE" sz="3600" dirty="0">
              <a:solidFill>
                <a:prstClr val="black"/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1115617" y="627535"/>
            <a:ext cx="11973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cs-CZ" sz="3600" dirty="0" err="1" smtClean="0">
                <a:solidFill>
                  <a:prstClr val="black"/>
                </a:solidFill>
              </a:rPr>
              <a:t>Zirkel</a:t>
            </a:r>
            <a:endParaRPr lang="de-DE" sz="3600" dirty="0">
              <a:solidFill>
                <a:prstClr val="black"/>
              </a:solidFill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7596336" y="735547"/>
            <a:ext cx="14702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cs-CZ" sz="3600" dirty="0" err="1" smtClean="0">
                <a:solidFill>
                  <a:prstClr val="black"/>
                </a:solidFill>
              </a:rPr>
              <a:t>Bruder</a:t>
            </a:r>
            <a:endParaRPr lang="de-DE" sz="3600" dirty="0">
              <a:solidFill>
                <a:prstClr val="black"/>
              </a:solidFill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8172400" y="1113589"/>
            <a:ext cx="7152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cs-CZ" sz="3600" dirty="0" smtClean="0">
                <a:solidFill>
                  <a:prstClr val="black"/>
                </a:solidFill>
              </a:rPr>
              <a:t>CD</a:t>
            </a:r>
            <a:endParaRPr lang="de-DE" sz="3600" dirty="0">
              <a:solidFill>
                <a:prstClr val="black"/>
              </a:solidFill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2267745" y="1059583"/>
            <a:ext cx="18537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cs-CZ" sz="3600" dirty="0" err="1" smtClean="0">
                <a:solidFill>
                  <a:prstClr val="black"/>
                </a:solidFill>
              </a:rPr>
              <a:t>Freundin</a:t>
            </a:r>
            <a:endParaRPr lang="de-DE" sz="3600" dirty="0">
              <a:solidFill>
                <a:prstClr val="black"/>
              </a:solidFill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5436097" y="141481"/>
            <a:ext cx="21932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cs-CZ" sz="3600" dirty="0" err="1" smtClean="0">
                <a:solidFill>
                  <a:prstClr val="black"/>
                </a:solidFill>
              </a:rPr>
              <a:t>Mäppchen</a:t>
            </a:r>
            <a:endParaRPr lang="de-DE" sz="3600" dirty="0">
              <a:solidFill>
                <a:prstClr val="black"/>
              </a:solidFill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3851920" y="141481"/>
            <a:ext cx="14465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cs-CZ" sz="3600" dirty="0" err="1" smtClean="0">
                <a:solidFill>
                  <a:prstClr val="black"/>
                </a:solidFill>
              </a:rPr>
              <a:t>Schere</a:t>
            </a:r>
            <a:endParaRPr lang="de-DE" sz="3600" dirty="0">
              <a:solidFill>
                <a:prstClr val="black"/>
              </a:solidFill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4211961" y="573528"/>
            <a:ext cx="11160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cs-CZ" sz="3600" dirty="0" err="1" smtClean="0">
                <a:solidFill>
                  <a:prstClr val="black"/>
                </a:solidFill>
              </a:rPr>
              <a:t>Buch</a:t>
            </a:r>
            <a:endParaRPr lang="de-DE" sz="3600" dirty="0">
              <a:solidFill>
                <a:prstClr val="black"/>
              </a:solidFill>
            </a:endParaRPr>
          </a:p>
        </p:txBody>
      </p:sp>
      <p:sp>
        <p:nvSpPr>
          <p:cNvPr id="16" name="Obdélník 15"/>
          <p:cNvSpPr/>
          <p:nvPr/>
        </p:nvSpPr>
        <p:spPr>
          <a:xfrm>
            <a:off x="2267744" y="627535"/>
            <a:ext cx="9917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cs-CZ" sz="3600" dirty="0" smtClean="0">
                <a:solidFill>
                  <a:prstClr val="black"/>
                </a:solidFill>
              </a:rPr>
              <a:t>Heft</a:t>
            </a:r>
            <a:endParaRPr lang="de-DE" sz="3600" dirty="0">
              <a:solidFill>
                <a:prstClr val="black"/>
              </a:solidFill>
            </a:endParaRPr>
          </a:p>
        </p:txBody>
      </p:sp>
      <p:sp>
        <p:nvSpPr>
          <p:cNvPr id="17" name="Obdélník 16"/>
          <p:cNvSpPr/>
          <p:nvPr/>
        </p:nvSpPr>
        <p:spPr>
          <a:xfrm>
            <a:off x="5292080" y="1167595"/>
            <a:ext cx="14421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600" dirty="0" err="1" smtClean="0"/>
              <a:t>Tasche</a:t>
            </a:r>
            <a:endParaRPr lang="de-DE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3.12673E-6 L 2.77778E-7 0.29371 " pathEditMode="relative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03515E-7 L 0.11025 0.335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" y="1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1 0.04348 L -0.79341 0.3161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8" y="1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67438E-6 L 0.7559 0.3501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" y="1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89 0.02474 L -0.08472 0.2976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1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22222E-6 1.42461E-6 L 0.55921 0.3987 " pathEditMode="relative" ptsTypes="AA">
                                      <p:cBhvr>
                                        <p:cTn id="2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90379E-6 L 0.33073 0.52452 " pathEditMode="relative" ptsTypes="AA">
                                      <p:cBhvr>
                                        <p:cTn id="3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54487E-6 L -0.21267 0.32516 " pathEditMode="relative" ptsTypes="AA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89 0.00393 L -0.78941 0.37119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2" y="1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63645E-6 L 0.14184 0.37766 " pathEditMode="relative" ptsTypes="AA">
                                      <p:cBhvr>
                                        <p:cTn id="4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12673E-6 L -0.18889 0.46161 " pathEditMode="relative" ptsTypes="AA">
                                      <p:cBhvr>
                                        <p:cTn id="4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42461E-6 L -0.48038 0.58742 " pathEditMode="relative" ptsTypes="AA">
                                      <p:cBhvr>
                                        <p:cTn id="5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627534"/>
            <a:ext cx="7704856" cy="230832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cs-CZ" sz="3600" dirty="0" smtClean="0"/>
              <a:t> Podobně :  </a:t>
            </a:r>
            <a:r>
              <a:rPr lang="cs-CZ" sz="3600" b="1" dirty="0" err="1" smtClean="0"/>
              <a:t>malen</a:t>
            </a:r>
            <a:r>
              <a:rPr lang="cs-CZ" sz="3600" b="1" dirty="0" smtClean="0"/>
              <a:t>             + 4.pád</a:t>
            </a:r>
          </a:p>
          <a:p>
            <a:r>
              <a:rPr lang="cs-CZ" sz="3600" b="1" dirty="0"/>
              <a:t> </a:t>
            </a:r>
            <a:r>
              <a:rPr lang="cs-CZ" sz="3600" b="1" dirty="0" smtClean="0"/>
              <a:t>                    </a:t>
            </a:r>
            <a:r>
              <a:rPr lang="cs-CZ" sz="3600" b="1" dirty="0" err="1" smtClean="0"/>
              <a:t>kaufen</a:t>
            </a:r>
            <a:endParaRPr lang="cs-CZ" sz="3600" b="1" dirty="0" smtClean="0"/>
          </a:p>
          <a:p>
            <a:r>
              <a:rPr lang="cs-CZ" sz="3600" b="1" dirty="0"/>
              <a:t> </a:t>
            </a:r>
            <a:r>
              <a:rPr lang="cs-CZ" sz="3600" b="1" dirty="0" smtClean="0"/>
              <a:t>                    </a:t>
            </a:r>
            <a:r>
              <a:rPr lang="cs-CZ" sz="3600" b="1" dirty="0" err="1" smtClean="0"/>
              <a:t>fotografieren</a:t>
            </a:r>
            <a:endParaRPr lang="cs-CZ" sz="3600" b="1" dirty="0" smtClean="0"/>
          </a:p>
          <a:p>
            <a:r>
              <a:rPr lang="cs-CZ" sz="3600" b="1" dirty="0"/>
              <a:t> </a:t>
            </a:r>
            <a:r>
              <a:rPr lang="cs-CZ" sz="3600" b="1" dirty="0" smtClean="0"/>
              <a:t>                    </a:t>
            </a:r>
            <a:r>
              <a:rPr lang="cs-CZ" sz="3600" b="1" dirty="0" err="1" smtClean="0"/>
              <a:t>bekommen</a:t>
            </a:r>
            <a:endParaRPr lang="de-DE" sz="3600" b="1" dirty="0"/>
          </a:p>
        </p:txBody>
      </p:sp>
      <p:sp>
        <p:nvSpPr>
          <p:cNvPr id="4" name="TextovéPole 3"/>
          <p:cNvSpPr txBox="1"/>
          <p:nvPr/>
        </p:nvSpPr>
        <p:spPr>
          <a:xfrm rot="1269096">
            <a:off x="5030605" y="1486063"/>
            <a:ext cx="3024336" cy="34163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cs-CZ" sz="3600" dirty="0" smtClean="0"/>
              <a:t>  </a:t>
            </a:r>
          </a:p>
          <a:p>
            <a:r>
              <a:rPr lang="cs-CZ" sz="3600" dirty="0"/>
              <a:t> </a:t>
            </a:r>
            <a:r>
              <a:rPr lang="cs-CZ" sz="3600" dirty="0" smtClean="0"/>
              <a:t>  malovat</a:t>
            </a:r>
          </a:p>
          <a:p>
            <a:r>
              <a:rPr lang="cs-CZ" sz="3600" dirty="0"/>
              <a:t> </a:t>
            </a:r>
            <a:r>
              <a:rPr lang="cs-CZ" sz="3600" dirty="0" smtClean="0"/>
              <a:t>  koupit</a:t>
            </a:r>
          </a:p>
          <a:p>
            <a:r>
              <a:rPr lang="cs-CZ" sz="3600" dirty="0"/>
              <a:t> </a:t>
            </a:r>
            <a:r>
              <a:rPr lang="cs-CZ" sz="3600" dirty="0" smtClean="0"/>
              <a:t>  fotografovat</a:t>
            </a:r>
          </a:p>
          <a:p>
            <a:r>
              <a:rPr lang="cs-CZ" sz="3600" dirty="0"/>
              <a:t> </a:t>
            </a:r>
            <a:r>
              <a:rPr lang="cs-CZ" sz="3600" dirty="0" smtClean="0"/>
              <a:t>  dostat</a:t>
            </a:r>
          </a:p>
          <a:p>
            <a:endParaRPr lang="de-DE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6588224" y="552990"/>
            <a:ext cx="2304256" cy="459051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extovéPole 1"/>
          <p:cNvSpPr txBox="1"/>
          <p:nvPr/>
        </p:nvSpPr>
        <p:spPr>
          <a:xfrm>
            <a:off x="179512" y="339502"/>
            <a:ext cx="8460432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smtClean="0"/>
              <a:t> </a:t>
            </a:r>
            <a:r>
              <a:rPr lang="cs-CZ" sz="3200" dirty="0" err="1" smtClean="0"/>
              <a:t>Ich</a:t>
            </a:r>
            <a:r>
              <a:rPr lang="cs-CZ" sz="3200" dirty="0" smtClean="0"/>
              <a:t> male …………….     </a:t>
            </a:r>
            <a:r>
              <a:rPr lang="cs-CZ" sz="3200" dirty="0" err="1" smtClean="0"/>
              <a:t>Haus</a:t>
            </a:r>
            <a:r>
              <a:rPr lang="cs-CZ" sz="3200" dirty="0" smtClean="0"/>
              <a:t>.</a:t>
            </a:r>
          </a:p>
          <a:p>
            <a:r>
              <a:rPr lang="cs-CZ" sz="3200" dirty="0"/>
              <a:t> </a:t>
            </a:r>
            <a:r>
              <a:rPr lang="cs-CZ" sz="3200" dirty="0" err="1" smtClean="0"/>
              <a:t>Ich</a:t>
            </a:r>
            <a:r>
              <a:rPr lang="cs-CZ" sz="3200" dirty="0" smtClean="0"/>
              <a:t> </a:t>
            </a:r>
            <a:r>
              <a:rPr lang="cs-CZ" sz="3200" dirty="0" err="1" smtClean="0"/>
              <a:t>fotografiere</a:t>
            </a:r>
            <a:r>
              <a:rPr lang="cs-CZ" sz="3200" dirty="0" smtClean="0"/>
              <a:t>  ………….   Vater.</a:t>
            </a:r>
          </a:p>
          <a:p>
            <a:r>
              <a:rPr lang="cs-CZ" sz="3200" dirty="0"/>
              <a:t> </a:t>
            </a:r>
            <a:r>
              <a:rPr lang="cs-CZ" sz="3200" dirty="0" err="1" smtClean="0"/>
              <a:t>Ich</a:t>
            </a:r>
            <a:r>
              <a:rPr lang="cs-CZ" sz="3200" dirty="0" smtClean="0"/>
              <a:t> </a:t>
            </a:r>
            <a:r>
              <a:rPr lang="cs-CZ" sz="3200" dirty="0" err="1" smtClean="0"/>
              <a:t>habe</a:t>
            </a:r>
            <a:r>
              <a:rPr lang="cs-CZ" sz="3200" dirty="0" smtClean="0"/>
              <a:t> ………….   </a:t>
            </a:r>
            <a:r>
              <a:rPr lang="cs-CZ" sz="3200" dirty="0" err="1" smtClean="0"/>
              <a:t>Freundin</a:t>
            </a:r>
            <a:r>
              <a:rPr lang="cs-CZ" sz="3200" dirty="0" smtClean="0"/>
              <a:t>.</a:t>
            </a:r>
          </a:p>
          <a:p>
            <a:r>
              <a:rPr lang="cs-CZ" sz="3200" dirty="0"/>
              <a:t> </a:t>
            </a:r>
            <a:r>
              <a:rPr lang="cs-CZ" sz="3200" dirty="0" err="1" smtClean="0"/>
              <a:t>Ich</a:t>
            </a:r>
            <a:r>
              <a:rPr lang="cs-CZ" sz="3200" dirty="0" smtClean="0"/>
              <a:t> </a:t>
            </a:r>
            <a:r>
              <a:rPr lang="cs-CZ" sz="3200" dirty="0" err="1" smtClean="0"/>
              <a:t>bekomme</a:t>
            </a:r>
            <a:r>
              <a:rPr lang="cs-CZ" sz="3200" dirty="0" smtClean="0"/>
              <a:t> …………..   </a:t>
            </a:r>
            <a:r>
              <a:rPr lang="cs-CZ" sz="3200" dirty="0" err="1" smtClean="0"/>
              <a:t>Ball</a:t>
            </a:r>
            <a:r>
              <a:rPr lang="cs-CZ" sz="3200" dirty="0" smtClean="0"/>
              <a:t>.</a:t>
            </a:r>
          </a:p>
          <a:p>
            <a:r>
              <a:rPr lang="cs-CZ" sz="3200" dirty="0"/>
              <a:t> </a:t>
            </a:r>
            <a:r>
              <a:rPr lang="cs-CZ" sz="3200" dirty="0" err="1" smtClean="0"/>
              <a:t>Ich</a:t>
            </a:r>
            <a:r>
              <a:rPr lang="cs-CZ" sz="3200" dirty="0" smtClean="0"/>
              <a:t> male ………….  </a:t>
            </a:r>
            <a:r>
              <a:rPr lang="cs-CZ" sz="3200" dirty="0" err="1" smtClean="0"/>
              <a:t>Katze</a:t>
            </a:r>
            <a:r>
              <a:rPr lang="cs-CZ" sz="3200" dirty="0" smtClean="0"/>
              <a:t> </a:t>
            </a:r>
          </a:p>
          <a:p>
            <a:r>
              <a:rPr lang="cs-CZ" sz="3200" dirty="0"/>
              <a:t> </a:t>
            </a:r>
            <a:r>
              <a:rPr lang="cs-CZ" sz="3200" dirty="0" smtClean="0"/>
              <a:t>                     </a:t>
            </a:r>
            <a:r>
              <a:rPr lang="cs-CZ" sz="3200" dirty="0" err="1" smtClean="0"/>
              <a:t>und</a:t>
            </a:r>
            <a:r>
              <a:rPr lang="cs-CZ" sz="3200" dirty="0" smtClean="0"/>
              <a:t> ………….  </a:t>
            </a:r>
            <a:r>
              <a:rPr lang="cs-CZ" sz="3200" dirty="0" err="1" smtClean="0"/>
              <a:t>Hund</a:t>
            </a:r>
            <a:r>
              <a:rPr lang="cs-CZ" sz="3200" dirty="0" smtClean="0"/>
              <a:t>.</a:t>
            </a:r>
          </a:p>
          <a:p>
            <a:r>
              <a:rPr lang="cs-CZ" sz="3200" dirty="0"/>
              <a:t> </a:t>
            </a:r>
            <a:r>
              <a:rPr lang="cs-CZ" sz="3200" dirty="0" err="1" smtClean="0"/>
              <a:t>Ich</a:t>
            </a:r>
            <a:r>
              <a:rPr lang="cs-CZ" sz="3200" dirty="0" smtClean="0"/>
              <a:t>  </a:t>
            </a:r>
            <a:r>
              <a:rPr lang="cs-CZ" sz="3200" dirty="0" err="1" smtClean="0"/>
              <a:t>fotografiere</a:t>
            </a:r>
            <a:r>
              <a:rPr lang="cs-CZ" sz="3200" dirty="0" smtClean="0"/>
              <a:t>    ……….   </a:t>
            </a:r>
            <a:r>
              <a:rPr lang="cs-CZ" sz="3200" dirty="0" err="1" smtClean="0"/>
              <a:t>Freund</a:t>
            </a:r>
            <a:r>
              <a:rPr lang="cs-CZ" sz="3200" dirty="0" smtClean="0"/>
              <a:t>.</a:t>
            </a:r>
          </a:p>
          <a:p>
            <a:r>
              <a:rPr lang="cs-CZ" sz="3200" dirty="0"/>
              <a:t> </a:t>
            </a:r>
            <a:r>
              <a:rPr lang="cs-CZ" sz="3200" dirty="0" err="1" smtClean="0"/>
              <a:t>Ich</a:t>
            </a:r>
            <a:r>
              <a:rPr lang="cs-CZ" sz="3200" dirty="0" smtClean="0"/>
              <a:t> </a:t>
            </a:r>
            <a:r>
              <a:rPr lang="cs-CZ" sz="3200" dirty="0" err="1" smtClean="0"/>
              <a:t>habe</a:t>
            </a:r>
            <a:r>
              <a:rPr lang="cs-CZ" sz="3200" dirty="0" smtClean="0"/>
              <a:t> ……………   </a:t>
            </a:r>
            <a:r>
              <a:rPr lang="cs-CZ" sz="3200" dirty="0" err="1" smtClean="0"/>
              <a:t>Schwester</a:t>
            </a:r>
            <a:endParaRPr lang="cs-CZ" sz="3200" dirty="0" smtClean="0"/>
          </a:p>
          <a:p>
            <a:r>
              <a:rPr lang="cs-CZ" sz="3200" dirty="0"/>
              <a:t> </a:t>
            </a:r>
            <a:r>
              <a:rPr lang="cs-CZ" sz="3200" dirty="0" smtClean="0"/>
              <a:t>              </a:t>
            </a:r>
            <a:r>
              <a:rPr lang="cs-CZ" sz="3200" dirty="0" err="1" smtClean="0"/>
              <a:t>und</a:t>
            </a:r>
            <a:r>
              <a:rPr lang="cs-CZ" sz="3200" dirty="0" smtClean="0"/>
              <a:t> ………..    </a:t>
            </a:r>
            <a:r>
              <a:rPr lang="cs-CZ" sz="3200" dirty="0" err="1" smtClean="0"/>
              <a:t>Bruder</a:t>
            </a:r>
            <a:r>
              <a:rPr lang="cs-CZ" sz="3200" dirty="0" smtClean="0"/>
              <a:t>.</a:t>
            </a:r>
            <a:endParaRPr lang="de-DE" sz="32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6732240" y="557629"/>
            <a:ext cx="180020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smtClean="0"/>
              <a:t> </a:t>
            </a:r>
            <a:r>
              <a:rPr lang="cs-CZ" sz="3200" dirty="0" err="1" smtClean="0"/>
              <a:t>ein</a:t>
            </a:r>
            <a:endParaRPr lang="cs-CZ" sz="3200" dirty="0" smtClean="0"/>
          </a:p>
          <a:p>
            <a:r>
              <a:rPr lang="cs-CZ" sz="3200" dirty="0"/>
              <a:t> </a:t>
            </a:r>
            <a:r>
              <a:rPr lang="cs-CZ" sz="3200" dirty="0" err="1" smtClean="0"/>
              <a:t>meinen</a:t>
            </a:r>
            <a:endParaRPr lang="cs-CZ" sz="3200" dirty="0" smtClean="0"/>
          </a:p>
          <a:p>
            <a:r>
              <a:rPr lang="cs-CZ" sz="3200" dirty="0"/>
              <a:t> </a:t>
            </a:r>
            <a:r>
              <a:rPr lang="cs-CZ" sz="3200" dirty="0" err="1" smtClean="0"/>
              <a:t>eine</a:t>
            </a:r>
            <a:endParaRPr lang="cs-CZ" sz="3200" dirty="0" smtClean="0"/>
          </a:p>
          <a:p>
            <a:r>
              <a:rPr lang="cs-CZ" sz="3200" dirty="0"/>
              <a:t> </a:t>
            </a:r>
            <a:r>
              <a:rPr lang="cs-CZ" sz="3200" dirty="0" err="1" smtClean="0"/>
              <a:t>einen</a:t>
            </a:r>
            <a:endParaRPr lang="cs-CZ" sz="3200" dirty="0" smtClean="0"/>
          </a:p>
          <a:p>
            <a:r>
              <a:rPr lang="cs-CZ" sz="3200" dirty="0"/>
              <a:t> </a:t>
            </a:r>
            <a:r>
              <a:rPr lang="cs-CZ" sz="3200" dirty="0" err="1" smtClean="0"/>
              <a:t>eine</a:t>
            </a:r>
            <a:endParaRPr lang="cs-CZ" sz="3200" dirty="0" smtClean="0"/>
          </a:p>
          <a:p>
            <a:r>
              <a:rPr lang="cs-CZ" sz="3200" dirty="0" smtClean="0"/>
              <a:t> </a:t>
            </a:r>
            <a:r>
              <a:rPr lang="cs-CZ" sz="3200" dirty="0" err="1" smtClean="0"/>
              <a:t>einen</a:t>
            </a:r>
            <a:endParaRPr lang="cs-CZ" sz="3200" dirty="0" smtClean="0"/>
          </a:p>
          <a:p>
            <a:r>
              <a:rPr lang="cs-CZ" sz="3200" dirty="0"/>
              <a:t> </a:t>
            </a:r>
            <a:r>
              <a:rPr lang="cs-CZ" sz="3200" dirty="0" err="1" smtClean="0"/>
              <a:t>einen</a:t>
            </a:r>
            <a:endParaRPr lang="cs-CZ" sz="3200" dirty="0" smtClean="0"/>
          </a:p>
          <a:p>
            <a:r>
              <a:rPr lang="cs-CZ" sz="3200" dirty="0"/>
              <a:t> </a:t>
            </a:r>
            <a:r>
              <a:rPr lang="cs-CZ" sz="3200" dirty="0" err="1" smtClean="0"/>
              <a:t>eine</a:t>
            </a:r>
            <a:endParaRPr lang="cs-CZ" sz="3200" dirty="0" smtClean="0"/>
          </a:p>
          <a:p>
            <a:r>
              <a:rPr lang="cs-CZ" sz="3200" dirty="0"/>
              <a:t> </a:t>
            </a:r>
            <a:r>
              <a:rPr lang="cs-CZ" sz="3200" dirty="0" err="1" smtClean="0"/>
              <a:t>einen</a:t>
            </a:r>
            <a:endParaRPr lang="de-DE" sz="3200" dirty="0"/>
          </a:p>
        </p:txBody>
      </p:sp>
      <p:sp>
        <p:nvSpPr>
          <p:cNvPr id="5" name="Obdélník 4"/>
          <p:cNvSpPr/>
          <p:nvPr/>
        </p:nvSpPr>
        <p:spPr>
          <a:xfrm>
            <a:off x="6804248" y="771550"/>
            <a:ext cx="1800200" cy="42124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123478"/>
            <a:ext cx="7787208" cy="637579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cs-CZ" dirty="0" err="1" smtClean="0"/>
              <a:t>Wiederholug</a:t>
            </a:r>
            <a:r>
              <a:rPr lang="cs-CZ" dirty="0" smtClean="0"/>
              <a:t>, slovíčka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843558"/>
            <a:ext cx="8784976" cy="4104456"/>
          </a:xfrm>
        </p:spPr>
        <p:txBody>
          <a:bodyPr/>
          <a:lstStyle/>
          <a:p>
            <a:r>
              <a:rPr lang="cs-CZ" dirty="0" smtClean="0"/>
              <a:t>A -  úterý, jmenovat se, otec, malovat, červený, malý, můj, deset, sestra, tlustý, hodiny, její, křída, sešit, pravítko, vařit, peníze, pilný, rodina, zpívat</a:t>
            </a:r>
          </a:p>
          <a:p>
            <a:r>
              <a:rPr lang="cs-CZ" dirty="0" smtClean="0"/>
              <a:t>B – pondělí, bydlet, matka, dělat, žlutý, velký, tvůj, šest, bratr, hubený, čas, jeho, tabule, kniha, tužka, jezdit na koni, koníček, špatně, lampa, smát se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504000"/>
            <a:ext cx="4347600" cy="477054"/>
          </a:xfrm>
        </p:spPr>
        <p:txBody>
          <a:bodyPr wrap="none">
            <a:sp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Substantive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– Genus,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Artikel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0" y="0"/>
            <a:ext cx="9144000" cy="24622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4527947"/>
            <a:ext cx="9144000" cy="4308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cs-CZ" sz="1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223784" y="1203140"/>
            <a:ext cx="1404000" cy="2090322"/>
          </a:xfrm>
          <a:prstGeom prst="rect">
            <a:avLst/>
          </a:prstGeom>
          <a:noFill/>
          <a:ln w="3175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ovéPole 26"/>
          <p:cNvSpPr txBox="1"/>
          <p:nvPr/>
        </p:nvSpPr>
        <p:spPr>
          <a:xfrm>
            <a:off x="1281273" y="3395776"/>
            <a:ext cx="1270092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cs-CZ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er Mann</a:t>
            </a:r>
          </a:p>
        </p:txBody>
      </p:sp>
      <p:sp>
        <p:nvSpPr>
          <p:cNvPr id="30" name="TextovéPole 29"/>
          <p:cNvSpPr txBox="1"/>
          <p:nvPr/>
        </p:nvSpPr>
        <p:spPr>
          <a:xfrm>
            <a:off x="4224833" y="3363838"/>
            <a:ext cx="1117614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cs-CZ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ie</a:t>
            </a:r>
            <a:r>
              <a:rPr lang="cs-CZ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Frau</a:t>
            </a:r>
            <a:endParaRPr lang="cs-CZ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ovéPole 31"/>
          <p:cNvSpPr txBox="1"/>
          <p:nvPr/>
        </p:nvSpPr>
        <p:spPr>
          <a:xfrm>
            <a:off x="6854665" y="3323768"/>
            <a:ext cx="1173719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cs-CZ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as</a:t>
            </a:r>
            <a:r>
              <a:rPr lang="cs-CZ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Kind</a:t>
            </a:r>
            <a:endParaRPr lang="cs-CZ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horova\AppData\Local\Microsoft\Windows\Temporary Internet Files\Content.IE5\UCNG1NTW\MP900448463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32104" y="1203601"/>
            <a:ext cx="1476000" cy="2053339"/>
          </a:xfrm>
          <a:prstGeom prst="rect">
            <a:avLst/>
          </a:prstGeom>
          <a:noFill/>
          <a:ln w="3175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horova\AppData\Local\Microsoft\Windows\Temporary Internet Files\Content.IE5\UCNG1NTW\MP900448428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0392" y="1203598"/>
            <a:ext cx="1440000" cy="2004216"/>
          </a:xfrm>
          <a:prstGeom prst="rect">
            <a:avLst/>
          </a:prstGeom>
          <a:noFill/>
          <a:ln w="3175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ovéPole 14"/>
          <p:cNvSpPr txBox="1"/>
          <p:nvPr/>
        </p:nvSpPr>
        <p:spPr>
          <a:xfrm>
            <a:off x="1173196" y="3867894"/>
            <a:ext cx="1579279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cs-CZ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askulinum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4093133" y="3827824"/>
            <a:ext cx="1451039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cs-CZ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emininum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6868290" y="3795886"/>
            <a:ext cx="1181735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cs-CZ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eutrum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83518"/>
            <a:ext cx="3537122" cy="477054"/>
          </a:xfrm>
        </p:spPr>
        <p:txBody>
          <a:bodyPr wrap="none">
            <a:spAutoFit/>
          </a:bodyPr>
          <a:lstStyle/>
          <a:p>
            <a:pPr algn="l"/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.2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Was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weißt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du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schon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Přímá spojnice 14"/>
          <p:cNvCxnSpPr/>
          <p:nvPr/>
        </p:nvCxnSpPr>
        <p:spPr>
          <a:xfrm>
            <a:off x="7308304" y="206769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680128" y="1203598"/>
            <a:ext cx="1044000" cy="1512168"/>
          </a:xfrm>
          <a:prstGeom prst="rect">
            <a:avLst/>
          </a:prstGeom>
          <a:noFill/>
          <a:ln w="3175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horova\AppData\Local\Microsoft\Windows\Temporary Internet Files\Content.IE5\UCNG1NTW\MP900448463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48288" y="1163239"/>
            <a:ext cx="1116000" cy="1552527"/>
          </a:xfrm>
          <a:prstGeom prst="rect">
            <a:avLst/>
          </a:prstGeom>
          <a:noFill/>
          <a:ln w="3175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C:\Users\horova\AppData\Local\Microsoft\Windows\Temporary Internet Files\Content.IE5\UCNG1NTW\MP900448428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68464" y="1212601"/>
            <a:ext cx="1080000" cy="1503165"/>
          </a:xfrm>
          <a:prstGeom prst="rect">
            <a:avLst/>
          </a:prstGeom>
          <a:noFill/>
          <a:ln w="3175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ovéPole 19"/>
          <p:cNvSpPr txBox="1"/>
          <p:nvPr/>
        </p:nvSpPr>
        <p:spPr>
          <a:xfrm>
            <a:off x="4671147" y="2881268"/>
            <a:ext cx="1052981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cs-CZ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er Mann</a:t>
            </a:r>
          </a:p>
        </p:txBody>
      </p:sp>
      <p:sp>
        <p:nvSpPr>
          <p:cNvPr id="22" name="TextovéPole 21"/>
          <p:cNvSpPr txBox="1"/>
          <p:nvPr/>
        </p:nvSpPr>
        <p:spPr>
          <a:xfrm>
            <a:off x="4560779" y="3291830"/>
            <a:ext cx="1303563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cs-CZ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askulinum</a:t>
            </a:r>
          </a:p>
        </p:txBody>
      </p:sp>
      <p:sp>
        <p:nvSpPr>
          <p:cNvPr id="23" name="TextovéPole 22"/>
          <p:cNvSpPr txBox="1"/>
          <p:nvPr/>
        </p:nvSpPr>
        <p:spPr>
          <a:xfrm>
            <a:off x="6160615" y="2881268"/>
            <a:ext cx="931665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1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cs-CZ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ie</a:t>
            </a:r>
            <a:r>
              <a:rPr lang="cs-CZ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Frau</a:t>
            </a:r>
            <a:endParaRPr lang="cs-CZ" sz="1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ovéPole 24"/>
          <p:cNvSpPr txBox="1"/>
          <p:nvPr/>
        </p:nvSpPr>
        <p:spPr>
          <a:xfrm>
            <a:off x="6033978" y="3291830"/>
            <a:ext cx="1200970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cs-CZ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emininum</a:t>
            </a:r>
          </a:p>
        </p:txBody>
      </p:sp>
      <p:sp>
        <p:nvSpPr>
          <p:cNvPr id="26" name="TextovéPole 25"/>
          <p:cNvSpPr txBox="1"/>
          <p:nvPr/>
        </p:nvSpPr>
        <p:spPr>
          <a:xfrm>
            <a:off x="7698303" y="2881268"/>
            <a:ext cx="978153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1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cs-CZ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as</a:t>
            </a:r>
            <a:r>
              <a:rPr lang="cs-CZ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Kind</a:t>
            </a:r>
            <a:endParaRPr lang="cs-CZ" sz="1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ovéPole 26"/>
          <p:cNvSpPr txBox="1"/>
          <p:nvPr/>
        </p:nvSpPr>
        <p:spPr>
          <a:xfrm>
            <a:off x="7695469" y="3313316"/>
            <a:ext cx="982962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cs-CZ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eutrum</a:t>
            </a:r>
          </a:p>
        </p:txBody>
      </p:sp>
      <p:sp>
        <p:nvSpPr>
          <p:cNvPr id="28" name="TextovéPole 27"/>
          <p:cNvSpPr txBox="1"/>
          <p:nvPr/>
        </p:nvSpPr>
        <p:spPr>
          <a:xfrm>
            <a:off x="6112095" y="4177412"/>
            <a:ext cx="1095173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 E N U S</a:t>
            </a:r>
          </a:p>
        </p:txBody>
      </p:sp>
      <p:cxnSp>
        <p:nvCxnSpPr>
          <p:cNvPr id="4" name="Přímá spojnice se šipkou 3"/>
          <p:cNvCxnSpPr/>
          <p:nvPr/>
        </p:nvCxnSpPr>
        <p:spPr>
          <a:xfrm>
            <a:off x="5292080" y="3723878"/>
            <a:ext cx="576064" cy="504056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se šipkou 28"/>
          <p:cNvCxnSpPr/>
          <p:nvPr/>
        </p:nvCxnSpPr>
        <p:spPr>
          <a:xfrm>
            <a:off x="6588224" y="3723878"/>
            <a:ext cx="0" cy="360040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se šipkou 30"/>
          <p:cNvCxnSpPr/>
          <p:nvPr/>
        </p:nvCxnSpPr>
        <p:spPr>
          <a:xfrm flipH="1">
            <a:off x="7524328" y="3795886"/>
            <a:ext cx="648072" cy="504056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ovéPole 33"/>
          <p:cNvSpPr txBox="1"/>
          <p:nvPr/>
        </p:nvSpPr>
        <p:spPr>
          <a:xfrm>
            <a:off x="251520" y="3337123"/>
            <a:ext cx="4176464" cy="1538883"/>
          </a:xfrm>
          <a:prstGeom prst="rect">
            <a:avLst/>
          </a:prstGeom>
          <a:solidFill>
            <a:schemeClr val="bg1"/>
          </a:solidFill>
          <a:ln w="317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sz="1400" b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PODSTATNÁ JMÉNA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/SUBSTANTIVE/</a:t>
            </a:r>
            <a:endParaRPr lang="cs-CZ" sz="14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600"/>
              </a:spcAft>
            </a:pPr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=  názvy osob, zvířat, věcí, vlastností a dějů</a:t>
            </a:r>
            <a:endParaRPr lang="cs-CZ" sz="14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Wingdings" pitchFamily="2" charset="2"/>
              <a:buChar char="Ø"/>
            </a:pPr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u podstatných jmen 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lze určit tři rody:</a:t>
            </a:r>
          </a:p>
          <a:p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→   mužský (</a:t>
            </a:r>
            <a:r>
              <a:rPr lang="cs-CZ" sz="14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männlich</a:t>
            </a:r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cs-CZ" sz="1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→   ženský  (</a:t>
            </a:r>
            <a:r>
              <a:rPr lang="cs-CZ" sz="14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weiblich</a:t>
            </a:r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cs-CZ" sz="1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→   střední  (</a:t>
            </a:r>
            <a:r>
              <a:rPr lang="cs-CZ" sz="14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sächlich</a:t>
            </a:r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cs-CZ" sz="14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23528" y="1059582"/>
            <a:ext cx="1044000" cy="1512168"/>
          </a:xfrm>
          <a:prstGeom prst="rect">
            <a:avLst/>
          </a:prstGeom>
          <a:noFill/>
          <a:ln w="3175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C:\Users\horova\AppData\Local\Microsoft\Windows\Temporary Internet Files\Content.IE5\UCNG1NTW\MP900448463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059583"/>
            <a:ext cx="1116000" cy="1512168"/>
          </a:xfrm>
          <a:prstGeom prst="rect">
            <a:avLst/>
          </a:prstGeom>
          <a:noFill/>
          <a:ln w="3175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" descr="C:\Users\horova\AppData\Local\Microsoft\Windows\Temporary Internet Files\Content.IE5\UCNG1NTW\MP900448428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059582"/>
            <a:ext cx="1080000" cy="1503165"/>
          </a:xfrm>
          <a:prstGeom prst="rect">
            <a:avLst/>
          </a:prstGeom>
          <a:noFill/>
          <a:ln w="3175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ovéPole 37"/>
          <p:cNvSpPr txBox="1"/>
          <p:nvPr/>
        </p:nvSpPr>
        <p:spPr>
          <a:xfrm>
            <a:off x="406626" y="2715766"/>
            <a:ext cx="886782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cs-CZ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en muž</a:t>
            </a:r>
          </a:p>
        </p:txBody>
      </p:sp>
      <p:sp>
        <p:nvSpPr>
          <p:cNvPr id="39" name="TextovéPole 38"/>
          <p:cNvSpPr txBox="1"/>
          <p:nvPr/>
        </p:nvSpPr>
        <p:spPr>
          <a:xfrm>
            <a:off x="1763688" y="2737252"/>
            <a:ext cx="806632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cs-CZ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 žena</a:t>
            </a:r>
          </a:p>
        </p:txBody>
      </p:sp>
      <p:sp>
        <p:nvSpPr>
          <p:cNvPr id="40" name="TextovéPole 39"/>
          <p:cNvSpPr txBox="1"/>
          <p:nvPr/>
        </p:nvSpPr>
        <p:spPr>
          <a:xfrm>
            <a:off x="3131840" y="2737252"/>
            <a:ext cx="739306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cs-CZ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 dítě</a:t>
            </a:r>
          </a:p>
        </p:txBody>
      </p:sp>
      <p:sp>
        <p:nvSpPr>
          <p:cNvPr id="30" name="TextovéPole 29"/>
          <p:cNvSpPr txBox="1"/>
          <p:nvPr/>
        </p:nvSpPr>
        <p:spPr>
          <a:xfrm>
            <a:off x="0" y="0"/>
            <a:ext cx="9144000" cy="24622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498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83518"/>
            <a:ext cx="4194033" cy="477054"/>
          </a:xfrm>
        </p:spPr>
        <p:txBody>
          <a:bodyPr wrap="none">
            <a:spAutoFit/>
          </a:bodyPr>
          <a:lstStyle/>
          <a:p>
            <a:pPr algn="l"/>
            <a:r>
              <a:rPr lang="de-DE" sz="2500" b="1" dirty="0">
                <a:latin typeface="Times New Roman" pitchFamily="18" charset="0"/>
                <a:cs typeface="Times New Roman" pitchFamily="18" charset="0"/>
              </a:rPr>
              <a:t>2.3 </a:t>
            </a:r>
            <a:r>
              <a:rPr lang="de-DE" sz="2500" b="1" dirty="0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as </a:t>
            </a:r>
            <a:r>
              <a:rPr lang="cs-CZ" sz="2500" b="1" dirty="0" err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eues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erfahr</a:t>
            </a:r>
            <a:r>
              <a:rPr lang="de-DE" sz="2500" b="1" dirty="0" smtClean="0">
                <a:latin typeface="Times New Roman" pitchFamily="18" charset="0"/>
                <a:cs typeface="Times New Roman" pitchFamily="18" charset="0"/>
              </a:rPr>
              <a:t>en </a:t>
            </a:r>
            <a:r>
              <a:rPr lang="de-DE" sz="2500" b="1" dirty="0">
                <a:latin typeface="Times New Roman" pitchFamily="18" charset="0"/>
                <a:cs typeface="Times New Roman" pitchFamily="18" charset="0"/>
              </a:rPr>
              <a:t>wir </a:t>
            </a:r>
            <a:r>
              <a:rPr lang="de-DE" sz="25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Přímá spojnice 14"/>
          <p:cNvCxnSpPr/>
          <p:nvPr/>
        </p:nvCxnSpPr>
        <p:spPr>
          <a:xfrm>
            <a:off x="7308304" y="206769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851920" y="1419622"/>
            <a:ext cx="1044000" cy="1512168"/>
          </a:xfrm>
          <a:prstGeom prst="rect">
            <a:avLst/>
          </a:prstGeom>
          <a:noFill/>
          <a:ln w="3175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horova\AppData\Local\Microsoft\Windows\Temporary Internet Files\Content.IE5\UCNG1NTW\MP900448463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4192" y="1419622"/>
            <a:ext cx="1116000" cy="1512168"/>
          </a:xfrm>
          <a:prstGeom prst="rect">
            <a:avLst/>
          </a:prstGeom>
          <a:noFill/>
          <a:ln w="3175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C:\Users\horova\AppData\Local\Microsoft\Windows\Temporary Internet Files\Content.IE5\UCNG1NTW\MP900448428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8344" y="1428625"/>
            <a:ext cx="1080000" cy="1503165"/>
          </a:xfrm>
          <a:prstGeom prst="rect">
            <a:avLst/>
          </a:prstGeom>
          <a:noFill/>
          <a:ln w="3175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ovéPole 19"/>
          <p:cNvSpPr txBox="1"/>
          <p:nvPr/>
        </p:nvSpPr>
        <p:spPr>
          <a:xfrm>
            <a:off x="3779912" y="3097292"/>
            <a:ext cx="708848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Mann</a:t>
            </a:r>
          </a:p>
        </p:txBody>
      </p:sp>
      <p:sp>
        <p:nvSpPr>
          <p:cNvPr id="23" name="TextovéPole 22"/>
          <p:cNvSpPr txBox="1"/>
          <p:nvPr/>
        </p:nvSpPr>
        <p:spPr>
          <a:xfrm>
            <a:off x="5322675" y="3097292"/>
            <a:ext cx="617477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Frau</a:t>
            </a:r>
            <a:endParaRPr lang="cs-CZ" sz="1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ovéPole 25"/>
          <p:cNvSpPr txBox="1"/>
          <p:nvPr/>
        </p:nvSpPr>
        <p:spPr>
          <a:xfrm>
            <a:off x="6822019" y="3097292"/>
            <a:ext cx="630301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Kind</a:t>
            </a:r>
            <a:endParaRPr lang="cs-CZ" sz="1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ovéPole 27"/>
          <p:cNvSpPr txBox="1"/>
          <p:nvPr/>
        </p:nvSpPr>
        <p:spPr>
          <a:xfrm>
            <a:off x="2339752" y="3579862"/>
            <a:ext cx="1095173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 E N U S</a:t>
            </a:r>
          </a:p>
        </p:txBody>
      </p:sp>
      <p:sp>
        <p:nvSpPr>
          <p:cNvPr id="34" name="TextovéPole 33"/>
          <p:cNvSpPr txBox="1"/>
          <p:nvPr/>
        </p:nvSpPr>
        <p:spPr>
          <a:xfrm>
            <a:off x="107504" y="1131590"/>
            <a:ext cx="3600400" cy="1677382"/>
          </a:xfrm>
          <a:prstGeom prst="rect">
            <a:avLst/>
          </a:prstGeom>
          <a:solidFill>
            <a:schemeClr val="bg1"/>
          </a:solidFill>
          <a:ln w="317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sz="1400" b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ČLEN 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/ARTIKEL/</a:t>
            </a:r>
            <a:endParaRPr lang="cs-CZ" sz="14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=  stojí v němčině obvykle před </a:t>
            </a:r>
          </a:p>
          <a:p>
            <a:r>
              <a:rPr lang="cs-CZ" sz="1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podstatným jménem</a:t>
            </a:r>
            <a:endParaRPr lang="cs-CZ" sz="14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Wingdings" pitchFamily="2" charset="2"/>
              <a:buChar char="Ø"/>
            </a:pPr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určitý</a:t>
            </a:r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/</a:t>
            </a:r>
            <a:r>
              <a:rPr lang="cs-CZ" sz="14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bestimte</a:t>
            </a:r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/ -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der, </a:t>
            </a:r>
            <a:r>
              <a:rPr lang="cs-CZ" sz="1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die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1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das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cs-CZ" sz="1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die</a:t>
            </a:r>
            <a:endParaRPr lang="cs-CZ" sz="14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neurčitý</a:t>
            </a:r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/</a:t>
            </a:r>
            <a:r>
              <a:rPr lang="cs-CZ" sz="14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unbestimte</a:t>
            </a:r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/ - </a:t>
            </a:r>
            <a:r>
              <a:rPr lang="cs-CZ" sz="1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ein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1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eine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1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ein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+ ------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cs-CZ" sz="1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odstatná jména v NJ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píšeme vždy </a:t>
            </a:r>
          </a:p>
          <a:p>
            <a:r>
              <a:rPr lang="cs-CZ" sz="1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s velkým písmenem</a:t>
            </a:r>
          </a:p>
        </p:txBody>
      </p:sp>
      <p:sp>
        <p:nvSpPr>
          <p:cNvPr id="30" name="TextovéPole 29"/>
          <p:cNvSpPr txBox="1"/>
          <p:nvPr/>
        </p:nvSpPr>
        <p:spPr>
          <a:xfrm>
            <a:off x="3779912" y="4083918"/>
            <a:ext cx="481222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der</a:t>
            </a:r>
          </a:p>
        </p:txBody>
      </p:sp>
      <p:sp>
        <p:nvSpPr>
          <p:cNvPr id="32" name="TextovéPole 31"/>
          <p:cNvSpPr txBox="1"/>
          <p:nvPr/>
        </p:nvSpPr>
        <p:spPr>
          <a:xfrm>
            <a:off x="5348578" y="4083918"/>
            <a:ext cx="447558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die</a:t>
            </a:r>
            <a:endParaRPr lang="cs-CZ" sz="1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ovéPole 32"/>
          <p:cNvSpPr txBox="1"/>
          <p:nvPr/>
        </p:nvSpPr>
        <p:spPr>
          <a:xfrm>
            <a:off x="6827083" y="4083918"/>
            <a:ext cx="481221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das</a:t>
            </a:r>
            <a:endParaRPr lang="cs-CZ" sz="1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ovéPole 41"/>
          <p:cNvSpPr txBox="1"/>
          <p:nvPr/>
        </p:nvSpPr>
        <p:spPr>
          <a:xfrm>
            <a:off x="5329214" y="4587974"/>
            <a:ext cx="538930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eine</a:t>
            </a:r>
            <a:endParaRPr lang="cs-CZ" sz="1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ovéPole 42"/>
          <p:cNvSpPr txBox="1"/>
          <p:nvPr/>
        </p:nvSpPr>
        <p:spPr>
          <a:xfrm>
            <a:off x="3779912" y="4587974"/>
            <a:ext cx="447558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ein</a:t>
            </a:r>
            <a:endParaRPr lang="cs-CZ" sz="1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ovéPole 43"/>
          <p:cNvSpPr txBox="1"/>
          <p:nvPr/>
        </p:nvSpPr>
        <p:spPr>
          <a:xfrm>
            <a:off x="6860746" y="4587974"/>
            <a:ext cx="447558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ein</a:t>
            </a:r>
            <a:endParaRPr lang="cs-CZ" sz="1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ovéPole 44"/>
          <p:cNvSpPr txBox="1"/>
          <p:nvPr/>
        </p:nvSpPr>
        <p:spPr>
          <a:xfrm>
            <a:off x="251520" y="4587974"/>
            <a:ext cx="3202159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DER UNBESTIMMTE ARTIKEL</a:t>
            </a:r>
          </a:p>
        </p:txBody>
      </p:sp>
      <p:sp>
        <p:nvSpPr>
          <p:cNvPr id="46" name="TextovéPole 45"/>
          <p:cNvSpPr txBox="1"/>
          <p:nvPr/>
        </p:nvSpPr>
        <p:spPr>
          <a:xfrm>
            <a:off x="539552" y="4083918"/>
            <a:ext cx="2907207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DER BESTIMMTE </a:t>
            </a:r>
            <a:r>
              <a:rPr lang="cs-CZ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cs-CZ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RTIKEL</a:t>
            </a:r>
          </a:p>
        </p:txBody>
      </p:sp>
      <p:sp>
        <p:nvSpPr>
          <p:cNvPr id="47" name="TextovéPole 46"/>
          <p:cNvSpPr txBox="1"/>
          <p:nvPr/>
        </p:nvSpPr>
        <p:spPr>
          <a:xfrm>
            <a:off x="1979712" y="3097292"/>
            <a:ext cx="1475853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SUBSTANTIV</a:t>
            </a:r>
          </a:p>
        </p:txBody>
      </p:sp>
      <p:pic>
        <p:nvPicPr>
          <p:cNvPr id="48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7903224" y="1419622"/>
            <a:ext cx="1042288" cy="1503165"/>
          </a:xfrm>
          <a:prstGeom prst="rect">
            <a:avLst/>
          </a:prstGeom>
          <a:noFill/>
          <a:ln w="3175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TextovéPole 48"/>
          <p:cNvSpPr txBox="1"/>
          <p:nvPr/>
        </p:nvSpPr>
        <p:spPr>
          <a:xfrm>
            <a:off x="8100392" y="3097292"/>
            <a:ext cx="686406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Leute</a:t>
            </a:r>
            <a:endParaRPr lang="cs-CZ" sz="1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ovéPole 49"/>
          <p:cNvSpPr txBox="1"/>
          <p:nvPr/>
        </p:nvSpPr>
        <p:spPr>
          <a:xfrm>
            <a:off x="8084372" y="3579862"/>
            <a:ext cx="736100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--------</a:t>
            </a:r>
          </a:p>
        </p:txBody>
      </p:sp>
      <p:sp>
        <p:nvSpPr>
          <p:cNvPr id="51" name="TextovéPole 50"/>
          <p:cNvSpPr txBox="1"/>
          <p:nvPr/>
        </p:nvSpPr>
        <p:spPr>
          <a:xfrm>
            <a:off x="8084881" y="4083918"/>
            <a:ext cx="447559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die</a:t>
            </a:r>
            <a:endParaRPr lang="cs-CZ" sz="1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ovéPole 51"/>
          <p:cNvSpPr txBox="1"/>
          <p:nvPr/>
        </p:nvSpPr>
        <p:spPr>
          <a:xfrm>
            <a:off x="8078215" y="4587974"/>
            <a:ext cx="598241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------</a:t>
            </a:r>
          </a:p>
        </p:txBody>
      </p:sp>
      <p:sp>
        <p:nvSpPr>
          <p:cNvPr id="53" name="TextovéPole 52"/>
          <p:cNvSpPr txBox="1"/>
          <p:nvPr/>
        </p:nvSpPr>
        <p:spPr>
          <a:xfrm>
            <a:off x="5956645" y="843558"/>
            <a:ext cx="919611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FALL</a:t>
            </a:r>
          </a:p>
        </p:txBody>
      </p:sp>
      <p:sp>
        <p:nvSpPr>
          <p:cNvPr id="31" name="TextovéPole 30"/>
          <p:cNvSpPr txBox="1"/>
          <p:nvPr/>
        </p:nvSpPr>
        <p:spPr>
          <a:xfrm>
            <a:off x="3768691" y="3579862"/>
            <a:ext cx="1303563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cs-CZ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askulinum</a:t>
            </a:r>
          </a:p>
        </p:txBody>
      </p:sp>
      <p:sp>
        <p:nvSpPr>
          <p:cNvPr id="35" name="TextovéPole 34"/>
          <p:cNvSpPr txBox="1"/>
          <p:nvPr/>
        </p:nvSpPr>
        <p:spPr>
          <a:xfrm>
            <a:off x="5264027" y="3579862"/>
            <a:ext cx="1200970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cs-CZ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emininum</a:t>
            </a:r>
          </a:p>
        </p:txBody>
      </p:sp>
      <p:sp>
        <p:nvSpPr>
          <p:cNvPr id="36" name="TextovéPole 35"/>
          <p:cNvSpPr txBox="1"/>
          <p:nvPr/>
        </p:nvSpPr>
        <p:spPr>
          <a:xfrm>
            <a:off x="6774222" y="3601348"/>
            <a:ext cx="982962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cs-CZ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eutrum</a:t>
            </a:r>
          </a:p>
        </p:txBody>
      </p:sp>
      <p:sp>
        <p:nvSpPr>
          <p:cNvPr id="37" name="TextovéPole 36"/>
          <p:cNvSpPr txBox="1"/>
          <p:nvPr/>
        </p:nvSpPr>
        <p:spPr>
          <a:xfrm>
            <a:off x="0" y="0"/>
            <a:ext cx="9144000" cy="24622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5848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26615" y="2031950"/>
            <a:ext cx="3505625" cy="2340000"/>
          </a:xfrm>
          <a:prstGeom prst="rect">
            <a:avLst/>
          </a:prstGeom>
          <a:ln w="25400">
            <a:solidFill>
              <a:srgbClr val="C00000"/>
            </a:solidFill>
          </a:ln>
        </p:spPr>
      </p:pic>
      <p:sp>
        <p:nvSpPr>
          <p:cNvPr id="12" name="TextovéPole 11"/>
          <p:cNvSpPr txBox="1"/>
          <p:nvPr/>
        </p:nvSpPr>
        <p:spPr>
          <a:xfrm>
            <a:off x="163061" y="4424794"/>
            <a:ext cx="1888659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cs-CZ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ie</a:t>
            </a:r>
            <a:r>
              <a:rPr lang="cs-CZ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Familie</a:t>
            </a:r>
            <a:endParaRPr lang="cs-CZ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7321592" y="3930610"/>
            <a:ext cx="994824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cs-CZ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er Opa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7723824" y="2211710"/>
            <a:ext cx="1024640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cs-CZ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ie</a:t>
            </a:r>
            <a:r>
              <a:rPr lang="cs-CZ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Oma</a:t>
            </a:r>
            <a:endParaRPr lang="cs-CZ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827584" y="1275606"/>
            <a:ext cx="1171988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1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cs-CZ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ie</a:t>
            </a:r>
            <a:r>
              <a:rPr lang="cs-CZ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Tochter</a:t>
            </a:r>
            <a:endParaRPr lang="cs-CZ" sz="1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4160665" y="4587974"/>
            <a:ext cx="1242649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cs-CZ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ie</a:t>
            </a:r>
            <a:r>
              <a:rPr lang="cs-CZ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Mutter</a:t>
            </a:r>
            <a:endParaRPr lang="cs-CZ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1517224" y="3867894"/>
            <a:ext cx="1110560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cs-CZ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er Vater</a:t>
            </a:r>
          </a:p>
        </p:txBody>
      </p:sp>
      <p:cxnSp>
        <p:nvCxnSpPr>
          <p:cNvPr id="22" name="Přímá spojnice se šipkou 21"/>
          <p:cNvCxnSpPr/>
          <p:nvPr/>
        </p:nvCxnSpPr>
        <p:spPr>
          <a:xfrm>
            <a:off x="2411760" y="1923678"/>
            <a:ext cx="1584176" cy="1656184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se šipkou 23"/>
          <p:cNvCxnSpPr/>
          <p:nvPr/>
        </p:nvCxnSpPr>
        <p:spPr>
          <a:xfrm flipH="1">
            <a:off x="5364088" y="1707654"/>
            <a:ext cx="432048" cy="1080120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se šipkou 25"/>
          <p:cNvCxnSpPr/>
          <p:nvPr/>
        </p:nvCxnSpPr>
        <p:spPr>
          <a:xfrm flipH="1">
            <a:off x="4716016" y="2427734"/>
            <a:ext cx="2808312" cy="1080120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nice se šipkou 27"/>
          <p:cNvCxnSpPr/>
          <p:nvPr/>
        </p:nvCxnSpPr>
        <p:spPr>
          <a:xfrm flipH="1" flipV="1">
            <a:off x="4932040" y="3147814"/>
            <a:ext cx="2232248" cy="864096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nice se šipkou 29"/>
          <p:cNvCxnSpPr/>
          <p:nvPr/>
        </p:nvCxnSpPr>
        <p:spPr>
          <a:xfrm flipV="1">
            <a:off x="5508104" y="3867894"/>
            <a:ext cx="504056" cy="792088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nice se šipkou 31"/>
          <p:cNvCxnSpPr/>
          <p:nvPr/>
        </p:nvCxnSpPr>
        <p:spPr>
          <a:xfrm flipV="1">
            <a:off x="2771800" y="3579862"/>
            <a:ext cx="720080" cy="432048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ovéPole 24"/>
          <p:cNvSpPr txBox="1"/>
          <p:nvPr/>
        </p:nvSpPr>
        <p:spPr>
          <a:xfrm>
            <a:off x="2195736" y="1491630"/>
            <a:ext cx="1183337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die</a:t>
            </a:r>
            <a:r>
              <a:rPr lang="cs-CZ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Enkelin</a:t>
            </a:r>
            <a:endParaRPr lang="cs-CZ" sz="1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ovéPole 26"/>
          <p:cNvSpPr txBox="1"/>
          <p:nvPr/>
        </p:nvSpPr>
        <p:spPr>
          <a:xfrm>
            <a:off x="395536" y="1779662"/>
            <a:ext cx="1388521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1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cs-CZ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ie</a:t>
            </a:r>
            <a:r>
              <a:rPr lang="cs-CZ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Schwester</a:t>
            </a:r>
            <a:endParaRPr lang="cs-CZ" sz="1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ovéPole 28"/>
          <p:cNvSpPr txBox="1"/>
          <p:nvPr/>
        </p:nvSpPr>
        <p:spPr>
          <a:xfrm>
            <a:off x="6266545" y="1081068"/>
            <a:ext cx="1041759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der </a:t>
            </a:r>
            <a:r>
              <a:rPr lang="cs-CZ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Enkel</a:t>
            </a:r>
            <a:endParaRPr lang="cs-CZ" sz="1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ovéPole 30"/>
          <p:cNvSpPr txBox="1"/>
          <p:nvPr/>
        </p:nvSpPr>
        <p:spPr>
          <a:xfrm>
            <a:off x="4679289" y="1491630"/>
            <a:ext cx="972831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der </a:t>
            </a:r>
            <a:r>
              <a:rPr lang="cs-CZ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Sohn</a:t>
            </a:r>
            <a:endParaRPr lang="cs-CZ" sz="1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ovéPole 32"/>
          <p:cNvSpPr txBox="1"/>
          <p:nvPr/>
        </p:nvSpPr>
        <p:spPr>
          <a:xfrm>
            <a:off x="4917374" y="1059582"/>
            <a:ext cx="1166794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der </a:t>
            </a:r>
            <a:r>
              <a:rPr lang="cs-CZ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Bruder</a:t>
            </a:r>
            <a:endParaRPr lang="cs-CZ" sz="1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ovéPole 33"/>
          <p:cNvSpPr txBox="1"/>
          <p:nvPr/>
        </p:nvSpPr>
        <p:spPr>
          <a:xfrm>
            <a:off x="1202520" y="2211710"/>
            <a:ext cx="1353256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16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das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Mädchen</a:t>
            </a:r>
            <a:endParaRPr lang="cs-CZ" sz="16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ovéPole 34"/>
          <p:cNvSpPr txBox="1"/>
          <p:nvPr/>
        </p:nvSpPr>
        <p:spPr>
          <a:xfrm>
            <a:off x="5967291" y="1563638"/>
            <a:ext cx="1052981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der </a:t>
            </a:r>
            <a:r>
              <a:rPr lang="cs-CZ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Junge</a:t>
            </a:r>
            <a:endParaRPr lang="cs-CZ" sz="1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ovéPole 36"/>
          <p:cNvSpPr txBox="1"/>
          <p:nvPr/>
        </p:nvSpPr>
        <p:spPr>
          <a:xfrm>
            <a:off x="326773" y="2715766"/>
            <a:ext cx="2517035" cy="892552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1600" b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POZOR!!!</a:t>
            </a:r>
          </a:p>
          <a:p>
            <a:pPr algn="ctr"/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Gramatický rod v němčině není vždy </a:t>
            </a:r>
          </a:p>
          <a:p>
            <a:pPr algn="ctr"/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shodný s rodem pod. jmen v češtině.</a:t>
            </a:r>
          </a:p>
          <a:p>
            <a:pPr algn="ctr"/>
            <a:r>
              <a:rPr lang="cs-CZ" sz="12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as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Mädchen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(ta) dívka</a:t>
            </a:r>
          </a:p>
        </p:txBody>
      </p:sp>
      <p:sp>
        <p:nvSpPr>
          <p:cNvPr id="36" name="TextovéPole 35"/>
          <p:cNvSpPr txBox="1"/>
          <p:nvPr/>
        </p:nvSpPr>
        <p:spPr>
          <a:xfrm>
            <a:off x="0" y="0"/>
            <a:ext cx="9144000" cy="24622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Nadpis 1"/>
          <p:cNvSpPr txBox="1">
            <a:spLocks/>
          </p:cNvSpPr>
          <p:nvPr/>
        </p:nvSpPr>
        <p:spPr>
          <a:xfrm>
            <a:off x="0" y="483518"/>
            <a:ext cx="5544146" cy="477054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.4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Welche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neue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Termine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erlernen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wir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028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504000"/>
            <a:ext cx="3532955" cy="477054"/>
          </a:xfrm>
        </p:spPr>
        <p:txBody>
          <a:bodyPr wrap="none">
            <a:spAutoFit/>
          </a:bodyPr>
          <a:lstStyle/>
          <a:p>
            <a:pPr algn="l"/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.5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Was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merkt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ihr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euch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 useBgFill="1">
        <p:nvSpPr>
          <p:cNvPr id="11" name="TextovéPole 10"/>
          <p:cNvSpPr txBox="1"/>
          <p:nvPr/>
        </p:nvSpPr>
        <p:spPr>
          <a:xfrm>
            <a:off x="7628535" y="3003798"/>
            <a:ext cx="184731" cy="184666"/>
          </a:xfrm>
          <a:prstGeom prst="rect">
            <a:avLst/>
          </a:prstGeom>
        </p:spPr>
        <p:txBody>
          <a:bodyPr wrap="none" tIns="0" rtlCol="0">
            <a:spAutoFit/>
          </a:bodyPr>
          <a:lstStyle/>
          <a:p>
            <a:pPr algn="ctr"/>
            <a:endParaRPr lang="cs-CZ" sz="9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Obrázek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7984" y="771550"/>
            <a:ext cx="4422477" cy="2952000"/>
          </a:xfrm>
          <a:prstGeom prst="rect">
            <a:avLst/>
          </a:prstGeom>
          <a:ln w="25400">
            <a:solidFill>
              <a:srgbClr val="C00000"/>
            </a:solidFill>
          </a:ln>
        </p:spPr>
      </p:pic>
      <p:sp>
        <p:nvSpPr>
          <p:cNvPr id="30" name="TextovéPole 29"/>
          <p:cNvSpPr txBox="1"/>
          <p:nvPr/>
        </p:nvSpPr>
        <p:spPr>
          <a:xfrm>
            <a:off x="251520" y="1502663"/>
            <a:ext cx="3168352" cy="27699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54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Kolik rodů mají podstatná jména v NJ?</a:t>
            </a:r>
          </a:p>
        </p:txBody>
      </p:sp>
      <p:sp>
        <p:nvSpPr>
          <p:cNvPr id="32" name="TextovéPole 31"/>
          <p:cNvSpPr txBox="1"/>
          <p:nvPr/>
        </p:nvSpPr>
        <p:spPr>
          <a:xfrm>
            <a:off x="5254948" y="3910285"/>
            <a:ext cx="3004349" cy="461665"/>
          </a:xfrm>
          <a:prstGeom prst="rect">
            <a:avLst/>
          </a:prstGeom>
          <a:solidFill>
            <a:schemeClr val="bg1"/>
          </a:solidFill>
          <a:ln w="254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1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Wer</a:t>
            </a:r>
            <a:r>
              <a:rPr lang="cs-CZ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ist</a:t>
            </a:r>
            <a:r>
              <a:rPr lang="cs-CZ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auf</a:t>
            </a:r>
            <a:r>
              <a:rPr lang="cs-CZ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dem </a:t>
            </a:r>
            <a:r>
              <a:rPr lang="cs-CZ" sz="1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Bild</a:t>
            </a:r>
            <a:r>
              <a:rPr lang="cs-CZ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?/ Kdo je na obrázku?</a:t>
            </a:r>
          </a:p>
          <a:p>
            <a:pPr algn="ctr"/>
            <a:r>
              <a:rPr lang="cs-CZ" sz="1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Sag</a:t>
            </a:r>
            <a:r>
              <a:rPr lang="cs-CZ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es </a:t>
            </a:r>
            <a:r>
              <a:rPr lang="cs-CZ" sz="1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auf</a:t>
            </a:r>
            <a:r>
              <a:rPr lang="cs-CZ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deutsch</a:t>
            </a:r>
            <a:r>
              <a:rPr lang="cs-CZ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./ Řekni to německy.</a:t>
            </a:r>
            <a:endParaRPr lang="cs-CZ" sz="1200" b="1" dirty="0" smtClean="0">
              <a:solidFill>
                <a:srgbClr val="C00000"/>
              </a:solidFill>
            </a:endParaRPr>
          </a:p>
        </p:txBody>
      </p:sp>
      <p:sp>
        <p:nvSpPr>
          <p:cNvPr id="34" name="TextovéPole 33"/>
          <p:cNvSpPr txBox="1"/>
          <p:nvPr/>
        </p:nvSpPr>
        <p:spPr>
          <a:xfrm>
            <a:off x="251520" y="1934711"/>
            <a:ext cx="3168352" cy="27699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54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Jaké jsou určité členy v NJ (1. pád)?</a:t>
            </a:r>
          </a:p>
        </p:txBody>
      </p:sp>
      <p:sp>
        <p:nvSpPr>
          <p:cNvPr id="38" name="TextovéPole 37"/>
          <p:cNvSpPr txBox="1"/>
          <p:nvPr/>
        </p:nvSpPr>
        <p:spPr>
          <a:xfrm>
            <a:off x="252000" y="2798807"/>
            <a:ext cx="3311888" cy="27699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54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Jak je to se členy v množném čísle (1. pád)?</a:t>
            </a:r>
          </a:p>
        </p:txBody>
      </p:sp>
      <p:sp>
        <p:nvSpPr>
          <p:cNvPr id="29" name="TextovéPole 28"/>
          <p:cNvSpPr txBox="1"/>
          <p:nvPr/>
        </p:nvSpPr>
        <p:spPr>
          <a:xfrm>
            <a:off x="251520" y="2366759"/>
            <a:ext cx="3168352" cy="27699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54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Jaké jsou neurčité členy v NJ (1. pád)?</a:t>
            </a:r>
          </a:p>
        </p:txBody>
      </p:sp>
      <p:sp>
        <p:nvSpPr>
          <p:cNvPr id="35" name="TextovéPole 34"/>
          <p:cNvSpPr txBox="1"/>
          <p:nvPr/>
        </p:nvSpPr>
        <p:spPr>
          <a:xfrm>
            <a:off x="251520" y="3505820"/>
            <a:ext cx="4032448" cy="969496"/>
          </a:xfrm>
          <a:prstGeom prst="rect">
            <a:avLst/>
          </a:prstGeom>
          <a:solidFill>
            <a:schemeClr val="bg1"/>
          </a:solidFill>
          <a:ln w="254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Ergänze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bestimmte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und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unbestimmteArtikel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spcAft>
                <a:spcPts val="600"/>
              </a:spcAft>
            </a:pPr>
            <a:r>
              <a:rPr lang="cs-CZ" sz="1400" b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/ Doplň určitý a neurčitý člen:</a:t>
            </a:r>
          </a:p>
          <a:p>
            <a:r>
              <a:rPr lang="cs-CZ" sz="12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Oma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Opa, </a:t>
            </a:r>
            <a:r>
              <a:rPr lang="cs-CZ" sz="12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Mutti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Vater, </a:t>
            </a:r>
            <a:r>
              <a:rPr lang="cs-CZ" sz="12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Sohn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12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Schwester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Mädchen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12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Tochter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12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Frau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Mann, </a:t>
            </a:r>
            <a:r>
              <a:rPr lang="cs-CZ" sz="12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Kind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Leute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12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Familie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12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Junge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12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Enkel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12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Enkelin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0" y="0"/>
            <a:ext cx="9144000" cy="24622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7532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-23654" y="483518"/>
            <a:ext cx="6239850" cy="477054"/>
          </a:xfrm>
        </p:spPr>
        <p:txBody>
          <a:bodyPr wrap="none">
            <a:spAutoFit/>
          </a:bodyPr>
          <a:lstStyle/>
          <a:p>
            <a:pPr algn="l"/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.6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Etwas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zusätzlich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für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geschickte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Schüler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ovéPole 10">
            <a:hlinkClick r:id="rId3"/>
          </p:cNvPr>
          <p:cNvSpPr txBox="1"/>
          <p:nvPr/>
        </p:nvSpPr>
        <p:spPr>
          <a:xfrm>
            <a:off x="6516216" y="3867895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1200" dirty="0" smtClean="0"/>
          </a:p>
          <a:p>
            <a:endParaRPr lang="cs-CZ" sz="1200" dirty="0"/>
          </a:p>
        </p:txBody>
      </p:sp>
      <p:sp>
        <p:nvSpPr>
          <p:cNvPr id="29" name="TextovéPole 28"/>
          <p:cNvSpPr txBox="1"/>
          <p:nvPr/>
        </p:nvSpPr>
        <p:spPr>
          <a:xfrm>
            <a:off x="539552" y="2571750"/>
            <a:ext cx="989245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die</a:t>
            </a:r>
            <a:r>
              <a:rPr lang="cs-CZ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Tante</a:t>
            </a:r>
            <a:endParaRPr lang="cs-CZ" sz="1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ovéPole 30"/>
          <p:cNvSpPr txBox="1"/>
          <p:nvPr/>
        </p:nvSpPr>
        <p:spPr>
          <a:xfrm>
            <a:off x="539552" y="2139702"/>
            <a:ext cx="1065806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cs-CZ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er </a:t>
            </a:r>
            <a:r>
              <a:rPr lang="cs-CZ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Onkel</a:t>
            </a:r>
            <a:endParaRPr lang="cs-CZ" sz="1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ovéPole 32"/>
          <p:cNvSpPr txBox="1"/>
          <p:nvPr/>
        </p:nvSpPr>
        <p:spPr>
          <a:xfrm>
            <a:off x="539552" y="1225084"/>
            <a:ext cx="2478564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accent3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Rozšiř svou slovní zásobu.</a:t>
            </a:r>
          </a:p>
        </p:txBody>
      </p:sp>
      <p:sp>
        <p:nvSpPr>
          <p:cNvPr id="19" name="TextovéPole 18"/>
          <p:cNvSpPr txBox="1"/>
          <p:nvPr/>
        </p:nvSpPr>
        <p:spPr>
          <a:xfrm>
            <a:off x="488256" y="3291830"/>
            <a:ext cx="1195648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cs-CZ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er </a:t>
            </a:r>
            <a:r>
              <a:rPr lang="cs-CZ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Cousin</a:t>
            </a:r>
            <a:r>
              <a:rPr lang="cs-CZ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0" name="TextovéPole 19"/>
          <p:cNvSpPr txBox="1"/>
          <p:nvPr/>
        </p:nvSpPr>
        <p:spPr>
          <a:xfrm>
            <a:off x="488256" y="3723878"/>
            <a:ext cx="1205779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die</a:t>
            </a:r>
            <a:r>
              <a:rPr lang="cs-CZ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Cousine</a:t>
            </a:r>
            <a:endParaRPr lang="cs-CZ" sz="1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horova\AppData\Local\Microsoft\Windows\Temporary Internet Files\Content.IE5\UCNG1NTW\MP900422257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28224" y="1059582"/>
            <a:ext cx="1260000" cy="1631293"/>
          </a:xfrm>
          <a:prstGeom prst="rect">
            <a:avLst/>
          </a:prstGeom>
          <a:noFill/>
          <a:ln w="3175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horova\AppData\Local\Microsoft\Windows\Temporary Internet Files\Content.IE5\VN1WV965\MP900407361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12480" y="2931790"/>
            <a:ext cx="1980000" cy="1584000"/>
          </a:xfrm>
          <a:prstGeom prst="rect">
            <a:avLst/>
          </a:prstGeom>
          <a:noFill/>
          <a:ln w="3175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horova\AppData\Local\Microsoft\Windows\Temporary Internet Files\Content.IE5\UCNG1NTW\MP900430538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20272" y="699542"/>
            <a:ext cx="1731645" cy="1692000"/>
          </a:xfrm>
          <a:prstGeom prst="rect">
            <a:avLst/>
          </a:prstGeom>
          <a:noFill/>
          <a:ln w="3175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Obrázek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3968" y="3399974"/>
            <a:ext cx="2301360" cy="1188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rgbClr val="C00000"/>
            </a:solidFill>
          </a:ln>
        </p:spPr>
      </p:pic>
      <p:sp>
        <p:nvSpPr>
          <p:cNvPr id="26" name="TextovéPole 25"/>
          <p:cNvSpPr txBox="1"/>
          <p:nvPr/>
        </p:nvSpPr>
        <p:spPr>
          <a:xfrm>
            <a:off x="5434380" y="2859782"/>
            <a:ext cx="1081836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cs-CZ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er </a:t>
            </a:r>
            <a:r>
              <a:rPr lang="cs-CZ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Hund</a:t>
            </a:r>
            <a:r>
              <a:rPr lang="cs-CZ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8" name="TextovéPole 27"/>
          <p:cNvSpPr txBox="1"/>
          <p:nvPr/>
        </p:nvSpPr>
        <p:spPr>
          <a:xfrm>
            <a:off x="4610280" y="4659982"/>
            <a:ext cx="1005275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das</a:t>
            </a:r>
            <a:r>
              <a:rPr lang="cs-CZ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Auto </a:t>
            </a:r>
          </a:p>
        </p:txBody>
      </p:sp>
      <p:sp>
        <p:nvSpPr>
          <p:cNvPr id="30" name="TextovéPole 29"/>
          <p:cNvSpPr txBox="1"/>
          <p:nvPr/>
        </p:nvSpPr>
        <p:spPr>
          <a:xfrm>
            <a:off x="7206576" y="4587974"/>
            <a:ext cx="1064715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die</a:t>
            </a:r>
            <a:r>
              <a:rPr lang="cs-CZ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Katze</a:t>
            </a:r>
            <a:r>
              <a:rPr lang="cs-CZ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2" name="TextovéPole 31"/>
          <p:cNvSpPr txBox="1"/>
          <p:nvPr/>
        </p:nvSpPr>
        <p:spPr>
          <a:xfrm>
            <a:off x="7426544" y="2499742"/>
            <a:ext cx="989373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das</a:t>
            </a:r>
            <a:r>
              <a:rPr lang="cs-CZ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Haus</a:t>
            </a:r>
            <a:endParaRPr lang="cs-CZ" sz="1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ovéPole 36"/>
          <p:cNvSpPr txBox="1"/>
          <p:nvPr/>
        </p:nvSpPr>
        <p:spPr>
          <a:xfrm>
            <a:off x="2411760" y="1923678"/>
            <a:ext cx="1371979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cs-CZ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er </a:t>
            </a:r>
            <a:r>
              <a:rPr lang="cs-CZ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Ehemann</a:t>
            </a:r>
            <a:endParaRPr lang="cs-CZ" sz="1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ovéPole 37"/>
          <p:cNvSpPr txBox="1"/>
          <p:nvPr/>
        </p:nvSpPr>
        <p:spPr>
          <a:xfrm>
            <a:off x="2411760" y="2355726"/>
            <a:ext cx="1217000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die</a:t>
            </a:r>
            <a:r>
              <a:rPr lang="cs-CZ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Ehefrau</a:t>
            </a:r>
            <a:endParaRPr lang="cs-CZ" sz="1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ovéPole 38"/>
          <p:cNvSpPr txBox="1"/>
          <p:nvPr/>
        </p:nvSpPr>
        <p:spPr>
          <a:xfrm>
            <a:off x="2411760" y="3291830"/>
            <a:ext cx="978153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das</a:t>
            </a:r>
            <a:r>
              <a:rPr lang="cs-CZ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Kind</a:t>
            </a:r>
            <a:endParaRPr lang="cs-CZ" sz="1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ovéPole 39"/>
          <p:cNvSpPr txBox="1"/>
          <p:nvPr/>
        </p:nvSpPr>
        <p:spPr>
          <a:xfrm>
            <a:off x="2406951" y="3723878"/>
            <a:ext cx="987771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das</a:t>
            </a:r>
            <a:r>
              <a:rPr lang="cs-CZ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Baby</a:t>
            </a:r>
          </a:p>
        </p:txBody>
      </p:sp>
      <p:sp>
        <p:nvSpPr>
          <p:cNvPr id="22" name="TextovéPole 21"/>
          <p:cNvSpPr txBox="1"/>
          <p:nvPr/>
        </p:nvSpPr>
        <p:spPr>
          <a:xfrm>
            <a:off x="0" y="0"/>
            <a:ext cx="9144000" cy="24622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5401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0151" y="498603"/>
            <a:ext cx="2916832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2.8 Test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7364691" y="1203598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>
                <a:solidFill>
                  <a:srgbClr val="813763"/>
                </a:solidFill>
                <a:latin typeface="Times New Roman" pitchFamily="18" charset="0"/>
                <a:cs typeface="Times New Roman" pitchFamily="18" charset="0"/>
              </a:rPr>
              <a:t>Správné odpovědi:</a:t>
            </a:r>
            <a:endParaRPr lang="cs-CZ" sz="1400" b="1" dirty="0">
              <a:solidFill>
                <a:srgbClr val="81376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Tabulk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09002304"/>
              </p:ext>
            </p:extLst>
          </p:nvPr>
        </p:nvGraphicFramePr>
        <p:xfrm>
          <a:off x="179510" y="1131590"/>
          <a:ext cx="7185180" cy="377952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3592590"/>
                <a:gridCol w="3592590"/>
              </a:tblGrid>
              <a:tr h="177612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kumimoji="0" lang="cs-CZ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Kolik rodů mají podstatná jména v NJ?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kumimoji="0" lang="cs-CZ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kumimoji="0" lang="cs-CZ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kumimoji="0" lang="cs-CZ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kumimoji="0" lang="cs-CZ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endParaRPr kumimoji="0" lang="cs-CZ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     Vyber správný určitý člen.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Vater</a:t>
                      </a:r>
                    </a:p>
                    <a:p>
                      <a:pPr marL="342900" indent="-342900" algn="l">
                        <a:buNone/>
                      </a:pPr>
                      <a:endParaRPr lang="cs-CZ" sz="1400" b="1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>
                        <a:buNone/>
                      </a:pPr>
                      <a:endParaRPr lang="cs-CZ" sz="1400" b="1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kumimoji="0" lang="cs-CZ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eine</a:t>
                      </a:r>
                      <a:endParaRPr kumimoji="0" lang="cs-CZ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kumimoji="0" lang="cs-CZ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die</a:t>
                      </a:r>
                      <a:endParaRPr kumimoji="0" lang="cs-CZ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kumimoji="0" lang="cs-CZ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der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kumimoji="0" lang="cs-CZ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das</a:t>
                      </a:r>
                      <a:endParaRPr kumimoji="0" lang="cs-CZ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342900" indent="-342900" algn="l">
                        <a:buNone/>
                      </a:pPr>
                      <a:endParaRPr lang="cs-CZ" sz="1400" b="1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177612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 startAt="2"/>
                        <a:tabLst/>
                        <a:defRPr/>
                      </a:pPr>
                      <a:r>
                        <a:rPr lang="cs-CZ" sz="1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Vyber správný určitý člen.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</a:t>
                      </a:r>
                      <a:r>
                        <a:rPr lang="cs-CZ" sz="1400" b="1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Oma</a:t>
                      </a:r>
                      <a:endParaRPr lang="cs-CZ" sz="1400" b="1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400" b="1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kumimoji="0" lang="cs-CZ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ein</a:t>
                      </a:r>
                      <a:endParaRPr kumimoji="0" lang="cs-CZ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kumimoji="0" lang="cs-CZ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der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kumimoji="0" lang="cs-CZ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eine</a:t>
                      </a:r>
                      <a:endParaRPr kumimoji="0" lang="cs-CZ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kumimoji="0" lang="cs-CZ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die</a:t>
                      </a:r>
                      <a:endParaRPr kumimoji="0" lang="cs-CZ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     Vyber správný neurčitý člen.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</a:t>
                      </a:r>
                      <a:r>
                        <a:rPr lang="cs-CZ" sz="1400" b="1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Kind</a:t>
                      </a:r>
                      <a:endParaRPr lang="cs-CZ" sz="1400" b="1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kumimoji="0" lang="cs-CZ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ein</a:t>
                      </a:r>
                      <a:endParaRPr kumimoji="0" lang="cs-CZ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kumimoji="0" lang="cs-CZ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eine</a:t>
                      </a:r>
                      <a:endParaRPr kumimoji="0" lang="cs-CZ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kumimoji="0" lang="cs-CZ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das</a:t>
                      </a:r>
                      <a:endParaRPr kumimoji="0" lang="cs-CZ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kumimoji="0" lang="cs-CZ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der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16" name="TextovéPole 15"/>
          <p:cNvSpPr txBox="1"/>
          <p:nvPr/>
        </p:nvSpPr>
        <p:spPr>
          <a:xfrm>
            <a:off x="7976759" y="1511375"/>
            <a:ext cx="5040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b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d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c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a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/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0" y="0"/>
            <a:ext cx="9144000" cy="24622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7118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</p:bld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accent6">
            <a:lumMod val="40000"/>
            <a:lumOff val="60000"/>
          </a:schemeClr>
        </a:solidFill>
      </a:spPr>
      <a:bodyPr wrap="square" rtlCol="0">
        <a:spAutoFit/>
      </a:bodyPr>
      <a:lstStyle>
        <a:defPPr>
          <a:defRPr sz="1200" b="1" dirty="0" smtClean="0">
            <a:solidFill>
              <a:schemeClr val="accent3">
                <a:lumMod val="50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942</Words>
  <Application>Microsoft Office PowerPoint</Application>
  <PresentationFormat>Předvádění na obrazovce (16:9)</PresentationFormat>
  <Paragraphs>271</Paragraphs>
  <Slides>19</Slides>
  <Notes>7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0" baseType="lpstr">
      <vt:lpstr>Motiv sady Office</vt:lpstr>
      <vt:lpstr>Der bestimmte, unbestimmte Artikel </vt:lpstr>
      <vt:lpstr>Wiederholug, slovíčka </vt:lpstr>
      <vt:lpstr> Substantive – Genus, Artikel</vt:lpstr>
      <vt:lpstr>2.2 Was weißt du schon?</vt:lpstr>
      <vt:lpstr>2.3 Was Neues erfahren wir ?</vt:lpstr>
      <vt:lpstr>Snímek 6</vt:lpstr>
      <vt:lpstr>2.5 Was merkt ihr euch?</vt:lpstr>
      <vt:lpstr>2.6 Etwas zusätzlich für geschickte Schüler</vt:lpstr>
      <vt:lpstr>2.8 Test</vt:lpstr>
      <vt:lpstr>SLOVESA - OPAKOVÁNÍ</vt:lpstr>
      <vt:lpstr>DER UNBESTIMMTE ARTIKEL </vt:lpstr>
      <vt:lpstr>DER UNBESTIMMTE ARTIKEL </vt:lpstr>
      <vt:lpstr>DER UNBESTIMMTE ARTIKEL </vt:lpstr>
      <vt:lpstr>DER UNBESTIMMTE ARTIKEL </vt:lpstr>
      <vt:lpstr>Snímek 15</vt:lpstr>
      <vt:lpstr>Snímek 16</vt:lpstr>
      <vt:lpstr>Snímek 17</vt:lpstr>
      <vt:lpstr>Snímek 18</vt:lpstr>
      <vt:lpstr>Snímek 19</vt:lpstr>
    </vt:vector>
  </TitlesOfParts>
  <Company>Základní škla Děčín VI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prusa</dc:creator>
  <cp:lastModifiedBy>Uživatel systému Windows</cp:lastModifiedBy>
  <cp:revision>399</cp:revision>
  <dcterms:created xsi:type="dcterms:W3CDTF">2010-10-18T18:21:56Z</dcterms:created>
  <dcterms:modified xsi:type="dcterms:W3CDTF">2019-09-22T19:34:24Z</dcterms:modified>
</cp:coreProperties>
</file>