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65" r:id="rId4"/>
    <p:sldId id="266" r:id="rId5"/>
    <p:sldId id="267" r:id="rId6"/>
    <p:sldId id="273" r:id="rId7"/>
    <p:sldId id="270" r:id="rId8"/>
    <p:sldId id="271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72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D8E5B-517F-444D-B28D-5FAB697CA8C4}" type="datetimeFigureOut">
              <a:rPr lang="cs-CZ" smtClean="0"/>
              <a:pPr/>
              <a:t>22.09.2025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CF23C-2E11-487F-8460-F0B1DAFEEA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56176" y="5517232"/>
            <a:ext cx="2808312" cy="1224135"/>
          </a:xfrm>
        </p:spPr>
        <p:txBody>
          <a:bodyPr>
            <a:normAutofit/>
          </a:bodyPr>
          <a:lstStyle/>
          <a:p>
            <a:endParaRPr lang="cs-C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cs-CZ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STAVBA SLOVA</a:t>
            </a:r>
            <a:br>
              <a:rPr lang="cs-CZ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cs-CZ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PRAVOPIS</a:t>
            </a:r>
          </a:p>
        </p:txBody>
      </p:sp>
    </p:spTree>
    <p:extLst>
      <p:ext uri="{BB962C8B-B14F-4D97-AF65-F5344CB8AC3E}">
        <p14:creationId xmlns:p14="http://schemas.microsoft.com/office/powerpoint/2010/main" val="258230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476672"/>
            <a:ext cx="897072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KOŘEN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-společná část pro všechna příbuzná slova.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Před kořenem může být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PŘEDPONA</a:t>
            </a:r>
            <a:r>
              <a:rPr lang="cs-CZ" sz="32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(předponová část).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Ke kořeni se připojují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PŘÍPONA+KONCOVKA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(příponová část).</a:t>
            </a:r>
          </a:p>
        </p:txBody>
      </p:sp>
    </p:spTree>
    <p:extLst>
      <p:ext uri="{BB962C8B-B14F-4D97-AF65-F5344CB8AC3E}">
        <p14:creationId xmlns:p14="http://schemas.microsoft.com/office/powerpoint/2010/main" val="416639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548680"/>
            <a:ext cx="8151590" cy="84638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                                                                     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                           HRAD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                           HRAD           B         A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             ZA         HRAD                       A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PŘED    ZA         HRÁD           K         A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             ZA         HRAD           NÍK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             ZA         HRAD        NI-CTV    Í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79512" y="924947"/>
            <a:ext cx="2736304" cy="115212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PŘEDPONOVÁ ČÁST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-předpona</a:t>
            </a:r>
          </a:p>
        </p:txBody>
      </p:sp>
      <p:sp>
        <p:nvSpPr>
          <p:cNvPr id="5" name="Obdélník 4"/>
          <p:cNvSpPr/>
          <p:nvPr/>
        </p:nvSpPr>
        <p:spPr>
          <a:xfrm>
            <a:off x="2915816" y="526570"/>
            <a:ext cx="273630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solidFill>
                  <a:srgbClr val="FF0000"/>
                </a:solidFill>
              </a:rPr>
              <a:t>KOŘEN</a:t>
            </a:r>
          </a:p>
        </p:txBody>
      </p:sp>
      <p:sp>
        <p:nvSpPr>
          <p:cNvPr id="6" name="Obdélník 5"/>
          <p:cNvSpPr/>
          <p:nvPr/>
        </p:nvSpPr>
        <p:spPr>
          <a:xfrm>
            <a:off x="5643669" y="951518"/>
            <a:ext cx="273630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PŘÍPONOVÁ ČÁST</a:t>
            </a:r>
          </a:p>
          <a:p>
            <a:pPr algn="ctr"/>
            <a:r>
              <a:rPr lang="cs-CZ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-přípona    koncovka</a:t>
            </a:r>
          </a:p>
          <a:p>
            <a:pPr algn="ctr"/>
            <a:endParaRPr lang="cs-C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Přímá spojnice 12"/>
          <p:cNvCxnSpPr/>
          <p:nvPr/>
        </p:nvCxnSpPr>
        <p:spPr>
          <a:xfrm>
            <a:off x="6948264" y="1501011"/>
            <a:ext cx="0" cy="602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79512" y="112276"/>
            <a:ext cx="869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Př.:</a:t>
            </a:r>
          </a:p>
        </p:txBody>
      </p:sp>
    </p:spTree>
    <p:extLst>
      <p:ext uri="{BB962C8B-B14F-4D97-AF65-F5344CB8AC3E}">
        <p14:creationId xmlns:p14="http://schemas.microsoft.com/office/powerpoint/2010/main" val="892218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548680"/>
            <a:ext cx="8518679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daných slov proveďte stavbu slova: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nástěnka, výstavba, podchod, 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zavařenina, železářství, ženatý, zábava,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město, kohoutek, běh, hvězda, výskok.</a:t>
            </a:r>
          </a:p>
        </p:txBody>
      </p:sp>
    </p:spTree>
    <p:extLst>
      <p:ext uri="{BB962C8B-B14F-4D97-AF65-F5344CB8AC3E}">
        <p14:creationId xmlns:p14="http://schemas.microsoft.com/office/powerpoint/2010/main" val="795504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548680"/>
            <a:ext cx="9078126" cy="4585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daných slov proveďte stavbu slova: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PODZIMNÍ, BRZIČKO, VYŠEHRAD, VÍŽKA,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VÝŠKA, VÍTĚZSTVÍ, VINOHRAD, MYSLIVEC,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ZLOBIT, NEROZBITNÝ, PÝCHAVKA, 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NEODBYTNÝ, NESMYSL, NEPORAZITELNÝ</a:t>
            </a:r>
          </a:p>
        </p:txBody>
      </p:sp>
    </p:spTree>
    <p:extLst>
      <p:ext uri="{BB962C8B-B14F-4D97-AF65-F5344CB8AC3E}">
        <p14:creationId xmlns:p14="http://schemas.microsoft.com/office/powerpoint/2010/main" val="795504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188640"/>
            <a:ext cx="7587333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VYŘEŠTE   TAJENKU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1.   Příponová část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KOVÁŘSTVÍ.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2.   Kořen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TOČIT.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3.   Kořen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VÝHRA.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4.   Předpona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VYHRANÝ.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5.   Kořen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DUBOVÝ.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6.   Předpona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NALEPIT.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7.   Kořen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NOSIT.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8.   Kořen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LOĎKA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9.   Kořen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PODKONÍ.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9.   Předpona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VÝBORNÝ.</a:t>
            </a: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10. Předpona slova </a:t>
            </a:r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NAZDOBIT.</a:t>
            </a:r>
            <a:endParaRPr lang="cs-CZ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654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707904" y="409870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3707904" y="930017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3707904" y="1434073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3707904" y="1922035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3707904" y="2426091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3707904" y="2925884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3707904" y="3429940"/>
            <a:ext cx="504056" cy="50405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3707903" y="3933996"/>
            <a:ext cx="502635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3707904" y="4421486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3707904" y="4925542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3707904" y="5429598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3707904" y="5933654"/>
            <a:ext cx="504056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4211960" y="415076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4716016" y="415076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5220072" y="415076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4211960" y="930017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4716016" y="930017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3203848" y="1409935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2699792" y="1412776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délník 31"/>
          <p:cNvSpPr/>
          <p:nvPr/>
        </p:nvSpPr>
        <p:spPr>
          <a:xfrm>
            <a:off x="4211960" y="1913991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délník 32"/>
          <p:cNvSpPr/>
          <p:nvPr/>
        </p:nvSpPr>
        <p:spPr>
          <a:xfrm>
            <a:off x="3203848" y="2431297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/>
          <p:cNvSpPr/>
          <p:nvPr/>
        </p:nvSpPr>
        <p:spPr>
          <a:xfrm>
            <a:off x="2699792" y="2431297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délník 34"/>
          <p:cNvSpPr/>
          <p:nvPr/>
        </p:nvSpPr>
        <p:spPr>
          <a:xfrm>
            <a:off x="3203847" y="2940559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délník 35"/>
          <p:cNvSpPr/>
          <p:nvPr/>
        </p:nvSpPr>
        <p:spPr>
          <a:xfrm>
            <a:off x="3203847" y="3917430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délník 36"/>
          <p:cNvSpPr/>
          <p:nvPr/>
        </p:nvSpPr>
        <p:spPr>
          <a:xfrm>
            <a:off x="2709257" y="3924574"/>
            <a:ext cx="504056" cy="4857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4220847" y="4430771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Obdélník 38"/>
          <p:cNvSpPr/>
          <p:nvPr/>
        </p:nvSpPr>
        <p:spPr>
          <a:xfrm>
            <a:off x="4724903" y="4426392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bdélník 39"/>
          <p:cNvSpPr/>
          <p:nvPr/>
        </p:nvSpPr>
        <p:spPr>
          <a:xfrm>
            <a:off x="3203847" y="4919862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bdélník 41"/>
          <p:cNvSpPr/>
          <p:nvPr/>
        </p:nvSpPr>
        <p:spPr>
          <a:xfrm>
            <a:off x="4211960" y="5423918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bdélník 42"/>
          <p:cNvSpPr/>
          <p:nvPr/>
        </p:nvSpPr>
        <p:spPr>
          <a:xfrm>
            <a:off x="3213313" y="5933654"/>
            <a:ext cx="50405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3186840" y="409870"/>
            <a:ext cx="62183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1.                                                     </a:t>
            </a:r>
          </a:p>
          <a:p>
            <a:r>
              <a:rPr lang="cs-CZ" sz="2800" b="1" dirty="0"/>
              <a:t>2.                         </a:t>
            </a:r>
          </a:p>
          <a:p>
            <a:endParaRPr lang="cs-CZ" sz="2800" b="1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1979712" y="1424610"/>
            <a:ext cx="449995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 3.                                   </a:t>
            </a:r>
          </a:p>
          <a:p>
            <a:r>
              <a:rPr lang="cs-CZ" sz="2800" b="1" dirty="0"/>
              <a:t>           4.</a:t>
            </a:r>
          </a:p>
          <a:p>
            <a:endParaRPr lang="cs-CZ" sz="2800" b="1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2123728" y="2442416"/>
            <a:ext cx="10631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5.</a:t>
            </a:r>
          </a:p>
          <a:p>
            <a:r>
              <a:rPr lang="cs-CZ" sz="2800" b="1" dirty="0"/>
              <a:t>     6.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2151228" y="3933996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7.</a:t>
            </a:r>
          </a:p>
        </p:txBody>
      </p:sp>
      <p:sp>
        <p:nvSpPr>
          <p:cNvPr id="48" name="TextovéPole 47"/>
          <p:cNvSpPr txBox="1"/>
          <p:nvPr/>
        </p:nvSpPr>
        <p:spPr>
          <a:xfrm>
            <a:off x="2135086" y="4429050"/>
            <a:ext cx="106311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     8.</a:t>
            </a:r>
          </a:p>
          <a:p>
            <a:r>
              <a:rPr lang="cs-CZ" sz="2800" b="1" dirty="0"/>
              <a:t>     9.</a:t>
            </a:r>
          </a:p>
          <a:p>
            <a:endParaRPr lang="cs-CZ" sz="2800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2951132" y="5429598"/>
            <a:ext cx="736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10.</a:t>
            </a:r>
          </a:p>
          <a:p>
            <a:endParaRPr lang="cs-CZ" sz="2800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2477214" y="5940248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11.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6188623" y="415076"/>
            <a:ext cx="134043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    </a:t>
            </a:r>
            <a:r>
              <a:rPr lang="cs-CZ" sz="2800" b="1" dirty="0">
                <a:solidFill>
                  <a:srgbClr val="FF0000"/>
                </a:solidFill>
              </a:rPr>
              <a:t>S</a:t>
            </a:r>
            <a:r>
              <a:rPr lang="cs-CZ" sz="2800" b="1" dirty="0"/>
              <a:t>TVÍ</a:t>
            </a:r>
          </a:p>
          <a:p>
            <a:endParaRPr lang="cs-CZ" sz="2800" b="1" dirty="0"/>
          </a:p>
          <a:p>
            <a:endParaRPr lang="cs-CZ" sz="28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88623" y="937343"/>
            <a:ext cx="1278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    </a:t>
            </a:r>
            <a:r>
              <a:rPr lang="cs-CZ" sz="2800" b="1" dirty="0">
                <a:solidFill>
                  <a:srgbClr val="FF0000"/>
                </a:solidFill>
              </a:rPr>
              <a:t>T</a:t>
            </a:r>
            <a:r>
              <a:rPr lang="cs-CZ" sz="2800" b="1" dirty="0"/>
              <a:t>OČ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766873" y="1402973"/>
            <a:ext cx="1501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    HR</a:t>
            </a:r>
            <a:r>
              <a:rPr lang="cs-CZ" sz="2800" b="1" dirty="0">
                <a:solidFill>
                  <a:srgbClr val="FF0000"/>
                </a:solidFill>
              </a:rPr>
              <a:t>A</a:t>
            </a:r>
            <a:r>
              <a:rPr lang="cs-CZ" sz="2800" b="1" dirty="0"/>
              <a:t>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237784" y="1869735"/>
            <a:ext cx="1056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    </a:t>
            </a:r>
            <a:r>
              <a:rPr lang="cs-CZ" sz="2800" b="1" dirty="0">
                <a:solidFill>
                  <a:srgbClr val="FF0000"/>
                </a:solidFill>
              </a:rPr>
              <a:t>V</a:t>
            </a:r>
            <a:r>
              <a:rPr lang="cs-CZ" sz="2800" b="1" dirty="0"/>
              <a:t>Y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88623" y="2392955"/>
            <a:ext cx="872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DU</a:t>
            </a:r>
            <a:r>
              <a:rPr lang="cs-CZ" sz="28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408235" y="2886365"/>
            <a:ext cx="652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N</a:t>
            </a:r>
            <a:r>
              <a:rPr lang="cs-CZ" sz="28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086383" y="3905830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NO</a:t>
            </a:r>
            <a:r>
              <a:rPr lang="cs-CZ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69026" y="4861104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K</a:t>
            </a:r>
            <a:r>
              <a:rPr lang="cs-CZ" sz="2800" b="1" dirty="0">
                <a:solidFill>
                  <a:srgbClr val="FF0000"/>
                </a:solidFill>
              </a:rPr>
              <a:t>O</a:t>
            </a:r>
            <a:r>
              <a:rPr lang="cs-CZ" sz="2800" b="1" dirty="0"/>
              <a:t>N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597759" y="4346873"/>
            <a:ext cx="867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L</a:t>
            </a:r>
            <a:r>
              <a:rPr lang="cs-CZ" sz="2800" b="1" dirty="0"/>
              <a:t>OĎ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635572" y="5379037"/>
            <a:ext cx="627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V</a:t>
            </a:r>
            <a:r>
              <a:rPr lang="cs-CZ" sz="2800" b="1" dirty="0"/>
              <a:t>Ý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6366235" y="5860485"/>
            <a:ext cx="652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/>
              <a:t>N</a:t>
            </a:r>
            <a:r>
              <a:rPr lang="cs-CZ" sz="28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1" name="Obdélník 40"/>
          <p:cNvSpPr/>
          <p:nvPr/>
        </p:nvSpPr>
        <p:spPr>
          <a:xfrm>
            <a:off x="6086383" y="332656"/>
            <a:ext cx="1653969" cy="6264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236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PRAVOPISNÉ 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8892480" cy="52565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/>
              <a:t> Vzrostlé dub__, obdivovali </a:t>
            </a:r>
            <a:r>
              <a:rPr lang="cs-CZ" dirty="0" err="1"/>
              <a:t>lv</a:t>
            </a:r>
            <a:r>
              <a:rPr lang="cs-CZ" dirty="0"/>
              <a:t>__ a pardál__, vyprávěj o </a:t>
            </a:r>
            <a:r>
              <a:rPr lang="cs-CZ" dirty="0" err="1"/>
              <a:t>starostov</a:t>
            </a:r>
            <a:r>
              <a:rPr lang="cs-CZ" dirty="0"/>
              <a:t>__, jasné hvězd__ na neb__, místa mezi </a:t>
            </a:r>
            <a:r>
              <a:rPr lang="cs-CZ" dirty="0" err="1"/>
              <a:t>sedadl</a:t>
            </a:r>
            <a:r>
              <a:rPr lang="cs-CZ" dirty="0"/>
              <a:t>__, </a:t>
            </a:r>
            <a:r>
              <a:rPr lang="cs-CZ" dirty="0" err="1"/>
              <a:t>stolk</a:t>
            </a:r>
            <a:r>
              <a:rPr lang="cs-CZ" dirty="0"/>
              <a:t>__ s křesl__, svěřoval se jí s </a:t>
            </a:r>
            <a:r>
              <a:rPr lang="cs-CZ" dirty="0" err="1"/>
              <a:t>tajemsvím</a:t>
            </a:r>
            <a:r>
              <a:rPr lang="cs-CZ" dirty="0"/>
              <a:t>__, na </a:t>
            </a:r>
            <a:r>
              <a:rPr lang="cs-CZ" dirty="0" err="1"/>
              <a:t>pol</a:t>
            </a:r>
            <a:r>
              <a:rPr lang="cs-CZ" dirty="0"/>
              <a:t>__ch jsou zbytky zrn__, sov__ žijí i v naší zem__, koupaliště na </a:t>
            </a:r>
            <a:r>
              <a:rPr lang="cs-CZ" dirty="0" err="1"/>
              <a:t>Lab</a:t>
            </a:r>
            <a:r>
              <a:rPr lang="cs-CZ" dirty="0"/>
              <a:t>__, hovořili pod </a:t>
            </a:r>
            <a:r>
              <a:rPr lang="cs-CZ" dirty="0" err="1"/>
              <a:t>podloub</a:t>
            </a:r>
            <a:r>
              <a:rPr lang="cs-CZ" dirty="0"/>
              <a:t>__m,  v neb__ mezi anděl__, mlh__ v údol__ch,  cest__ mezi </a:t>
            </a:r>
            <a:r>
              <a:rPr lang="cs-CZ" dirty="0" err="1"/>
              <a:t>pol</a:t>
            </a:r>
            <a:r>
              <a:rPr lang="cs-CZ"/>
              <a:t>__,  </a:t>
            </a:r>
            <a:r>
              <a:rPr lang="cs-CZ" dirty="0"/>
              <a:t>labutě mávaly </a:t>
            </a:r>
            <a:r>
              <a:rPr lang="cs-CZ" dirty="0" err="1"/>
              <a:t>křídl</a:t>
            </a:r>
            <a:r>
              <a:rPr lang="cs-CZ" dirty="0"/>
              <a:t>__, vítr pohyboval </a:t>
            </a:r>
            <a:r>
              <a:rPr lang="cs-CZ" dirty="0" err="1"/>
              <a:t>stébl</a:t>
            </a:r>
            <a:r>
              <a:rPr lang="cs-CZ" dirty="0"/>
              <a:t>__ obil__, hus__ žerou kopřiv__, pořady v </a:t>
            </a:r>
            <a:r>
              <a:rPr lang="cs-CZ" dirty="0" err="1"/>
              <a:t>televiz</a:t>
            </a:r>
            <a:r>
              <a:rPr lang="cs-CZ" dirty="0"/>
              <a:t>__, mezi </a:t>
            </a:r>
            <a:r>
              <a:rPr lang="cs-CZ" dirty="0" err="1"/>
              <a:t>zebram</a:t>
            </a:r>
            <a:r>
              <a:rPr lang="cs-CZ" dirty="0"/>
              <a:t>__ viděl i žiraf__, vyniká </a:t>
            </a:r>
            <a:r>
              <a:rPr lang="cs-CZ" dirty="0" err="1"/>
              <a:t>píl</a:t>
            </a:r>
            <a:r>
              <a:rPr lang="cs-CZ" dirty="0"/>
              <a:t>__, pěnkav__ a kos__ na </a:t>
            </a:r>
            <a:r>
              <a:rPr lang="cs-CZ" dirty="0" err="1"/>
              <a:t>větv</a:t>
            </a:r>
            <a:r>
              <a:rPr lang="cs-CZ" dirty="0"/>
              <a:t>__,  pum__ toužil__ po </a:t>
            </a:r>
            <a:r>
              <a:rPr lang="cs-CZ" dirty="0" err="1"/>
              <a:t>krv</a:t>
            </a:r>
            <a:r>
              <a:rPr lang="cs-CZ" dirty="0"/>
              <a:t>__, ticho na </a:t>
            </a:r>
            <a:r>
              <a:rPr lang="cs-CZ" dirty="0" err="1"/>
              <a:t>návs</a:t>
            </a:r>
            <a:r>
              <a:rPr lang="cs-CZ" dirty="0"/>
              <a:t>__, z Bratislav__ do Boleslav__, běžel za motýl__, maminky s novými účes__, </a:t>
            </a:r>
            <a:r>
              <a:rPr lang="cs-CZ" dirty="0" err="1"/>
              <a:t>závodníkov</a:t>
            </a:r>
            <a:r>
              <a:rPr lang="cs-CZ" dirty="0"/>
              <a:t>__ poskytli občerstvení, nastanou mraz__.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BD1F28-C7BB-4658-D14B-AD625AB9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FF0000"/>
                </a:solidFill>
              </a:rPr>
              <a:t>Opakování pravopisu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922023-37DA-CFC5-7408-78380A5CF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těžký </a:t>
            </a:r>
            <a:r>
              <a:rPr lang="cs-CZ" b="1" dirty="0" err="1">
                <a:solidFill>
                  <a:srgbClr val="FF0000"/>
                </a:solidFill>
              </a:rPr>
              <a:t>jaz</a:t>
            </a:r>
            <a:r>
              <a:rPr lang="cs-CZ" b="1" dirty="0">
                <a:solidFill>
                  <a:srgbClr val="FF0000"/>
                </a:solidFill>
              </a:rPr>
              <a:t>__</a:t>
            </a:r>
            <a:r>
              <a:rPr lang="cs-CZ" b="1" dirty="0" err="1">
                <a:solidFill>
                  <a:srgbClr val="FF0000"/>
                </a:solidFill>
              </a:rPr>
              <a:t>kolam</a:t>
            </a:r>
            <a:r>
              <a:rPr lang="cs-CZ" dirty="0"/>
              <a:t>, ospale </a:t>
            </a:r>
            <a:r>
              <a:rPr lang="cs-CZ" b="1" dirty="0">
                <a:solidFill>
                  <a:srgbClr val="FF0000"/>
                </a:solidFill>
              </a:rPr>
              <a:t>z___</a:t>
            </a:r>
            <a:r>
              <a:rPr lang="cs-CZ" b="1" dirty="0" err="1">
                <a:solidFill>
                  <a:srgbClr val="FF0000"/>
                </a:solidFill>
              </a:rPr>
              <a:t>vl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dop</a:t>
            </a:r>
            <a:r>
              <a:rPr lang="cs-CZ" b="1" dirty="0">
                <a:solidFill>
                  <a:srgbClr val="FF0000"/>
                </a:solidFill>
              </a:rPr>
              <a:t>___s </a:t>
            </a:r>
            <a:r>
              <a:rPr lang="cs-CZ" dirty="0"/>
              <a:t>z </a:t>
            </a:r>
            <a:r>
              <a:rPr lang="cs-CZ" b="1" dirty="0" err="1">
                <a:solidFill>
                  <a:srgbClr val="FF0000"/>
                </a:solidFill>
              </a:rPr>
              <a:t>ciz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ny</a:t>
            </a:r>
            <a:r>
              <a:rPr lang="cs-CZ" dirty="0"/>
              <a:t>, rozepnutý </a:t>
            </a:r>
            <a:r>
              <a:rPr lang="cs-CZ" b="1" dirty="0" err="1">
                <a:solidFill>
                  <a:srgbClr val="FF0000"/>
                </a:solidFill>
              </a:rPr>
              <a:t>z___p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z____mní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sporty, </a:t>
            </a:r>
            <a:r>
              <a:rPr lang="cs-CZ" b="1" dirty="0" err="1">
                <a:solidFill>
                  <a:srgbClr val="FF0000"/>
                </a:solidFill>
              </a:rPr>
              <a:t>brz</a:t>
            </a:r>
            <a:r>
              <a:rPr lang="cs-CZ" b="1" dirty="0">
                <a:solidFill>
                  <a:srgbClr val="FF0000"/>
                </a:solidFill>
              </a:rPr>
              <a:t>___  l___</a:t>
            </a:r>
            <a:r>
              <a:rPr lang="cs-CZ" b="1" dirty="0" err="1">
                <a:solidFill>
                  <a:srgbClr val="FF0000"/>
                </a:solidFill>
              </a:rPr>
              <a:t>žoval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podz</a:t>
            </a:r>
            <a:r>
              <a:rPr lang="cs-CZ" b="1" dirty="0">
                <a:solidFill>
                  <a:srgbClr val="FF0000"/>
                </a:solidFill>
              </a:rPr>
              <a:t>___mní v__</a:t>
            </a:r>
            <a:r>
              <a:rPr lang="cs-CZ" b="1" dirty="0" err="1">
                <a:solidFill>
                  <a:srgbClr val="FF0000"/>
                </a:solidFill>
              </a:rPr>
              <a:t>tr</a:t>
            </a:r>
            <a:r>
              <a:rPr lang="cs-CZ" b="1" dirty="0">
                <a:solidFill>
                  <a:srgbClr val="FF0000"/>
                </a:solidFill>
              </a:rPr>
              <a:t>, </a:t>
            </a:r>
            <a:r>
              <a:rPr lang="cs-CZ" b="1" dirty="0" err="1">
                <a:solidFill>
                  <a:srgbClr val="FF0000"/>
                </a:solidFill>
              </a:rPr>
              <a:t>rozb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tá</a:t>
            </a:r>
            <a:r>
              <a:rPr lang="cs-CZ" b="1" dirty="0">
                <a:solidFill>
                  <a:srgbClr val="FF0000"/>
                </a:solidFill>
              </a:rPr>
              <a:t> m___</a:t>
            </a:r>
            <a:r>
              <a:rPr lang="cs-CZ" b="1" dirty="0" err="1">
                <a:solidFill>
                  <a:srgbClr val="FF0000"/>
                </a:solidFill>
              </a:rPr>
              <a:t>ska</a:t>
            </a:r>
            <a:r>
              <a:rPr lang="cs-CZ" b="1" dirty="0">
                <a:solidFill>
                  <a:srgbClr val="FF0000"/>
                </a:solidFill>
              </a:rPr>
              <a:t>, z___</a:t>
            </a:r>
            <a:r>
              <a:rPr lang="cs-CZ" b="1" dirty="0" err="1">
                <a:solidFill>
                  <a:srgbClr val="FF0000"/>
                </a:solidFill>
              </a:rPr>
              <a:t>káme</a:t>
            </a:r>
            <a:r>
              <a:rPr lang="cs-CZ" b="1" dirty="0">
                <a:solidFill>
                  <a:srgbClr val="FF0000"/>
                </a:solidFill>
              </a:rPr>
              <a:t>  </a:t>
            </a:r>
            <a:r>
              <a:rPr lang="cs-CZ" b="1" dirty="0" err="1">
                <a:solidFill>
                  <a:srgbClr val="FF0000"/>
                </a:solidFill>
              </a:rPr>
              <a:t>v___hru</a:t>
            </a:r>
            <a:r>
              <a:rPr lang="cs-CZ" dirty="0"/>
              <a:t>, třásl se </a:t>
            </a:r>
            <a:r>
              <a:rPr lang="cs-CZ" b="1" dirty="0">
                <a:solidFill>
                  <a:srgbClr val="FF0000"/>
                </a:solidFill>
              </a:rPr>
              <a:t>z___</a:t>
            </a:r>
            <a:r>
              <a:rPr lang="cs-CZ" b="1" dirty="0" err="1">
                <a:solidFill>
                  <a:srgbClr val="FF0000"/>
                </a:solidFill>
              </a:rPr>
              <a:t>mnicí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uv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díme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se </a:t>
            </a:r>
            <a:r>
              <a:rPr lang="cs-CZ" b="1" dirty="0" err="1">
                <a:solidFill>
                  <a:srgbClr val="FF0000"/>
                </a:solidFill>
              </a:rPr>
              <a:t>z___tra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jaz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kové</a:t>
            </a:r>
            <a:r>
              <a:rPr lang="cs-CZ" b="1" dirty="0">
                <a:solidFill>
                  <a:srgbClr val="FF0000"/>
                </a:solidFill>
              </a:rPr>
              <a:t> v___</a:t>
            </a:r>
            <a:r>
              <a:rPr lang="cs-CZ" b="1" dirty="0" err="1">
                <a:solidFill>
                  <a:srgbClr val="FF0000"/>
                </a:solidFill>
              </a:rPr>
              <a:t>učování</a:t>
            </a:r>
            <a:r>
              <a:rPr lang="cs-CZ" dirty="0"/>
              <a:t>, </a:t>
            </a:r>
            <a:r>
              <a:rPr lang="cs-CZ" b="1" dirty="0">
                <a:solidFill>
                  <a:srgbClr val="FF0000"/>
                </a:solidFill>
              </a:rPr>
              <a:t>z___</a:t>
            </a:r>
            <a:r>
              <a:rPr lang="cs-CZ" b="1" dirty="0" err="1">
                <a:solidFill>
                  <a:srgbClr val="FF0000"/>
                </a:solidFill>
              </a:rPr>
              <a:t>nková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mast, </a:t>
            </a:r>
            <a:r>
              <a:rPr lang="cs-CZ" b="1" dirty="0" err="1">
                <a:solidFill>
                  <a:srgbClr val="FF0000"/>
                </a:solidFill>
              </a:rPr>
              <a:t>sm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čcové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nástroje, </a:t>
            </a:r>
            <a:r>
              <a:rPr lang="cs-CZ" b="1" dirty="0" err="1">
                <a:solidFill>
                  <a:srgbClr val="FF0000"/>
                </a:solidFill>
              </a:rPr>
              <a:t>nabl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skaný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klav</a:t>
            </a:r>
            <a:r>
              <a:rPr lang="cs-CZ" b="1" dirty="0">
                <a:solidFill>
                  <a:srgbClr val="FF0000"/>
                </a:solidFill>
              </a:rPr>
              <a:t>___r</a:t>
            </a:r>
            <a:r>
              <a:rPr lang="cs-CZ" dirty="0"/>
              <a:t>, </a:t>
            </a:r>
            <a:r>
              <a:rPr lang="cs-CZ" b="1" dirty="0">
                <a:solidFill>
                  <a:srgbClr val="FF0000"/>
                </a:solidFill>
              </a:rPr>
              <a:t>bub___</a:t>
            </a:r>
            <a:r>
              <a:rPr lang="cs-CZ" b="1" dirty="0" err="1">
                <a:solidFill>
                  <a:srgbClr val="FF0000"/>
                </a:solidFill>
              </a:rPr>
              <a:t>nek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a </a:t>
            </a:r>
            <a:r>
              <a:rPr lang="cs-CZ" b="1" dirty="0">
                <a:solidFill>
                  <a:srgbClr val="FF0000"/>
                </a:solidFill>
              </a:rPr>
              <a:t>pal___</a:t>
            </a:r>
            <a:r>
              <a:rPr lang="cs-CZ" b="1" dirty="0" err="1">
                <a:solidFill>
                  <a:srgbClr val="FF0000"/>
                </a:solidFill>
              </a:rPr>
              <a:t>čky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sl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ší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dobře, </a:t>
            </a:r>
            <a:r>
              <a:rPr lang="cs-CZ" b="1" dirty="0" err="1">
                <a:solidFill>
                  <a:srgbClr val="FF0000"/>
                </a:solidFill>
              </a:rPr>
              <a:t>zap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sujeme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noty, pět </a:t>
            </a:r>
            <a:r>
              <a:rPr lang="cs-CZ" b="1" dirty="0">
                <a:solidFill>
                  <a:srgbClr val="FF0000"/>
                </a:solidFill>
              </a:rPr>
              <a:t>l___</a:t>
            </a:r>
            <a:r>
              <a:rPr lang="cs-CZ" b="1" dirty="0" err="1">
                <a:solidFill>
                  <a:srgbClr val="FF0000"/>
                </a:solidFill>
              </a:rPr>
              <a:t>nek</a:t>
            </a:r>
            <a:r>
              <a:rPr lang="cs-CZ" b="1" dirty="0">
                <a:solidFill>
                  <a:srgbClr val="FF0000"/>
                </a:solidFill>
              </a:rPr>
              <a:t>, </a:t>
            </a:r>
            <a:r>
              <a:rPr lang="cs-CZ" b="1" dirty="0" err="1">
                <a:solidFill>
                  <a:srgbClr val="FF0000"/>
                </a:solidFill>
              </a:rPr>
              <a:t>rozb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tý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zes</a:t>
            </a:r>
            <a:r>
              <a:rPr lang="cs-CZ" b="1" dirty="0">
                <a:solidFill>
                  <a:srgbClr val="FF0000"/>
                </a:solidFill>
              </a:rPr>
              <a:t>___</a:t>
            </a:r>
            <a:r>
              <a:rPr lang="cs-CZ" b="1" dirty="0" err="1">
                <a:solidFill>
                  <a:srgbClr val="FF0000"/>
                </a:solidFill>
              </a:rPr>
              <a:t>lovač</a:t>
            </a:r>
            <a:r>
              <a:rPr lang="cs-CZ" dirty="0"/>
              <a:t>, </a:t>
            </a:r>
            <a:r>
              <a:rPr lang="cs-CZ" b="1" dirty="0" err="1">
                <a:solidFill>
                  <a:srgbClr val="FF0000"/>
                </a:solidFill>
              </a:rPr>
              <a:t>v___dává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zvuk, </a:t>
            </a:r>
            <a:r>
              <a:rPr lang="cs-CZ" b="1" dirty="0" err="1">
                <a:solidFill>
                  <a:srgbClr val="FF0000"/>
                </a:solidFill>
              </a:rPr>
              <a:t>pečl</a:t>
            </a:r>
            <a:r>
              <a:rPr lang="cs-CZ" b="1" dirty="0">
                <a:solidFill>
                  <a:srgbClr val="FF0000"/>
                </a:solidFill>
              </a:rPr>
              <a:t>__</a:t>
            </a:r>
            <a:r>
              <a:rPr lang="cs-CZ" b="1" dirty="0" err="1">
                <a:solidFill>
                  <a:srgbClr val="FF0000"/>
                </a:solidFill>
              </a:rPr>
              <a:t>vě</a:t>
            </a:r>
            <a:r>
              <a:rPr lang="cs-CZ" b="1" dirty="0">
                <a:solidFill>
                  <a:srgbClr val="FF0000"/>
                </a:solidFill>
              </a:rPr>
              <a:t> v___</a:t>
            </a:r>
            <a:r>
              <a:rPr lang="cs-CZ" b="1" dirty="0" err="1">
                <a:solidFill>
                  <a:srgbClr val="FF0000"/>
                </a:solidFill>
              </a:rPr>
              <a:t>brat</a:t>
            </a:r>
            <a:r>
              <a:rPr lang="cs-CZ" dirty="0"/>
              <a:t>, dřevo </a:t>
            </a:r>
            <a:r>
              <a:rPr lang="cs-CZ" b="1" dirty="0" err="1">
                <a:solidFill>
                  <a:srgbClr val="FF0000"/>
                </a:solidFill>
              </a:rPr>
              <a:t>v___schne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1871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SLOVOTVORNÝ ROZBOR</a:t>
            </a:r>
          </a:p>
        </p:txBody>
      </p:sp>
    </p:spTree>
    <p:extLst>
      <p:ext uri="{BB962C8B-B14F-4D97-AF65-F5344CB8AC3E}">
        <p14:creationId xmlns:p14="http://schemas.microsoft.com/office/powerpoint/2010/main" val="258230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836712"/>
            <a:ext cx="8981946" cy="95102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SLOVOTVORNÝ  ROZBOR</a:t>
            </a:r>
          </a:p>
          <a:p>
            <a:endParaRPr lang="cs-CZ" sz="36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Slova se tvoří ze </a:t>
            </a:r>
            <a:r>
              <a:rPr lang="cs-CZ" sz="3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základových slov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přebírají z nich </a:t>
            </a:r>
            <a:r>
              <a:rPr lang="cs-CZ" sz="3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slovotvorný základ.</a:t>
            </a:r>
          </a:p>
          <a:p>
            <a:endParaRPr lang="cs-CZ" sz="36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(</a:t>
            </a:r>
            <a:r>
              <a:rPr lang="cs-CZ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Slovotvorný základ=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společná část</a:t>
            </a: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 pro slovo základové a slovo odvozené.)</a:t>
            </a: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47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548680"/>
            <a:ext cx="7515199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ZAHRÁDKA</a:t>
            </a: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ZAHRAD</a:t>
            </a:r>
            <a:r>
              <a:rPr lang="cs-CZ" sz="3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             ZAHRÁD</a:t>
            </a:r>
            <a:r>
              <a:rPr lang="cs-CZ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K</a:t>
            </a:r>
            <a:r>
              <a:rPr lang="cs-CZ" sz="36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základové slovo           odvozené slovo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(odvozeno příponou </a:t>
            </a: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                                       + koncovkou)</a:t>
            </a:r>
          </a:p>
          <a:p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r>
              <a:rPr lang="cs-CZ" sz="2800" b="1" dirty="0">
                <a:latin typeface="Arial" pitchFamily="34" charset="0"/>
                <a:cs typeface="Arial" pitchFamily="34" charset="0"/>
              </a:rPr>
              <a:t>ZAHRAD          </a:t>
            </a:r>
            <a:r>
              <a:rPr lang="cs-CZ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slovotvorný základ  </a:t>
            </a:r>
          </a:p>
        </p:txBody>
      </p:sp>
      <p:sp>
        <p:nvSpPr>
          <p:cNvPr id="3" name="Šipka dolů 2"/>
          <p:cNvSpPr/>
          <p:nvPr/>
        </p:nvSpPr>
        <p:spPr>
          <a:xfrm>
            <a:off x="1403648" y="2420888"/>
            <a:ext cx="360040" cy="5760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5076056" y="2285256"/>
            <a:ext cx="360040" cy="5760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2195736" y="5157192"/>
            <a:ext cx="576064" cy="2880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52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PŘÍKLADY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Slovo odvozené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Slovo základové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rybka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ryba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horský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hora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ošklivě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ošklivý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prales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odnést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latin typeface="Arial" pitchFamily="34" charset="0"/>
                          <a:cs typeface="Arial" pitchFamily="34" charset="0"/>
                        </a:rPr>
                        <a:t>nést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Uveďte slovo základové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4569371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cs-CZ" sz="3600" b="1" i="1" dirty="0"/>
              <a:t>výprava – 	</a:t>
            </a:r>
          </a:p>
          <a:p>
            <a:pPr marL="0" indent="0">
              <a:buNone/>
            </a:pPr>
            <a:r>
              <a:rPr lang="cs-CZ" sz="3600" b="1" i="1" dirty="0"/>
              <a:t>traktorista –</a:t>
            </a:r>
            <a:r>
              <a:rPr lang="cs-CZ" sz="3600" b="1" dirty="0"/>
              <a:t> </a:t>
            </a:r>
          </a:p>
          <a:p>
            <a:pPr marL="0" indent="0">
              <a:buNone/>
            </a:pPr>
            <a:r>
              <a:rPr lang="cs-CZ" sz="3600" b="1" i="1" dirty="0"/>
              <a:t>kluziště – 		</a:t>
            </a:r>
          </a:p>
          <a:p>
            <a:pPr marL="0" indent="0">
              <a:buNone/>
            </a:pPr>
            <a:r>
              <a:rPr lang="cs-CZ" sz="3600" b="1" i="1" dirty="0"/>
              <a:t>masitý –</a:t>
            </a:r>
            <a:endParaRPr lang="cs-CZ" sz="3600" b="1" dirty="0"/>
          </a:p>
          <a:p>
            <a:pPr marL="0" indent="0">
              <a:buNone/>
            </a:pPr>
            <a:r>
              <a:rPr lang="cs-CZ" sz="3600" b="1" i="1" dirty="0"/>
              <a:t>dobrák – 	</a:t>
            </a:r>
          </a:p>
          <a:p>
            <a:pPr marL="0" indent="0">
              <a:buNone/>
            </a:pPr>
            <a:r>
              <a:rPr lang="cs-CZ" sz="3600" b="1" i="1" dirty="0"/>
              <a:t>pohlazení –</a:t>
            </a:r>
            <a:r>
              <a:rPr lang="cs-CZ" sz="3600" b="1" dirty="0"/>
              <a:t> </a:t>
            </a:r>
          </a:p>
          <a:p>
            <a:pPr marL="0" indent="0">
              <a:buNone/>
            </a:pPr>
            <a:r>
              <a:rPr lang="cs-CZ" sz="3600" b="1" i="1" dirty="0"/>
              <a:t>prstíček – 		</a:t>
            </a:r>
          </a:p>
          <a:p>
            <a:pPr marL="0" indent="0">
              <a:buNone/>
            </a:pPr>
            <a:r>
              <a:rPr lang="cs-CZ" sz="3600" b="1" i="1" dirty="0"/>
              <a:t>tamější</a:t>
            </a:r>
            <a:r>
              <a:rPr lang="cs-CZ" sz="3600" b="1" dirty="0"/>
              <a:t> – </a:t>
            </a:r>
          </a:p>
          <a:p>
            <a:pPr marL="0" indent="0">
              <a:buNone/>
            </a:pPr>
            <a:r>
              <a:rPr lang="cs-CZ" sz="3600" b="1" i="1" dirty="0"/>
              <a:t>lvice – 		</a:t>
            </a:r>
          </a:p>
          <a:p>
            <a:pPr marL="0" indent="0">
              <a:buNone/>
            </a:pPr>
            <a:r>
              <a:rPr lang="cs-CZ" sz="3600" b="1" i="1" dirty="0"/>
              <a:t>lidskost </a:t>
            </a:r>
            <a:r>
              <a:rPr lang="cs-CZ" sz="3600" b="1" dirty="0"/>
              <a:t>– </a:t>
            </a:r>
          </a:p>
          <a:p>
            <a:pPr marL="0" indent="0">
              <a:buNone/>
            </a:pPr>
            <a:r>
              <a:rPr lang="cs-CZ" sz="3600" b="1" i="1" dirty="0"/>
              <a:t>posluchač –</a:t>
            </a:r>
            <a:r>
              <a:rPr lang="cs-CZ" sz="3600" b="1" dirty="0"/>
              <a:t> </a:t>
            </a:r>
          </a:p>
          <a:p>
            <a:pPr marL="0" indent="0">
              <a:buNone/>
            </a:pPr>
            <a:r>
              <a:rPr lang="cs-CZ" sz="3600" b="1" i="1" dirty="0"/>
              <a:t>chybovat – </a:t>
            </a:r>
            <a:endParaRPr lang="cs-CZ" sz="3600" b="1" dirty="0"/>
          </a:p>
          <a:p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59122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0000"/>
                </a:solidFill>
              </a:rPr>
              <a:t>Uveďte slova základová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1124744"/>
            <a:ext cx="4464496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letadlo</a:t>
            </a:r>
          </a:p>
          <a:p>
            <a:pPr>
              <a:buNone/>
            </a:pPr>
            <a:r>
              <a:rPr lang="cs-CZ" dirty="0"/>
              <a:t>knihovna</a:t>
            </a:r>
          </a:p>
          <a:p>
            <a:pPr>
              <a:buNone/>
            </a:pPr>
            <a:r>
              <a:rPr lang="cs-CZ" dirty="0"/>
              <a:t>rybička</a:t>
            </a:r>
          </a:p>
          <a:p>
            <a:pPr>
              <a:buNone/>
            </a:pPr>
            <a:r>
              <a:rPr lang="cs-CZ" dirty="0"/>
              <a:t>kuchařka</a:t>
            </a:r>
          </a:p>
          <a:p>
            <a:pPr>
              <a:buNone/>
            </a:pPr>
            <a:r>
              <a:rPr lang="cs-CZ" dirty="0"/>
              <a:t>cukrárna</a:t>
            </a:r>
          </a:p>
          <a:p>
            <a:pPr>
              <a:buNone/>
            </a:pPr>
            <a:r>
              <a:rPr lang="cs-CZ" dirty="0"/>
              <a:t>plavky</a:t>
            </a:r>
          </a:p>
          <a:p>
            <a:pPr>
              <a:buNone/>
            </a:pPr>
            <a:r>
              <a:rPr lang="cs-CZ" dirty="0"/>
              <a:t>odtáhnout</a:t>
            </a:r>
          </a:p>
          <a:p>
            <a:pPr>
              <a:buNone/>
            </a:pPr>
            <a:r>
              <a:rPr lang="cs-CZ" dirty="0"/>
              <a:t>prababička</a:t>
            </a:r>
          </a:p>
          <a:p>
            <a:pPr>
              <a:buNone/>
            </a:pPr>
            <a:r>
              <a:rPr lang="cs-CZ" dirty="0"/>
              <a:t>přesladký</a:t>
            </a:r>
          </a:p>
          <a:p>
            <a:pPr>
              <a:buNone/>
            </a:pPr>
            <a:r>
              <a:rPr lang="cs-CZ" dirty="0"/>
              <a:t>slabě</a:t>
            </a:r>
          </a:p>
          <a:p>
            <a:pPr>
              <a:buNone/>
            </a:pPr>
            <a:r>
              <a:rPr lang="cs-CZ" dirty="0"/>
              <a:t>mladík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124744"/>
            <a:ext cx="4392488" cy="56166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stařec</a:t>
            </a:r>
          </a:p>
          <a:p>
            <a:pPr>
              <a:buNone/>
            </a:pPr>
            <a:r>
              <a:rPr lang="cs-CZ" dirty="0"/>
              <a:t>jemně</a:t>
            </a:r>
          </a:p>
          <a:p>
            <a:pPr>
              <a:buNone/>
            </a:pPr>
            <a:r>
              <a:rPr lang="cs-CZ" dirty="0"/>
              <a:t>nevelký</a:t>
            </a:r>
          </a:p>
          <a:p>
            <a:pPr>
              <a:buNone/>
            </a:pPr>
            <a:r>
              <a:rPr lang="cs-CZ" dirty="0"/>
              <a:t>pravnuk</a:t>
            </a:r>
          </a:p>
          <a:p>
            <a:pPr>
              <a:buNone/>
            </a:pPr>
            <a:r>
              <a:rPr lang="cs-CZ" dirty="0"/>
              <a:t>rozsvítit</a:t>
            </a:r>
          </a:p>
          <a:p>
            <a:pPr>
              <a:buNone/>
            </a:pPr>
            <a:r>
              <a:rPr lang="cs-CZ" dirty="0"/>
              <a:t>lesník</a:t>
            </a:r>
          </a:p>
          <a:p>
            <a:pPr>
              <a:buNone/>
            </a:pPr>
            <a:r>
              <a:rPr lang="cs-CZ" dirty="0"/>
              <a:t>rukavice</a:t>
            </a:r>
          </a:p>
          <a:p>
            <a:pPr>
              <a:buNone/>
            </a:pPr>
            <a:r>
              <a:rPr lang="cs-CZ" dirty="0"/>
              <a:t>žákyně</a:t>
            </a:r>
          </a:p>
          <a:p>
            <a:pPr>
              <a:buNone/>
            </a:pPr>
            <a:r>
              <a:rPr lang="cs-CZ" dirty="0"/>
              <a:t>synáček</a:t>
            </a:r>
          </a:p>
          <a:p>
            <a:pPr>
              <a:buNone/>
            </a:pPr>
            <a:r>
              <a:rPr lang="cs-CZ" dirty="0"/>
              <a:t>čistota</a:t>
            </a:r>
          </a:p>
          <a:p>
            <a:pPr>
              <a:buNone/>
            </a:pPr>
            <a:r>
              <a:rPr lang="cs-CZ" dirty="0"/>
              <a:t>bludiště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260648"/>
            <a:ext cx="13384754" cy="7848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STAVBA  SLOVA</a:t>
            </a:r>
          </a:p>
          <a:p>
            <a:endParaRPr lang="cs-CZ" sz="3600" b="1" u="sng" dirty="0">
              <a:latin typeface="Arial" pitchFamily="34" charset="0"/>
              <a:cs typeface="Arial" pitchFamily="34" charset="0"/>
            </a:endParaRP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                                                                  </a:t>
            </a: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          </a:t>
            </a: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r>
              <a:rPr lang="cs-CZ" sz="3600" b="1" dirty="0">
                <a:latin typeface="Arial" pitchFamily="34" charset="0"/>
                <a:cs typeface="Arial" pitchFamily="34" charset="0"/>
              </a:rPr>
              <a:t>                     VÝ / </a:t>
            </a:r>
            <a:r>
              <a:rPr lang="cs-CZ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STAV</a:t>
            </a:r>
            <a:r>
              <a:rPr lang="cs-CZ" sz="3600" b="1" dirty="0">
                <a:latin typeface="Arial" pitchFamily="34" charset="0"/>
                <a:cs typeface="Arial" pitchFamily="34" charset="0"/>
              </a:rPr>
              <a:t> / B                                                          </a:t>
            </a: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dirty="0">
              <a:latin typeface="Arial" pitchFamily="34" charset="0"/>
              <a:cs typeface="Arial" pitchFamily="34" charset="0"/>
            </a:endParaRPr>
          </a:p>
          <a:p>
            <a:endParaRPr lang="cs-CZ" sz="3600" b="1" u="sng" dirty="0">
              <a:latin typeface="Arial" pitchFamily="34" charset="0"/>
              <a:cs typeface="Arial" pitchFamily="34" charset="0"/>
            </a:endParaRPr>
          </a:p>
          <a:p>
            <a:endParaRPr lang="cs-CZ" sz="36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79512" y="1416224"/>
            <a:ext cx="2088232" cy="64807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PŘEDPONA</a:t>
            </a:r>
          </a:p>
        </p:txBody>
      </p:sp>
      <p:sp>
        <p:nvSpPr>
          <p:cNvPr id="4" name="Obdélník 3"/>
          <p:cNvSpPr/>
          <p:nvPr/>
        </p:nvSpPr>
        <p:spPr>
          <a:xfrm>
            <a:off x="2415540" y="1412776"/>
            <a:ext cx="2088232" cy="64807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KOŘEN SLOVA</a:t>
            </a:r>
          </a:p>
        </p:txBody>
      </p:sp>
      <p:sp>
        <p:nvSpPr>
          <p:cNvPr id="5" name="Obdélník 4"/>
          <p:cNvSpPr/>
          <p:nvPr/>
        </p:nvSpPr>
        <p:spPr>
          <a:xfrm>
            <a:off x="4644008" y="1412776"/>
            <a:ext cx="2088232" cy="64807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PŘÍPONA</a:t>
            </a:r>
          </a:p>
        </p:txBody>
      </p:sp>
      <p:sp>
        <p:nvSpPr>
          <p:cNvPr id="7" name="Obdélník 6"/>
          <p:cNvSpPr/>
          <p:nvPr/>
        </p:nvSpPr>
        <p:spPr>
          <a:xfrm>
            <a:off x="6876256" y="1420416"/>
            <a:ext cx="2088232" cy="64807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KONCOVKA</a:t>
            </a:r>
          </a:p>
        </p:txBody>
      </p:sp>
      <p:sp>
        <p:nvSpPr>
          <p:cNvPr id="8" name="Obdélník 7"/>
          <p:cNvSpPr/>
          <p:nvPr/>
        </p:nvSpPr>
        <p:spPr>
          <a:xfrm>
            <a:off x="5148064" y="2422612"/>
            <a:ext cx="3240360" cy="64807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PŘÍPONOVÁ ČÁST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>
            <a:off x="6228184" y="2068488"/>
            <a:ext cx="216024" cy="2803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H="1">
            <a:off x="7596336" y="2068488"/>
            <a:ext cx="324036" cy="2803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ál 15"/>
          <p:cNvSpPr/>
          <p:nvPr/>
        </p:nvSpPr>
        <p:spPr>
          <a:xfrm>
            <a:off x="5868144" y="4653136"/>
            <a:ext cx="720080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223628" y="5993309"/>
            <a:ext cx="7672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předpona       kořen      příponová část</a:t>
            </a:r>
          </a:p>
        </p:txBody>
      </p:sp>
      <p:cxnSp>
        <p:nvCxnSpPr>
          <p:cNvPr id="19" name="Přímá spojnice se šipkou 18"/>
          <p:cNvCxnSpPr/>
          <p:nvPr/>
        </p:nvCxnSpPr>
        <p:spPr>
          <a:xfrm flipV="1">
            <a:off x="2415540" y="5301208"/>
            <a:ext cx="572284" cy="6921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V="1">
            <a:off x="4644008" y="5301208"/>
            <a:ext cx="0" cy="6921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 flipH="1" flipV="1">
            <a:off x="5868144" y="5301208"/>
            <a:ext cx="216024" cy="6921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7859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690</Words>
  <Application>Microsoft Office PowerPoint</Application>
  <PresentationFormat>Předvádění na obrazovce (4:3)</PresentationFormat>
  <Paragraphs>179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Motiv sady Office</vt:lpstr>
      <vt:lpstr>STAVBA SLOVA A PRAVOPIS</vt:lpstr>
      <vt:lpstr>Opakování pravopisu</vt:lpstr>
      <vt:lpstr>SLOVOTVORNÝ ROZBOR</vt:lpstr>
      <vt:lpstr>Prezentace aplikace PowerPoint</vt:lpstr>
      <vt:lpstr>Prezentace aplikace PowerPoint</vt:lpstr>
      <vt:lpstr>PŘÍKLADY</vt:lpstr>
      <vt:lpstr>Uveďte slovo základové</vt:lpstr>
      <vt:lpstr>Uveďte slova základová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PRAVOPISNÉ 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STAVBA SLOVA A PRAVOPIS</dc:title>
  <dc:creator>Uživatel systému Windows</dc:creator>
  <cp:lastModifiedBy>Milan Bednář</cp:lastModifiedBy>
  <cp:revision>14</cp:revision>
  <dcterms:created xsi:type="dcterms:W3CDTF">2018-09-30T17:20:53Z</dcterms:created>
  <dcterms:modified xsi:type="dcterms:W3CDTF">2025-09-22T18:59:34Z</dcterms:modified>
</cp:coreProperties>
</file>