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319" r:id="rId3"/>
    <p:sldId id="320" r:id="rId4"/>
    <p:sldId id="281" r:id="rId5"/>
    <p:sldId id="293" r:id="rId6"/>
    <p:sldId id="294" r:id="rId7"/>
    <p:sldId id="295" r:id="rId8"/>
    <p:sldId id="297" r:id="rId9"/>
    <p:sldId id="302" r:id="rId10"/>
    <p:sldId id="301" r:id="rId11"/>
    <p:sldId id="300" r:id="rId12"/>
    <p:sldId id="299" r:id="rId13"/>
    <p:sldId id="298" r:id="rId14"/>
    <p:sldId id="258" r:id="rId15"/>
    <p:sldId id="314" r:id="rId16"/>
    <p:sldId id="312" r:id="rId17"/>
    <p:sldId id="313" r:id="rId18"/>
    <p:sldId id="315" r:id="rId19"/>
    <p:sldId id="316" r:id="rId20"/>
    <p:sldId id="317" r:id="rId21"/>
    <p:sldId id="279" r:id="rId22"/>
    <p:sldId id="318" r:id="rId23"/>
    <p:sldId id="309" r:id="rId24"/>
    <p:sldId id="311" r:id="rId2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09" autoAdjust="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vnoramenný trojúhelník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A6C10AB8-1784-4A59-A186-202B87056B9E}" type="datetimeFigureOut">
              <a:rPr lang="cs-CZ" smtClean="0"/>
              <a:pPr/>
              <a:t>27.09.2021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922FCE23-FE68-45C9-BA9E-EE2CA19FE13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10AB8-1784-4A59-A186-202B87056B9E}" type="datetimeFigureOut">
              <a:rPr lang="cs-CZ" smtClean="0"/>
              <a:pPr/>
              <a:t>27.09.2021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FCE23-FE68-45C9-BA9E-EE2CA19FE13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10AB8-1784-4A59-A186-202B87056B9E}" type="datetimeFigureOut">
              <a:rPr lang="cs-CZ" smtClean="0"/>
              <a:pPr/>
              <a:t>27.09.2021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FCE23-FE68-45C9-BA9E-EE2CA19FE13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A6C10AB8-1784-4A59-A186-202B87056B9E}" type="datetimeFigureOut">
              <a:rPr lang="cs-CZ" smtClean="0"/>
              <a:pPr/>
              <a:t>27.09.2021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FCE23-FE68-45C9-BA9E-EE2CA19FE13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avoúhlý trojúhelník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ovnoramenný trojúhelník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A6C10AB8-1784-4A59-A186-202B87056B9E}" type="datetimeFigureOut">
              <a:rPr lang="cs-CZ" smtClean="0"/>
              <a:pPr/>
              <a:t>27.09.2021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922FCE23-FE68-45C9-BA9E-EE2CA19FE130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11" name="Přímá spojovací čára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6C10AB8-1784-4A59-A186-202B87056B9E}" type="datetimeFigureOut">
              <a:rPr lang="cs-CZ" smtClean="0"/>
              <a:pPr/>
              <a:t>27.09.2021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22FCE23-FE68-45C9-BA9E-EE2CA19FE13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A6C10AB8-1784-4A59-A186-202B87056B9E}" type="datetimeFigureOut">
              <a:rPr lang="cs-CZ" smtClean="0"/>
              <a:pPr/>
              <a:t>27.09.2021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922FCE23-FE68-45C9-BA9E-EE2CA19FE13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10AB8-1784-4A59-A186-202B87056B9E}" type="datetimeFigureOut">
              <a:rPr lang="cs-CZ" smtClean="0"/>
              <a:pPr/>
              <a:t>27.09.2021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FCE23-FE68-45C9-BA9E-EE2CA19FE13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6C10AB8-1784-4A59-A186-202B87056B9E}" type="datetimeFigureOut">
              <a:rPr lang="cs-CZ" smtClean="0"/>
              <a:pPr/>
              <a:t>27.09.2021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22FCE23-FE68-45C9-BA9E-EE2CA19FE13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A6C10AB8-1784-4A59-A186-202B87056B9E}" type="datetimeFigureOut">
              <a:rPr lang="cs-CZ" smtClean="0"/>
              <a:pPr/>
              <a:t>27.09.2021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922FCE23-FE68-45C9-BA9E-EE2CA19FE13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A6C10AB8-1784-4A59-A186-202B87056B9E}" type="datetimeFigureOut">
              <a:rPr lang="cs-CZ" smtClean="0"/>
              <a:pPr/>
              <a:t>27.09.2021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922FCE23-FE68-45C9-BA9E-EE2CA19FE13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avoúhlý trojúhelník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Přímá spojovací čára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ovací čára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A6C10AB8-1784-4A59-A186-202B87056B9E}" type="datetimeFigureOut">
              <a:rPr lang="cs-CZ" smtClean="0"/>
              <a:pPr/>
              <a:t>27.09.2021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922FCE23-FE68-45C9-BA9E-EE2CA19FE130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6000" dirty="0" smtClean="0">
                <a:solidFill>
                  <a:srgbClr val="002060"/>
                </a:solidFill>
                <a:latin typeface="Calibri" pitchFamily="34" charset="0"/>
              </a:rPr>
              <a:t>DIE ZAHLEN 20 - 100</a:t>
            </a:r>
            <a:r>
              <a:rPr lang="cs-CZ" sz="6000" dirty="0" smtClean="0">
                <a:latin typeface="Calibri" pitchFamily="34" charset="0"/>
              </a:rPr>
              <a:t> </a:t>
            </a:r>
            <a:endParaRPr lang="cs-CZ" sz="6000" dirty="0">
              <a:latin typeface="Calibri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200" dirty="0" smtClean="0">
                <a:solidFill>
                  <a:srgbClr val="002060"/>
                </a:solidFill>
                <a:latin typeface="Calibri" pitchFamily="34" charset="0"/>
              </a:rPr>
              <a:t>Čísla 20 – 100 (0. lekce)</a:t>
            </a:r>
            <a:endParaRPr lang="cs-CZ" sz="3200" dirty="0">
              <a:solidFill>
                <a:srgbClr val="002060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 smtClean="0">
                <a:solidFill>
                  <a:srgbClr val="002060"/>
                </a:solidFill>
                <a:latin typeface="Calibri" pitchFamily="34" charset="0"/>
              </a:rPr>
              <a:t>SEDMDESÁT</a:t>
            </a:r>
            <a:endParaRPr lang="cs-CZ" sz="4400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cs-CZ" dirty="0" smtClean="0">
              <a:latin typeface="Calibri" pitchFamily="34" charset="0"/>
            </a:endParaRPr>
          </a:p>
          <a:p>
            <a:pPr>
              <a:buNone/>
            </a:pPr>
            <a:endParaRPr lang="cs-CZ" dirty="0" smtClean="0">
              <a:latin typeface="Calibri" pitchFamily="34" charset="0"/>
            </a:endParaRPr>
          </a:p>
          <a:p>
            <a:pPr>
              <a:buNone/>
            </a:pPr>
            <a:endParaRPr lang="cs-CZ" dirty="0" smtClean="0">
              <a:latin typeface="Calibri" pitchFamily="34" charset="0"/>
            </a:endParaRPr>
          </a:p>
          <a:p>
            <a:pPr>
              <a:buNone/>
            </a:pPr>
            <a:r>
              <a:rPr lang="cs-CZ" sz="9600" dirty="0" smtClean="0">
                <a:latin typeface="Calibri" pitchFamily="34" charset="0"/>
              </a:rPr>
              <a:t>                 </a:t>
            </a:r>
            <a:r>
              <a:rPr lang="cs-CZ" sz="7800" dirty="0" err="1" smtClean="0">
                <a:latin typeface="Calibri" pitchFamily="34" charset="0"/>
              </a:rPr>
              <a:t>siebzig</a:t>
            </a:r>
            <a:r>
              <a:rPr lang="cs-CZ" sz="9600" dirty="0" smtClean="0">
                <a:latin typeface="Calibri" pitchFamily="34" charset="0"/>
              </a:rPr>
              <a:t> </a:t>
            </a:r>
          </a:p>
          <a:p>
            <a:pPr algn="ctr">
              <a:buNone/>
            </a:pPr>
            <a:r>
              <a:rPr lang="cs-CZ" dirty="0" smtClean="0">
                <a:latin typeface="Calibri" pitchFamily="34" charset="0"/>
              </a:rPr>
              <a:t>           </a:t>
            </a:r>
            <a:endParaRPr lang="cs-CZ" sz="9600" dirty="0"/>
          </a:p>
        </p:txBody>
      </p:sp>
      <p:pic>
        <p:nvPicPr>
          <p:cNvPr id="3" name="Picture 2" descr="C:\Documents and Settings\User\Local Settings\Temporary Internet Files\Content.IE5\UX772LDJ\MC900430169[1].wm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2066" y="2214554"/>
            <a:ext cx="3429024" cy="37147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 smtClean="0">
                <a:solidFill>
                  <a:srgbClr val="002060"/>
                </a:solidFill>
                <a:latin typeface="Calibri" pitchFamily="34" charset="0"/>
              </a:rPr>
              <a:t>OSMDESÁT</a:t>
            </a:r>
            <a:endParaRPr lang="cs-CZ" sz="4400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cs-CZ" dirty="0" smtClean="0">
              <a:latin typeface="Calibri" pitchFamily="34" charset="0"/>
            </a:endParaRPr>
          </a:p>
          <a:p>
            <a:pPr>
              <a:buNone/>
            </a:pPr>
            <a:endParaRPr lang="cs-CZ" dirty="0" smtClean="0">
              <a:latin typeface="Calibri" pitchFamily="34" charset="0"/>
            </a:endParaRPr>
          </a:p>
          <a:p>
            <a:pPr>
              <a:buNone/>
            </a:pPr>
            <a:endParaRPr lang="cs-CZ" dirty="0" smtClean="0">
              <a:latin typeface="Calibri" pitchFamily="34" charset="0"/>
            </a:endParaRPr>
          </a:p>
          <a:p>
            <a:pPr>
              <a:buNone/>
            </a:pPr>
            <a:r>
              <a:rPr lang="cs-CZ" sz="9600" dirty="0" smtClean="0">
                <a:latin typeface="Calibri" pitchFamily="34" charset="0"/>
              </a:rPr>
              <a:t>                 </a:t>
            </a:r>
            <a:r>
              <a:rPr lang="cs-CZ" sz="7800" dirty="0" err="1" smtClean="0">
                <a:latin typeface="Calibri" pitchFamily="34" charset="0"/>
              </a:rPr>
              <a:t>achtzig</a:t>
            </a:r>
            <a:r>
              <a:rPr lang="cs-CZ" sz="9600" dirty="0" smtClean="0">
                <a:latin typeface="Calibri" pitchFamily="34" charset="0"/>
              </a:rPr>
              <a:t> </a:t>
            </a:r>
          </a:p>
          <a:p>
            <a:pPr algn="ctr">
              <a:buNone/>
            </a:pPr>
            <a:r>
              <a:rPr lang="cs-CZ" dirty="0" smtClean="0">
                <a:latin typeface="Calibri" pitchFamily="34" charset="0"/>
              </a:rPr>
              <a:t>           </a:t>
            </a:r>
            <a:endParaRPr lang="cs-CZ" sz="9600" dirty="0"/>
          </a:p>
        </p:txBody>
      </p:sp>
      <p:pic>
        <p:nvPicPr>
          <p:cNvPr id="3" name="Picture 2" descr="C:\Documents and Settings\User\Local Settings\Temporary Internet Files\Content.IE5\IVP4VMDY\MC900430171[1].wm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7752" y="2214554"/>
            <a:ext cx="3571900" cy="36433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 smtClean="0">
                <a:solidFill>
                  <a:srgbClr val="002060"/>
                </a:solidFill>
                <a:latin typeface="Calibri" pitchFamily="34" charset="0"/>
              </a:rPr>
              <a:t>DEVADESÁT</a:t>
            </a:r>
            <a:endParaRPr lang="cs-CZ" sz="4400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cs-CZ" dirty="0" smtClean="0">
              <a:latin typeface="Calibri" pitchFamily="34" charset="0"/>
            </a:endParaRPr>
          </a:p>
          <a:p>
            <a:pPr>
              <a:buNone/>
            </a:pPr>
            <a:endParaRPr lang="cs-CZ" dirty="0" smtClean="0">
              <a:latin typeface="Calibri" pitchFamily="34" charset="0"/>
            </a:endParaRPr>
          </a:p>
          <a:p>
            <a:pPr>
              <a:buNone/>
            </a:pPr>
            <a:endParaRPr lang="cs-CZ" dirty="0" smtClean="0">
              <a:latin typeface="Calibri" pitchFamily="34" charset="0"/>
            </a:endParaRPr>
          </a:p>
          <a:p>
            <a:pPr>
              <a:buNone/>
            </a:pPr>
            <a:r>
              <a:rPr lang="cs-CZ" sz="9600" dirty="0" smtClean="0">
                <a:latin typeface="Calibri" pitchFamily="34" charset="0"/>
              </a:rPr>
              <a:t>                 </a:t>
            </a:r>
            <a:r>
              <a:rPr lang="cs-CZ" sz="8500" dirty="0" err="1" smtClean="0">
                <a:latin typeface="Calibri" pitchFamily="34" charset="0"/>
              </a:rPr>
              <a:t>neunzig</a:t>
            </a:r>
            <a:r>
              <a:rPr lang="cs-CZ" sz="9600" dirty="0" smtClean="0">
                <a:latin typeface="Calibri" pitchFamily="34" charset="0"/>
              </a:rPr>
              <a:t> </a:t>
            </a:r>
          </a:p>
          <a:p>
            <a:pPr algn="ctr">
              <a:buNone/>
            </a:pPr>
            <a:r>
              <a:rPr lang="cs-CZ" dirty="0" smtClean="0">
                <a:latin typeface="Calibri" pitchFamily="34" charset="0"/>
              </a:rPr>
              <a:t>           </a:t>
            </a:r>
            <a:endParaRPr lang="cs-CZ" sz="9600" dirty="0"/>
          </a:p>
        </p:txBody>
      </p:sp>
      <p:pic>
        <p:nvPicPr>
          <p:cNvPr id="8194" name="Picture 2" descr="C:\Documents and Settings\User\Local Settings\Temporary Internet Files\Content.IE5\UX772LDJ\MC900430173[1].wm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86380" y="2428868"/>
            <a:ext cx="3000395" cy="30718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 smtClean="0">
                <a:solidFill>
                  <a:srgbClr val="002060"/>
                </a:solidFill>
                <a:latin typeface="Calibri" pitchFamily="34" charset="0"/>
              </a:rPr>
              <a:t>STO</a:t>
            </a:r>
            <a:endParaRPr lang="cs-CZ" sz="4400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cs-CZ" dirty="0" smtClean="0">
              <a:latin typeface="Calibri" pitchFamily="34" charset="0"/>
            </a:endParaRPr>
          </a:p>
          <a:p>
            <a:pPr>
              <a:buNone/>
            </a:pPr>
            <a:endParaRPr lang="cs-CZ" dirty="0" smtClean="0">
              <a:latin typeface="Calibri" pitchFamily="34" charset="0"/>
            </a:endParaRPr>
          </a:p>
          <a:p>
            <a:pPr>
              <a:buNone/>
            </a:pPr>
            <a:endParaRPr lang="cs-CZ" dirty="0" smtClean="0">
              <a:latin typeface="Calibri" pitchFamily="34" charset="0"/>
            </a:endParaRPr>
          </a:p>
          <a:p>
            <a:pPr>
              <a:buNone/>
            </a:pPr>
            <a:r>
              <a:rPr lang="cs-CZ" sz="9600" dirty="0" smtClean="0">
                <a:latin typeface="Calibri" pitchFamily="34" charset="0"/>
              </a:rPr>
              <a:t>                 </a:t>
            </a:r>
            <a:r>
              <a:rPr lang="cs-CZ" sz="7800" dirty="0" err="1" smtClean="0">
                <a:latin typeface="Calibri" pitchFamily="34" charset="0"/>
              </a:rPr>
              <a:t>hundert</a:t>
            </a:r>
            <a:r>
              <a:rPr lang="cs-CZ" sz="9600" dirty="0" smtClean="0">
                <a:latin typeface="Calibri" pitchFamily="34" charset="0"/>
              </a:rPr>
              <a:t> </a:t>
            </a:r>
          </a:p>
          <a:p>
            <a:pPr algn="ctr">
              <a:buNone/>
            </a:pPr>
            <a:r>
              <a:rPr lang="cs-CZ" dirty="0" smtClean="0">
                <a:latin typeface="Calibri" pitchFamily="34" charset="0"/>
              </a:rPr>
              <a:t>           </a:t>
            </a:r>
            <a:endParaRPr lang="cs-CZ" sz="9600" dirty="0"/>
          </a:p>
        </p:txBody>
      </p:sp>
      <p:pic>
        <p:nvPicPr>
          <p:cNvPr id="3" name="Picture 2" descr="C:\Documents and Settings\User\Local Settings\Temporary Internet Files\Content.IE5\UX772LDJ\MC900345087[1].wm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6314" y="2285992"/>
            <a:ext cx="3786214" cy="34290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 smtClean="0">
                <a:solidFill>
                  <a:srgbClr val="002060"/>
                </a:solidFill>
                <a:latin typeface="Calibri" pitchFamily="34" charset="0"/>
              </a:rPr>
              <a:t>ZAPAMATUJTE SI:</a:t>
            </a:r>
            <a:endParaRPr lang="cs-CZ" sz="4400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cs-CZ" dirty="0" smtClean="0"/>
          </a:p>
          <a:p>
            <a:pPr algn="ctr"/>
            <a:r>
              <a:rPr lang="cs-CZ" sz="4400" dirty="0" smtClean="0"/>
              <a:t> </a:t>
            </a:r>
            <a:r>
              <a:rPr lang="cs-CZ" sz="7200" dirty="0" smtClean="0">
                <a:latin typeface="Calibri" pitchFamily="34" charset="0"/>
              </a:rPr>
              <a:t>čísla píšeme s </a:t>
            </a:r>
            <a:r>
              <a:rPr lang="cs-CZ" sz="7200" dirty="0" smtClean="0">
                <a:solidFill>
                  <a:srgbClr val="FF0000"/>
                </a:solidFill>
                <a:latin typeface="Calibri" pitchFamily="34" charset="0"/>
              </a:rPr>
              <a:t>malým</a:t>
            </a:r>
            <a:r>
              <a:rPr lang="cs-CZ" sz="7200" dirty="0" smtClean="0">
                <a:latin typeface="Calibri" pitchFamily="34" charset="0"/>
              </a:rPr>
              <a:t> počátečním písmenem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 smtClean="0">
                <a:solidFill>
                  <a:srgbClr val="002060"/>
                </a:solidFill>
                <a:latin typeface="Calibri" pitchFamily="34" charset="0"/>
              </a:rPr>
              <a:t>ZAPAMATUJTE SI:</a:t>
            </a:r>
            <a:endParaRPr lang="cs-CZ" sz="4400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endParaRPr lang="cs-CZ" dirty="0" smtClean="0"/>
          </a:p>
          <a:p>
            <a:pPr algn="ctr"/>
            <a:r>
              <a:rPr lang="cs-CZ" sz="4400" dirty="0" smtClean="0"/>
              <a:t> </a:t>
            </a:r>
            <a:r>
              <a:rPr lang="cs-CZ" sz="7200" dirty="0" smtClean="0">
                <a:latin typeface="Calibri" pitchFamily="34" charset="0"/>
              </a:rPr>
              <a:t>čísla se tvoří skládáním, a proto je píšeme </a:t>
            </a:r>
            <a:r>
              <a:rPr lang="cs-CZ" sz="7200" dirty="0" smtClean="0">
                <a:solidFill>
                  <a:srgbClr val="FF0000"/>
                </a:solidFill>
                <a:latin typeface="Calibri" pitchFamily="34" charset="0"/>
              </a:rPr>
              <a:t>dohromady</a:t>
            </a:r>
            <a:endParaRPr lang="cs-CZ" sz="7200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 smtClean="0">
                <a:solidFill>
                  <a:srgbClr val="002060"/>
                </a:solidFill>
                <a:latin typeface="Calibri" pitchFamily="34" charset="0"/>
              </a:rPr>
              <a:t>ZAPAMATUJTE  SI:</a:t>
            </a:r>
            <a:endParaRPr lang="cs-CZ" sz="4400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5400" dirty="0" smtClean="0">
                <a:latin typeface="Calibri" pitchFamily="34" charset="0"/>
              </a:rPr>
              <a:t> čísla 20 -100 (desítky) se tvoří příponou </a:t>
            </a:r>
            <a:r>
              <a:rPr lang="cs-CZ" sz="5400" dirty="0" smtClean="0">
                <a:solidFill>
                  <a:srgbClr val="FF0000"/>
                </a:solidFill>
                <a:latin typeface="Calibri" pitchFamily="34" charset="0"/>
              </a:rPr>
              <a:t>– </a:t>
            </a:r>
            <a:r>
              <a:rPr lang="cs-CZ" sz="5400" dirty="0" err="1" smtClean="0">
                <a:solidFill>
                  <a:srgbClr val="FF0000"/>
                </a:solidFill>
                <a:latin typeface="Calibri" pitchFamily="34" charset="0"/>
              </a:rPr>
              <a:t>zig</a:t>
            </a:r>
            <a:endParaRPr lang="cs-CZ" sz="5400" dirty="0" smtClean="0">
              <a:solidFill>
                <a:srgbClr val="FF0000"/>
              </a:solidFill>
              <a:latin typeface="Calibri" pitchFamily="34" charset="0"/>
            </a:endParaRPr>
          </a:p>
          <a:p>
            <a:r>
              <a:rPr lang="cs-CZ" sz="5400" dirty="0" smtClean="0">
                <a:latin typeface="Calibri" pitchFamily="34" charset="0"/>
              </a:rPr>
              <a:t> 40 – </a:t>
            </a:r>
            <a:r>
              <a:rPr lang="cs-CZ" sz="5400" dirty="0" err="1" smtClean="0">
                <a:latin typeface="Calibri" pitchFamily="34" charset="0"/>
              </a:rPr>
              <a:t>vier</a:t>
            </a:r>
            <a:r>
              <a:rPr lang="cs-CZ" sz="5400" dirty="0" err="1" smtClean="0">
                <a:solidFill>
                  <a:srgbClr val="FF0000"/>
                </a:solidFill>
                <a:latin typeface="Calibri" pitchFamily="34" charset="0"/>
              </a:rPr>
              <a:t>zig</a:t>
            </a:r>
            <a:endParaRPr lang="cs-CZ" sz="5400" dirty="0" smtClean="0">
              <a:solidFill>
                <a:srgbClr val="FF0000"/>
              </a:solidFill>
              <a:latin typeface="Calibri" pitchFamily="34" charset="0"/>
            </a:endParaRPr>
          </a:p>
          <a:p>
            <a:r>
              <a:rPr lang="cs-CZ" sz="5400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cs-CZ" sz="5400" dirty="0" smtClean="0">
                <a:latin typeface="Calibri" pitchFamily="34" charset="0"/>
              </a:rPr>
              <a:t>50 - </a:t>
            </a:r>
            <a:r>
              <a:rPr lang="cs-CZ" sz="5400" dirty="0" err="1" smtClean="0">
                <a:latin typeface="Calibri" pitchFamily="34" charset="0"/>
              </a:rPr>
              <a:t>f</a:t>
            </a:r>
            <a:r>
              <a:rPr lang="cs-CZ" sz="5400" dirty="0" err="1" smtClean="0">
                <a:latin typeface="Calibri" pitchFamily="34" charset="0"/>
                <a:cs typeface="Arial"/>
              </a:rPr>
              <a:t>ünf</a:t>
            </a:r>
            <a:r>
              <a:rPr lang="cs-CZ" sz="5400" dirty="0" err="1" smtClean="0">
                <a:solidFill>
                  <a:srgbClr val="FF0000"/>
                </a:solidFill>
                <a:latin typeface="Calibri" pitchFamily="34" charset="0"/>
                <a:cs typeface="Arial"/>
              </a:rPr>
              <a:t>zig</a:t>
            </a:r>
            <a:endParaRPr lang="cs-CZ" sz="5400" dirty="0" smtClean="0">
              <a:latin typeface="Calibri" pitchFamily="34" charset="0"/>
            </a:endParaRPr>
          </a:p>
          <a:p>
            <a:pPr algn="ctr"/>
            <a:endParaRPr lang="cs-CZ" sz="5400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 smtClean="0">
                <a:solidFill>
                  <a:srgbClr val="002060"/>
                </a:solidFill>
                <a:latin typeface="Calibri" pitchFamily="34" charset="0"/>
              </a:rPr>
              <a:t>VÝJIMKY:</a:t>
            </a:r>
            <a:endParaRPr lang="cs-CZ" sz="4400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4800" dirty="0" smtClean="0">
                <a:latin typeface="Calibri" pitchFamily="34" charset="0"/>
              </a:rPr>
              <a:t> 20 - </a:t>
            </a:r>
            <a:r>
              <a:rPr lang="cs-CZ" sz="4800" dirty="0" err="1" smtClean="0">
                <a:solidFill>
                  <a:srgbClr val="FF0000"/>
                </a:solidFill>
                <a:latin typeface="Calibri" pitchFamily="34" charset="0"/>
              </a:rPr>
              <a:t>zwan</a:t>
            </a:r>
            <a:r>
              <a:rPr lang="cs-CZ" sz="4800" dirty="0" err="1" smtClean="0">
                <a:latin typeface="Calibri" pitchFamily="34" charset="0"/>
              </a:rPr>
              <a:t>zig</a:t>
            </a:r>
            <a:endParaRPr lang="cs-CZ" sz="4800" dirty="0" smtClean="0">
              <a:latin typeface="Calibri" pitchFamily="34" charset="0"/>
            </a:endParaRPr>
          </a:p>
          <a:p>
            <a:r>
              <a:rPr lang="cs-CZ" sz="4800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cs-CZ" sz="4800" dirty="0" smtClean="0">
                <a:latin typeface="Calibri" pitchFamily="34" charset="0"/>
              </a:rPr>
              <a:t>30 - </a:t>
            </a:r>
            <a:r>
              <a:rPr lang="cs-CZ" sz="4800" dirty="0" err="1" smtClean="0">
                <a:latin typeface="Calibri" pitchFamily="34" charset="0"/>
              </a:rPr>
              <a:t>drei</a:t>
            </a:r>
            <a:r>
              <a:rPr lang="cs-CZ" sz="4800" dirty="0" err="1" smtClean="0">
                <a:solidFill>
                  <a:srgbClr val="FF0000"/>
                </a:solidFill>
                <a:latin typeface="Calibri" pitchFamily="34" charset="0"/>
                <a:cs typeface="Arial"/>
              </a:rPr>
              <a:t>ßig</a:t>
            </a:r>
            <a:endParaRPr lang="cs-CZ" sz="4800" dirty="0" smtClean="0">
              <a:solidFill>
                <a:srgbClr val="FF0000"/>
              </a:solidFill>
              <a:latin typeface="Calibri" pitchFamily="34" charset="0"/>
            </a:endParaRPr>
          </a:p>
          <a:p>
            <a:r>
              <a:rPr lang="cs-CZ" sz="4800" dirty="0" smtClean="0">
                <a:latin typeface="Calibri" pitchFamily="34" charset="0"/>
              </a:rPr>
              <a:t> 60 – </a:t>
            </a:r>
            <a:r>
              <a:rPr lang="cs-CZ" sz="4800" dirty="0" err="1" smtClean="0">
                <a:solidFill>
                  <a:srgbClr val="FF0000"/>
                </a:solidFill>
                <a:latin typeface="Calibri" pitchFamily="34" charset="0"/>
              </a:rPr>
              <a:t>sech</a:t>
            </a:r>
            <a:r>
              <a:rPr lang="cs-CZ" sz="4800" dirty="0" err="1" smtClean="0">
                <a:latin typeface="Calibri" pitchFamily="34" charset="0"/>
              </a:rPr>
              <a:t>zig</a:t>
            </a:r>
            <a:endParaRPr lang="cs-CZ" sz="4800" dirty="0" smtClean="0">
              <a:latin typeface="Calibri" pitchFamily="34" charset="0"/>
            </a:endParaRPr>
          </a:p>
          <a:p>
            <a:r>
              <a:rPr lang="cs-CZ" sz="4800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cs-CZ" sz="4800" dirty="0" smtClean="0">
                <a:latin typeface="Calibri" pitchFamily="34" charset="0"/>
              </a:rPr>
              <a:t>70 – </a:t>
            </a:r>
            <a:r>
              <a:rPr lang="cs-CZ" sz="4800" dirty="0" err="1" smtClean="0">
                <a:solidFill>
                  <a:srgbClr val="FF0000"/>
                </a:solidFill>
                <a:latin typeface="Calibri" pitchFamily="34" charset="0"/>
              </a:rPr>
              <a:t>sieb</a:t>
            </a:r>
            <a:r>
              <a:rPr lang="cs-CZ" sz="4800" dirty="0" err="1" smtClean="0">
                <a:latin typeface="Calibri" pitchFamily="34" charset="0"/>
                <a:cs typeface="Arial"/>
              </a:rPr>
              <a:t>zig</a:t>
            </a:r>
            <a:endParaRPr lang="cs-CZ" sz="4800" dirty="0" smtClean="0">
              <a:latin typeface="Calibri" pitchFamily="34" charset="0"/>
              <a:cs typeface="Arial"/>
            </a:endParaRPr>
          </a:p>
          <a:p>
            <a:r>
              <a:rPr lang="cs-CZ" sz="4800" dirty="0" smtClean="0">
                <a:latin typeface="Calibri" pitchFamily="34" charset="0"/>
                <a:cs typeface="Arial"/>
              </a:rPr>
              <a:t>100 - </a:t>
            </a:r>
            <a:r>
              <a:rPr lang="cs-CZ" sz="4800" dirty="0" err="1" smtClean="0">
                <a:solidFill>
                  <a:srgbClr val="FF0000"/>
                </a:solidFill>
                <a:latin typeface="Calibri" pitchFamily="34" charset="0"/>
                <a:cs typeface="Arial"/>
              </a:rPr>
              <a:t>hundert</a:t>
            </a:r>
            <a:endParaRPr lang="cs-CZ" sz="4800" dirty="0" smtClean="0">
              <a:latin typeface="Calibri" pitchFamily="34" charset="0"/>
              <a:cs typeface="Arial"/>
            </a:endParaRP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sz="4800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 smtClean="0">
                <a:solidFill>
                  <a:srgbClr val="002060"/>
                </a:solidFill>
                <a:latin typeface="Calibri" pitchFamily="34" charset="0"/>
              </a:rPr>
              <a:t>ZAPAMATUJTE  SI:</a:t>
            </a:r>
            <a:endParaRPr lang="cs-CZ" sz="4400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5400" dirty="0" smtClean="0">
                <a:latin typeface="Calibri" pitchFamily="34" charset="0"/>
              </a:rPr>
              <a:t> </a:t>
            </a:r>
            <a:r>
              <a:rPr lang="cs-CZ" sz="7200" dirty="0" smtClean="0">
                <a:latin typeface="Calibri" pitchFamily="34" charset="0"/>
              </a:rPr>
              <a:t>čísla 21 - 99 (jednotky) se tvoří rovněž </a:t>
            </a:r>
            <a:r>
              <a:rPr lang="cs-CZ" sz="7200" dirty="0" smtClean="0">
                <a:solidFill>
                  <a:srgbClr val="FF0000"/>
                </a:solidFill>
                <a:latin typeface="Calibri" pitchFamily="34" charset="0"/>
              </a:rPr>
              <a:t>skládáním</a:t>
            </a:r>
            <a:endParaRPr lang="cs-CZ" sz="7200" dirty="0" smtClean="0">
              <a:latin typeface="Calibri" pitchFamily="34" charset="0"/>
            </a:endParaRPr>
          </a:p>
          <a:p>
            <a:pPr>
              <a:buNone/>
            </a:pPr>
            <a:endParaRPr lang="cs-CZ" sz="5400" dirty="0" smtClean="0">
              <a:latin typeface="Calibri" pitchFamily="34" charset="0"/>
            </a:endParaRPr>
          </a:p>
          <a:p>
            <a:pPr algn="ctr"/>
            <a:endParaRPr lang="cs-CZ" sz="5400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 smtClean="0">
                <a:solidFill>
                  <a:srgbClr val="002060"/>
                </a:solidFill>
                <a:latin typeface="Calibri" pitchFamily="34" charset="0"/>
              </a:rPr>
              <a:t>ZAPAMATUJTE SI:</a:t>
            </a:r>
            <a:endParaRPr lang="cs-CZ" sz="4400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cs-CZ" dirty="0" smtClean="0"/>
          </a:p>
          <a:p>
            <a:pPr algn="ctr">
              <a:buNone/>
            </a:pPr>
            <a:r>
              <a:rPr lang="cs-CZ" sz="4400" dirty="0" smtClean="0"/>
              <a:t> </a:t>
            </a:r>
            <a:r>
              <a:rPr lang="cs-CZ" sz="7200" dirty="0" smtClean="0">
                <a:solidFill>
                  <a:srgbClr val="FF0000"/>
                </a:solidFill>
                <a:latin typeface="Calibri" pitchFamily="34" charset="0"/>
              </a:rPr>
              <a:t>22</a:t>
            </a:r>
          </a:p>
          <a:p>
            <a:pPr algn="ctr">
              <a:buNone/>
            </a:pPr>
            <a:r>
              <a:rPr lang="cs-CZ" sz="4400" dirty="0" err="1" smtClean="0">
                <a:latin typeface="Calibri" pitchFamily="34" charset="0"/>
              </a:rPr>
              <a:t>zwei</a:t>
            </a:r>
            <a:r>
              <a:rPr lang="cs-CZ" sz="4400" dirty="0" err="1" smtClean="0">
                <a:solidFill>
                  <a:srgbClr val="FF0000"/>
                </a:solidFill>
                <a:latin typeface="Calibri" pitchFamily="34" charset="0"/>
              </a:rPr>
              <a:t>und</a:t>
            </a:r>
            <a:r>
              <a:rPr lang="cs-CZ" sz="4400" dirty="0" err="1" smtClean="0">
                <a:latin typeface="Calibri" pitchFamily="34" charset="0"/>
              </a:rPr>
              <a:t>zwanzig</a:t>
            </a:r>
            <a:endParaRPr lang="cs-CZ" sz="4400" dirty="0" smtClean="0">
              <a:solidFill>
                <a:srgbClr val="FF0000"/>
              </a:solidFill>
              <a:latin typeface="Calibri" pitchFamily="34" charset="0"/>
            </a:endParaRPr>
          </a:p>
          <a:p>
            <a:pPr algn="ctr">
              <a:buNone/>
            </a:pPr>
            <a:r>
              <a:rPr lang="cs-CZ" sz="4400" dirty="0" smtClean="0">
                <a:latin typeface="Calibri" pitchFamily="34" charset="0"/>
              </a:rPr>
              <a:t>2 </a:t>
            </a:r>
            <a:r>
              <a:rPr lang="cs-CZ" sz="4400" dirty="0" smtClean="0">
                <a:solidFill>
                  <a:srgbClr val="FF0000"/>
                </a:solidFill>
                <a:latin typeface="Calibri" pitchFamily="34" charset="0"/>
              </a:rPr>
              <a:t>a </a:t>
            </a:r>
            <a:r>
              <a:rPr lang="cs-CZ" sz="4400" dirty="0" smtClean="0">
                <a:latin typeface="Calibri" pitchFamily="34" charset="0"/>
              </a:rPr>
              <a:t>20</a:t>
            </a:r>
            <a:r>
              <a:rPr lang="cs-CZ" sz="4400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</a:p>
          <a:p>
            <a:pPr algn="ctr">
              <a:buNone/>
            </a:pPr>
            <a:r>
              <a:rPr lang="cs-CZ" sz="8000" dirty="0" err="1" smtClean="0">
                <a:solidFill>
                  <a:srgbClr val="FF0000"/>
                </a:solidFill>
                <a:latin typeface="Calibri" pitchFamily="34" charset="0"/>
              </a:rPr>
              <a:t>zweiundzwanzig</a:t>
            </a:r>
            <a:endParaRPr lang="cs-CZ" sz="8000" dirty="0" smtClean="0">
              <a:solidFill>
                <a:srgbClr val="FF0000"/>
              </a:solidFill>
              <a:latin typeface="Calibri" pitchFamily="34" charset="0"/>
            </a:endParaRPr>
          </a:p>
          <a:p>
            <a:pPr algn="ctr">
              <a:buNone/>
            </a:pPr>
            <a:endParaRPr lang="cs-CZ" sz="8000" dirty="0" smtClean="0">
              <a:solidFill>
                <a:srgbClr val="FF0000"/>
              </a:solidFill>
              <a:latin typeface="Calibri" pitchFamily="34" charset="0"/>
            </a:endParaRPr>
          </a:p>
          <a:p>
            <a:pPr algn="ctr">
              <a:buNone/>
            </a:pPr>
            <a:endParaRPr lang="cs-CZ" sz="6000" dirty="0" smtClean="0">
              <a:latin typeface="Calibri" pitchFamily="34" charset="0"/>
            </a:endParaRPr>
          </a:p>
          <a:p>
            <a:pPr algn="ctr">
              <a:buNone/>
            </a:pPr>
            <a:endParaRPr lang="cs-CZ" sz="8800" dirty="0" smtClean="0">
              <a:solidFill>
                <a:srgbClr val="FF0000"/>
              </a:solidFill>
              <a:latin typeface="Calibri" pitchFamily="34" charset="0"/>
            </a:endParaRPr>
          </a:p>
          <a:p>
            <a:pPr algn="ctr">
              <a:buNone/>
            </a:pPr>
            <a:endParaRPr lang="cs-CZ" sz="8800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332656"/>
            <a:ext cx="8291264" cy="6122152"/>
          </a:xfrm>
        </p:spPr>
        <p:txBody>
          <a:bodyPr numCol="2">
            <a:normAutofit lnSpcReduction="10000"/>
          </a:bodyPr>
          <a:lstStyle/>
          <a:p>
            <a:pPr>
              <a:buNone/>
            </a:pPr>
            <a:r>
              <a:rPr lang="cs-CZ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1</a:t>
            </a:r>
            <a:r>
              <a:rPr lang="cs-CZ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) Jak se zdravíme při loučení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>
              <a:buNone/>
            </a:pPr>
            <a:r>
              <a:rPr lang="cs-CZ" b="1" dirty="0" smtClean="0">
                <a:latin typeface="Arial" pitchFamily="34" charset="0"/>
                <a:cs typeface="Arial" pitchFamily="34" charset="0"/>
              </a:rPr>
              <a:t>a) </a:t>
            </a:r>
            <a:r>
              <a:rPr lang="cs-CZ" b="1" dirty="0" err="1" smtClean="0">
                <a:latin typeface="Arial" pitchFamily="34" charset="0"/>
                <a:cs typeface="Arial" pitchFamily="34" charset="0"/>
              </a:rPr>
              <a:t>Guten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 smtClean="0">
                <a:latin typeface="Arial" pitchFamily="34" charset="0"/>
                <a:cs typeface="Arial" pitchFamily="34" charset="0"/>
              </a:rPr>
              <a:t>Abend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!</a:t>
            </a:r>
          </a:p>
          <a:p>
            <a:pPr>
              <a:buNone/>
            </a:pPr>
            <a:r>
              <a:rPr lang="cs-CZ" b="1" dirty="0" smtClean="0">
                <a:latin typeface="Arial" pitchFamily="34" charset="0"/>
                <a:cs typeface="Arial" pitchFamily="34" charset="0"/>
              </a:rPr>
              <a:t>b) </a:t>
            </a:r>
            <a:r>
              <a:rPr lang="cs-CZ" b="1" dirty="0" err="1" smtClean="0">
                <a:latin typeface="Arial" pitchFamily="34" charset="0"/>
                <a:cs typeface="Arial" pitchFamily="34" charset="0"/>
              </a:rPr>
              <a:t>Auf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 smtClean="0">
                <a:latin typeface="Arial" pitchFamily="34" charset="0"/>
                <a:cs typeface="Arial" pitchFamily="34" charset="0"/>
              </a:rPr>
              <a:t>Wiedersehen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!</a:t>
            </a:r>
          </a:p>
          <a:p>
            <a:pPr>
              <a:buNone/>
            </a:pPr>
            <a:endParaRPr lang="cs-CZ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cs-CZ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2) Jak se zdravíme večer?</a:t>
            </a:r>
          </a:p>
          <a:p>
            <a:pPr>
              <a:buNone/>
            </a:pPr>
            <a:r>
              <a:rPr lang="cs-CZ" b="1" dirty="0" smtClean="0">
                <a:latin typeface="Arial" pitchFamily="34" charset="0"/>
                <a:cs typeface="Arial" pitchFamily="34" charset="0"/>
              </a:rPr>
              <a:t>a) </a:t>
            </a:r>
            <a:r>
              <a:rPr lang="cs-CZ" b="1" dirty="0" err="1" smtClean="0">
                <a:latin typeface="Arial" pitchFamily="34" charset="0"/>
                <a:cs typeface="Arial" pitchFamily="34" charset="0"/>
              </a:rPr>
              <a:t>Guten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 smtClean="0">
                <a:latin typeface="Arial" pitchFamily="34" charset="0"/>
                <a:cs typeface="Arial" pitchFamily="34" charset="0"/>
              </a:rPr>
              <a:t>Morgen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!</a:t>
            </a:r>
          </a:p>
          <a:p>
            <a:pPr>
              <a:buNone/>
            </a:pPr>
            <a:r>
              <a:rPr lang="cs-CZ" b="1" dirty="0" smtClean="0">
                <a:latin typeface="Arial" pitchFamily="34" charset="0"/>
                <a:cs typeface="Arial" pitchFamily="34" charset="0"/>
              </a:rPr>
              <a:t>b) </a:t>
            </a:r>
            <a:r>
              <a:rPr lang="cs-CZ" b="1" dirty="0" err="1" smtClean="0">
                <a:latin typeface="Arial" pitchFamily="34" charset="0"/>
                <a:cs typeface="Arial" pitchFamily="34" charset="0"/>
              </a:rPr>
              <a:t>Guten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 smtClean="0">
                <a:latin typeface="Arial" pitchFamily="34" charset="0"/>
                <a:cs typeface="Arial" pitchFamily="34" charset="0"/>
              </a:rPr>
              <a:t>Abend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!</a:t>
            </a:r>
          </a:p>
          <a:p>
            <a:pPr>
              <a:buNone/>
            </a:pPr>
            <a:endParaRPr lang="cs-CZ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cs-CZ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3) Jak se zdraví kamarádi při setkání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>
              <a:buNone/>
            </a:pPr>
            <a:r>
              <a:rPr lang="cs-CZ" b="1" dirty="0" smtClean="0">
                <a:latin typeface="Arial" pitchFamily="34" charset="0"/>
                <a:cs typeface="Arial" pitchFamily="34" charset="0"/>
              </a:rPr>
              <a:t>a) </a:t>
            </a:r>
            <a:r>
              <a:rPr lang="cs-CZ" b="1" dirty="0" err="1" smtClean="0">
                <a:latin typeface="Arial" pitchFamily="34" charset="0"/>
                <a:cs typeface="Arial" pitchFamily="34" charset="0"/>
              </a:rPr>
              <a:t>Hallo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!</a:t>
            </a:r>
          </a:p>
          <a:p>
            <a:pPr>
              <a:buNone/>
            </a:pPr>
            <a:r>
              <a:rPr lang="cs-CZ" b="1" dirty="0" smtClean="0">
                <a:latin typeface="Arial" pitchFamily="34" charset="0"/>
                <a:cs typeface="Arial" pitchFamily="34" charset="0"/>
              </a:rPr>
              <a:t>b)</a:t>
            </a:r>
            <a:r>
              <a:rPr lang="cs-CZ" b="1" dirty="0" err="1" smtClean="0">
                <a:latin typeface="Arial" pitchFamily="34" charset="0"/>
                <a:cs typeface="Arial" pitchFamily="34" charset="0"/>
              </a:rPr>
              <a:t>Tsch</a:t>
            </a:r>
            <a:r>
              <a:rPr lang="en-GB" b="1" dirty="0" err="1" smtClean="0">
                <a:latin typeface="Arial" pitchFamily="34" charset="0"/>
                <a:cs typeface="Arial" pitchFamily="34" charset="0"/>
              </a:rPr>
              <a:t>üs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!</a:t>
            </a:r>
            <a:endParaRPr lang="cs-CZ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pl-PL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pl-PL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cs-CZ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pl-PL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Jak se také zdraví ráno nebo i bèhem dne?</a:t>
            </a:r>
            <a:endParaRPr lang="cs-CZ" b="1" dirty="0" smtClean="0">
              <a:solidFill>
                <a:schemeClr val="accent3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pl-PL" b="1" dirty="0" smtClean="0">
                <a:latin typeface="Arial" pitchFamily="34" charset="0"/>
                <a:cs typeface="Arial" pitchFamily="34" charset="0"/>
              </a:rPr>
              <a:t>a) Grüß Gott!</a:t>
            </a:r>
            <a:endParaRPr lang="cs-CZ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pl-PL" b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cs-CZ" b="1" dirty="0" err="1" smtClean="0">
                <a:latin typeface="Arial" pitchFamily="34" charset="0"/>
                <a:cs typeface="Arial" pitchFamily="34" charset="0"/>
              </a:rPr>
              <a:t>Ade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!</a:t>
            </a:r>
          </a:p>
          <a:p>
            <a:pPr>
              <a:buNone/>
            </a:pPr>
            <a:endParaRPr lang="cs-CZ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 smtClean="0">
                <a:solidFill>
                  <a:srgbClr val="002060"/>
                </a:solidFill>
                <a:latin typeface="Calibri" pitchFamily="34" charset="0"/>
              </a:rPr>
              <a:t>ZAPAMATUJTE SI:</a:t>
            </a:r>
            <a:endParaRPr lang="cs-CZ" sz="4400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cs-CZ" dirty="0" smtClean="0"/>
          </a:p>
          <a:p>
            <a:pPr algn="ctr">
              <a:buNone/>
            </a:pPr>
            <a:r>
              <a:rPr lang="cs-CZ" sz="4400" dirty="0" smtClean="0"/>
              <a:t> </a:t>
            </a:r>
            <a:r>
              <a:rPr lang="cs-CZ" sz="6600" dirty="0" smtClean="0">
                <a:solidFill>
                  <a:srgbClr val="FF0000"/>
                </a:solidFill>
                <a:latin typeface="Calibri" pitchFamily="34" charset="0"/>
              </a:rPr>
              <a:t>83</a:t>
            </a:r>
          </a:p>
          <a:p>
            <a:pPr algn="ctr">
              <a:buNone/>
            </a:pPr>
            <a:r>
              <a:rPr lang="cs-CZ" sz="4400" dirty="0" err="1" smtClean="0">
                <a:latin typeface="Calibri" pitchFamily="34" charset="0"/>
              </a:rPr>
              <a:t>drei</a:t>
            </a:r>
            <a:r>
              <a:rPr lang="cs-CZ" sz="4400" dirty="0" err="1" smtClean="0">
                <a:solidFill>
                  <a:srgbClr val="FF0000"/>
                </a:solidFill>
                <a:latin typeface="Calibri" pitchFamily="34" charset="0"/>
              </a:rPr>
              <a:t>und</a:t>
            </a:r>
            <a:r>
              <a:rPr lang="cs-CZ" sz="4400" dirty="0" err="1" smtClean="0">
                <a:latin typeface="Calibri" pitchFamily="34" charset="0"/>
              </a:rPr>
              <a:t>achtzig</a:t>
            </a:r>
            <a:endParaRPr lang="cs-CZ" sz="4400" dirty="0" smtClean="0">
              <a:solidFill>
                <a:srgbClr val="FF0000"/>
              </a:solidFill>
              <a:latin typeface="Calibri" pitchFamily="34" charset="0"/>
            </a:endParaRPr>
          </a:p>
          <a:p>
            <a:pPr algn="ctr">
              <a:buNone/>
            </a:pPr>
            <a:r>
              <a:rPr lang="cs-CZ" sz="4400" dirty="0" smtClean="0">
                <a:latin typeface="Calibri" pitchFamily="34" charset="0"/>
              </a:rPr>
              <a:t>3 </a:t>
            </a:r>
            <a:r>
              <a:rPr lang="cs-CZ" sz="4400" dirty="0" smtClean="0">
                <a:solidFill>
                  <a:srgbClr val="FF0000"/>
                </a:solidFill>
                <a:latin typeface="Calibri" pitchFamily="34" charset="0"/>
              </a:rPr>
              <a:t>a </a:t>
            </a:r>
            <a:r>
              <a:rPr lang="cs-CZ" sz="4400" dirty="0" smtClean="0">
                <a:latin typeface="Calibri" pitchFamily="34" charset="0"/>
              </a:rPr>
              <a:t>80</a:t>
            </a:r>
            <a:r>
              <a:rPr lang="cs-CZ" sz="4400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</a:p>
          <a:p>
            <a:pPr algn="ctr">
              <a:buNone/>
            </a:pPr>
            <a:r>
              <a:rPr lang="cs-CZ" sz="8000" dirty="0" err="1" smtClean="0">
                <a:solidFill>
                  <a:srgbClr val="FF0000"/>
                </a:solidFill>
                <a:latin typeface="Calibri" pitchFamily="34" charset="0"/>
              </a:rPr>
              <a:t>dreiundachtzig</a:t>
            </a:r>
            <a:endParaRPr lang="cs-CZ" sz="8000" dirty="0" smtClean="0">
              <a:solidFill>
                <a:srgbClr val="FF0000"/>
              </a:solidFill>
              <a:latin typeface="Calibri" pitchFamily="34" charset="0"/>
            </a:endParaRPr>
          </a:p>
          <a:p>
            <a:pPr algn="ctr">
              <a:buNone/>
            </a:pPr>
            <a:endParaRPr lang="cs-CZ" sz="8000" dirty="0" smtClean="0">
              <a:solidFill>
                <a:srgbClr val="FF0000"/>
              </a:solidFill>
              <a:latin typeface="Calibri" pitchFamily="34" charset="0"/>
            </a:endParaRPr>
          </a:p>
          <a:p>
            <a:pPr algn="ctr">
              <a:buNone/>
            </a:pPr>
            <a:endParaRPr lang="cs-CZ" sz="6000" dirty="0" smtClean="0">
              <a:latin typeface="Calibri" pitchFamily="34" charset="0"/>
            </a:endParaRPr>
          </a:p>
          <a:p>
            <a:pPr algn="ctr">
              <a:buNone/>
            </a:pPr>
            <a:endParaRPr lang="cs-CZ" sz="8800" dirty="0" smtClean="0">
              <a:solidFill>
                <a:srgbClr val="FF0000"/>
              </a:solidFill>
              <a:latin typeface="Calibri" pitchFamily="34" charset="0"/>
            </a:endParaRPr>
          </a:p>
          <a:p>
            <a:pPr algn="ctr">
              <a:buNone/>
            </a:pPr>
            <a:endParaRPr lang="cs-CZ" sz="8800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 smtClean="0">
                <a:solidFill>
                  <a:srgbClr val="002060"/>
                </a:solidFill>
                <a:latin typeface="Calibri" pitchFamily="34" charset="0"/>
              </a:rPr>
              <a:t>PŘELOŽ:</a:t>
            </a:r>
            <a:endParaRPr lang="cs-CZ" sz="4400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4000" dirty="0" err="1" smtClean="0">
                <a:latin typeface="Calibri" pitchFamily="34" charset="0"/>
              </a:rPr>
              <a:t>vierzig</a:t>
            </a:r>
            <a:endParaRPr lang="cs-CZ" sz="4000" dirty="0" smtClean="0">
              <a:latin typeface="Calibri" pitchFamily="34" charset="0"/>
            </a:endParaRPr>
          </a:p>
          <a:p>
            <a:r>
              <a:rPr lang="cs-CZ" sz="4000" dirty="0" err="1" smtClean="0">
                <a:latin typeface="Calibri" pitchFamily="34" charset="0"/>
              </a:rPr>
              <a:t>zwanzig</a:t>
            </a:r>
            <a:endParaRPr lang="cs-CZ" sz="4000" dirty="0" smtClean="0">
              <a:latin typeface="Calibri" pitchFamily="34" charset="0"/>
            </a:endParaRPr>
          </a:p>
          <a:p>
            <a:r>
              <a:rPr lang="cs-CZ" sz="4000" dirty="0" err="1" smtClean="0">
                <a:latin typeface="Calibri" pitchFamily="34" charset="0"/>
              </a:rPr>
              <a:t>neunzig</a:t>
            </a:r>
            <a:endParaRPr lang="cs-CZ" sz="4000" dirty="0" smtClean="0">
              <a:latin typeface="Calibri" pitchFamily="34" charset="0"/>
            </a:endParaRPr>
          </a:p>
          <a:p>
            <a:r>
              <a:rPr lang="cs-CZ" sz="4000" dirty="0" err="1" smtClean="0">
                <a:latin typeface="Calibri" pitchFamily="34" charset="0"/>
              </a:rPr>
              <a:t>sechzig</a:t>
            </a:r>
            <a:endParaRPr lang="cs-CZ" sz="4000" dirty="0" smtClean="0">
              <a:latin typeface="Calibri" pitchFamily="34" charset="0"/>
            </a:endParaRPr>
          </a:p>
          <a:p>
            <a:r>
              <a:rPr lang="cs-CZ" sz="4000" dirty="0" err="1" smtClean="0">
                <a:latin typeface="Calibri" pitchFamily="34" charset="0"/>
              </a:rPr>
              <a:t>achtundvierzig</a:t>
            </a:r>
            <a:endParaRPr lang="cs-CZ" sz="4000" dirty="0" smtClean="0">
              <a:latin typeface="Calibri" pitchFamily="34" charset="0"/>
            </a:endParaRPr>
          </a:p>
          <a:p>
            <a:r>
              <a:rPr lang="cs-CZ" sz="4000" dirty="0" err="1" smtClean="0">
                <a:latin typeface="Calibri" pitchFamily="34" charset="0"/>
              </a:rPr>
              <a:t>sechsundsiebzig</a:t>
            </a:r>
            <a:endParaRPr lang="cs-CZ" sz="4000" dirty="0" smtClean="0">
              <a:latin typeface="Calibri" pitchFamily="34" charset="0"/>
            </a:endParaRPr>
          </a:p>
          <a:p>
            <a:r>
              <a:rPr lang="cs-CZ" sz="4000" dirty="0" err="1" smtClean="0">
                <a:latin typeface="Calibri" pitchFamily="34" charset="0"/>
              </a:rPr>
              <a:t>hundert</a:t>
            </a:r>
            <a:endParaRPr lang="cs-CZ" sz="4000" dirty="0" smtClean="0">
              <a:latin typeface="Calibri" pitchFamily="34" charset="0"/>
            </a:endParaRPr>
          </a:p>
          <a:p>
            <a:pPr>
              <a:buNone/>
            </a:pP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4000" dirty="0" smtClean="0">
                <a:latin typeface="Calibri" pitchFamily="34" charset="0"/>
              </a:rPr>
              <a:t>čtyřicet</a:t>
            </a:r>
          </a:p>
          <a:p>
            <a:r>
              <a:rPr lang="cs-CZ" sz="4000" dirty="0" smtClean="0">
                <a:latin typeface="Calibri" pitchFamily="34" charset="0"/>
              </a:rPr>
              <a:t>dvacet</a:t>
            </a:r>
          </a:p>
          <a:p>
            <a:r>
              <a:rPr lang="cs-CZ" sz="4000" dirty="0" smtClean="0">
                <a:latin typeface="Calibri" pitchFamily="34" charset="0"/>
              </a:rPr>
              <a:t>devadesát</a:t>
            </a:r>
          </a:p>
          <a:p>
            <a:r>
              <a:rPr lang="cs-CZ" sz="4000" dirty="0" smtClean="0">
                <a:latin typeface="Calibri" pitchFamily="34" charset="0"/>
              </a:rPr>
              <a:t>šedesát</a:t>
            </a:r>
          </a:p>
          <a:p>
            <a:r>
              <a:rPr lang="cs-CZ" sz="4000" dirty="0" smtClean="0">
                <a:latin typeface="Calibri" pitchFamily="34" charset="0"/>
              </a:rPr>
              <a:t>čtyřicet osm</a:t>
            </a:r>
          </a:p>
          <a:p>
            <a:r>
              <a:rPr lang="cs-CZ" sz="4000" dirty="0" smtClean="0">
                <a:latin typeface="Calibri" pitchFamily="34" charset="0"/>
              </a:rPr>
              <a:t>sedmdesát šest</a:t>
            </a:r>
          </a:p>
          <a:p>
            <a:r>
              <a:rPr lang="cs-CZ" sz="4000" dirty="0" smtClean="0">
                <a:latin typeface="Calibri" pitchFamily="34" charset="0"/>
              </a:rPr>
              <a:t>sto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 smtClean="0">
                <a:solidFill>
                  <a:srgbClr val="002060"/>
                </a:solidFill>
                <a:latin typeface="Calibri" pitchFamily="34" charset="0"/>
              </a:rPr>
              <a:t>ŘEKNI SPRÁVNĚ:</a:t>
            </a:r>
            <a:endParaRPr lang="cs-CZ" sz="4400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4000" dirty="0" smtClean="0">
                <a:latin typeface="Calibri" pitchFamily="34" charset="0"/>
              </a:rPr>
              <a:t>33</a:t>
            </a:r>
          </a:p>
          <a:p>
            <a:r>
              <a:rPr lang="cs-CZ" sz="4000" dirty="0" smtClean="0">
                <a:latin typeface="Calibri" pitchFamily="34" charset="0"/>
              </a:rPr>
              <a:t>50</a:t>
            </a:r>
          </a:p>
          <a:p>
            <a:r>
              <a:rPr lang="cs-CZ" sz="4000" dirty="0" smtClean="0">
                <a:latin typeface="Calibri" pitchFamily="34" charset="0"/>
              </a:rPr>
              <a:t>94</a:t>
            </a:r>
          </a:p>
          <a:p>
            <a:r>
              <a:rPr lang="cs-CZ" sz="4000" dirty="0" smtClean="0">
                <a:latin typeface="Calibri" pitchFamily="34" charset="0"/>
              </a:rPr>
              <a:t>70</a:t>
            </a:r>
          </a:p>
          <a:p>
            <a:r>
              <a:rPr lang="cs-CZ" sz="4000" dirty="0" smtClean="0">
                <a:latin typeface="Calibri" pitchFamily="34" charset="0"/>
              </a:rPr>
              <a:t>49</a:t>
            </a:r>
          </a:p>
          <a:p>
            <a:r>
              <a:rPr lang="cs-CZ" sz="4000" dirty="0" smtClean="0">
                <a:latin typeface="Calibri" pitchFamily="34" charset="0"/>
              </a:rPr>
              <a:t>62</a:t>
            </a:r>
          </a:p>
          <a:p>
            <a:r>
              <a:rPr lang="cs-CZ" sz="4000" dirty="0" smtClean="0">
                <a:latin typeface="Calibri" pitchFamily="34" charset="0"/>
              </a:rPr>
              <a:t>27</a:t>
            </a:r>
          </a:p>
          <a:p>
            <a:pPr>
              <a:buNone/>
            </a:pP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4000" dirty="0" err="1" smtClean="0">
                <a:latin typeface="Calibri" pitchFamily="34" charset="0"/>
              </a:rPr>
              <a:t>dreiunddrei</a:t>
            </a:r>
            <a:r>
              <a:rPr lang="cs-CZ" sz="4000" dirty="0" err="1" smtClean="0">
                <a:latin typeface="Calibri" pitchFamily="34" charset="0"/>
                <a:cs typeface="Arial"/>
              </a:rPr>
              <a:t>ßig</a:t>
            </a:r>
            <a:endParaRPr lang="cs-CZ" sz="4000" dirty="0" smtClean="0">
              <a:latin typeface="Calibri" pitchFamily="34" charset="0"/>
            </a:endParaRPr>
          </a:p>
          <a:p>
            <a:r>
              <a:rPr lang="cs-CZ" sz="4000" dirty="0" err="1" smtClean="0">
                <a:latin typeface="Calibri" pitchFamily="34" charset="0"/>
              </a:rPr>
              <a:t>f</a:t>
            </a:r>
            <a:r>
              <a:rPr lang="cs-CZ" sz="4000" dirty="0" err="1" smtClean="0">
                <a:latin typeface="Calibri" pitchFamily="34" charset="0"/>
                <a:cs typeface="Arial"/>
              </a:rPr>
              <a:t>ünfzig</a:t>
            </a:r>
            <a:endParaRPr lang="cs-CZ" sz="4000" dirty="0" smtClean="0">
              <a:latin typeface="Calibri" pitchFamily="34" charset="0"/>
            </a:endParaRPr>
          </a:p>
          <a:p>
            <a:r>
              <a:rPr lang="cs-CZ" sz="4000" dirty="0" err="1" smtClean="0">
                <a:latin typeface="Calibri" pitchFamily="34" charset="0"/>
              </a:rPr>
              <a:t>vierundneunzig</a:t>
            </a:r>
            <a:endParaRPr lang="cs-CZ" sz="4000" dirty="0" smtClean="0">
              <a:latin typeface="Calibri" pitchFamily="34" charset="0"/>
            </a:endParaRPr>
          </a:p>
          <a:p>
            <a:r>
              <a:rPr lang="cs-CZ" sz="4000" dirty="0" err="1" smtClean="0">
                <a:latin typeface="Calibri" pitchFamily="34" charset="0"/>
              </a:rPr>
              <a:t>siebzig</a:t>
            </a:r>
            <a:endParaRPr lang="cs-CZ" sz="4000" dirty="0" smtClean="0">
              <a:latin typeface="Calibri" pitchFamily="34" charset="0"/>
            </a:endParaRPr>
          </a:p>
          <a:p>
            <a:r>
              <a:rPr lang="cs-CZ" sz="4000" dirty="0" err="1" smtClean="0">
                <a:latin typeface="Calibri" pitchFamily="34" charset="0"/>
              </a:rPr>
              <a:t>neunundvierzig</a:t>
            </a:r>
            <a:endParaRPr lang="cs-CZ" sz="4000" dirty="0" smtClean="0">
              <a:latin typeface="Calibri" pitchFamily="34" charset="0"/>
            </a:endParaRPr>
          </a:p>
          <a:p>
            <a:r>
              <a:rPr lang="cs-CZ" sz="4000" dirty="0" err="1" smtClean="0">
                <a:latin typeface="Calibri" pitchFamily="34" charset="0"/>
              </a:rPr>
              <a:t>zweiundsechzig</a:t>
            </a:r>
            <a:endParaRPr lang="cs-CZ" sz="4000" dirty="0" smtClean="0">
              <a:latin typeface="Calibri" pitchFamily="34" charset="0"/>
            </a:endParaRPr>
          </a:p>
          <a:p>
            <a:r>
              <a:rPr lang="cs-CZ" sz="3900" dirty="0" err="1" smtClean="0">
                <a:latin typeface="Calibri" pitchFamily="34" charset="0"/>
              </a:rPr>
              <a:t>siebenundzwanzig</a:t>
            </a:r>
            <a:endParaRPr lang="cs-CZ" sz="3900" dirty="0" smtClean="0">
              <a:latin typeface="Calibri" pitchFamily="34" charset="0"/>
            </a:endParaRP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 smtClean="0">
                <a:solidFill>
                  <a:srgbClr val="002060"/>
                </a:solidFill>
                <a:latin typeface="Calibri" pitchFamily="34" charset="0"/>
              </a:rPr>
              <a:t>ZVLÁDLI JSTE TO!</a:t>
            </a:r>
            <a:endParaRPr lang="cs-CZ" sz="4400" dirty="0">
              <a:solidFill>
                <a:srgbClr val="002060"/>
              </a:solidFill>
              <a:latin typeface="Calibri" pitchFamily="34" charset="0"/>
            </a:endParaRPr>
          </a:p>
        </p:txBody>
      </p:sp>
      <p:pic>
        <p:nvPicPr>
          <p:cNvPr id="1036" name="Picture 12" descr="C:\Documents and Settings\User\Local Settings\Temporary Internet Files\Content.IE5\UX772LDJ\MC90042446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0166" y="2071678"/>
            <a:ext cx="5397375" cy="407196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 smtClean="0">
                <a:solidFill>
                  <a:srgbClr val="002060"/>
                </a:solidFill>
                <a:latin typeface="Calibri" pitchFamily="34" charset="0"/>
              </a:rPr>
              <a:t>ZDROJ</a:t>
            </a:r>
            <a:endParaRPr lang="cs-CZ" sz="4400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 </a:t>
            </a:r>
          </a:p>
          <a:p>
            <a:endParaRPr lang="cs-CZ" dirty="0" smtClean="0"/>
          </a:p>
        </p:txBody>
      </p:sp>
      <p:sp>
        <p:nvSpPr>
          <p:cNvPr id="5" name="Obdélník 4"/>
          <p:cNvSpPr/>
          <p:nvPr/>
        </p:nvSpPr>
        <p:spPr>
          <a:xfrm>
            <a:off x="571472" y="2000240"/>
            <a:ext cx="800105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dirty="0" smtClean="0"/>
              <a:t>   Všechny obrázky použité v prezentaci jsou dostupné pod licencí Microsoft Office 2007 na Office.</a:t>
            </a:r>
            <a:r>
              <a:rPr lang="cs-CZ" sz="2800" dirty="0" err="1" smtClean="0"/>
              <a:t>com</a:t>
            </a:r>
            <a:endParaRPr lang="cs-CZ" sz="2800" dirty="0" smtClean="0"/>
          </a:p>
          <a:p>
            <a:pPr>
              <a:buFont typeface="Arial" pitchFamily="34" charset="0"/>
              <a:buChar char="•"/>
            </a:pPr>
            <a:r>
              <a:rPr lang="cs-CZ" sz="2800" dirty="0" smtClean="0"/>
              <a:t> Pokud není uvedeno jinak, vlastní </a:t>
            </a:r>
            <a:r>
              <a:rPr lang="cs-CZ" sz="2800" smtClean="0"/>
              <a:t>archiv autorky.</a:t>
            </a:r>
            <a:endParaRPr lang="cs-CZ" sz="2800" dirty="0" smtClean="0"/>
          </a:p>
          <a:p>
            <a:endParaRPr lang="cs-CZ" sz="2800" dirty="0" smtClean="0"/>
          </a:p>
          <a:p>
            <a:endParaRPr lang="cs-CZ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 smtClean="0"/>
              <a:t>Dny v týdnu, test</a:t>
            </a:r>
            <a:endParaRPr lang="cs-CZ" b="1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8358" indent="-514350">
              <a:buAutoNum type="arabicPeriod"/>
            </a:pPr>
            <a:r>
              <a:rPr lang="cs-CZ" b="1" dirty="0" smtClean="0"/>
              <a:t>Vyjmenujte dny v týdnu. </a:t>
            </a:r>
          </a:p>
          <a:p>
            <a:pPr marL="578358" indent="-514350">
              <a:buAutoNum type="arabicPeriod"/>
            </a:pPr>
            <a:r>
              <a:rPr lang="cs-CZ" b="1" dirty="0" smtClean="0"/>
              <a:t>Odpovězte na otázky: </a:t>
            </a:r>
          </a:p>
          <a:p>
            <a:pPr marL="64008" indent="0">
              <a:buNone/>
            </a:pPr>
            <a:r>
              <a:rPr lang="cs-CZ" b="1" dirty="0" err="1" smtClean="0"/>
              <a:t>Was</a:t>
            </a:r>
            <a:r>
              <a:rPr lang="cs-CZ" b="1" dirty="0" smtClean="0"/>
              <a:t> </a:t>
            </a:r>
            <a:r>
              <a:rPr lang="cs-CZ" b="1" dirty="0" err="1" smtClean="0"/>
              <a:t>ist</a:t>
            </a:r>
            <a:r>
              <a:rPr lang="cs-CZ" b="1" dirty="0" smtClean="0"/>
              <a:t> </a:t>
            </a:r>
            <a:r>
              <a:rPr lang="cs-CZ" b="1" dirty="0" err="1" smtClean="0"/>
              <a:t>heute</a:t>
            </a:r>
            <a:r>
              <a:rPr lang="cs-CZ" b="1" dirty="0" smtClean="0"/>
              <a:t>? </a:t>
            </a:r>
          </a:p>
          <a:p>
            <a:pPr marL="64008" indent="0">
              <a:buNone/>
            </a:pPr>
            <a:r>
              <a:rPr lang="cs-CZ" b="1" dirty="0" err="1" smtClean="0"/>
              <a:t>Was</a:t>
            </a:r>
            <a:r>
              <a:rPr lang="cs-CZ" b="1" dirty="0" smtClean="0"/>
              <a:t> </a:t>
            </a:r>
            <a:r>
              <a:rPr lang="cs-CZ" b="1" dirty="0" err="1" smtClean="0"/>
              <a:t>war</a:t>
            </a:r>
            <a:r>
              <a:rPr lang="cs-CZ" b="1" dirty="0" smtClean="0"/>
              <a:t> </a:t>
            </a:r>
            <a:r>
              <a:rPr lang="cs-CZ" b="1" dirty="0" err="1" smtClean="0"/>
              <a:t>gestern</a:t>
            </a:r>
            <a:r>
              <a:rPr lang="cs-CZ" b="1" dirty="0" smtClean="0"/>
              <a:t>? </a:t>
            </a:r>
          </a:p>
          <a:p>
            <a:pPr marL="64008" indent="0">
              <a:buNone/>
            </a:pPr>
            <a:r>
              <a:rPr lang="cs-CZ" b="1" dirty="0" err="1" smtClean="0"/>
              <a:t>Was</a:t>
            </a:r>
            <a:r>
              <a:rPr lang="cs-CZ" b="1" dirty="0" smtClean="0"/>
              <a:t> </a:t>
            </a:r>
            <a:r>
              <a:rPr lang="cs-CZ" b="1" dirty="0" err="1" smtClean="0"/>
              <a:t>ist</a:t>
            </a:r>
            <a:r>
              <a:rPr lang="cs-CZ" b="1" dirty="0" smtClean="0"/>
              <a:t> </a:t>
            </a:r>
            <a:r>
              <a:rPr lang="cs-CZ" b="1" dirty="0" err="1" smtClean="0"/>
              <a:t>morgen</a:t>
            </a:r>
            <a:r>
              <a:rPr lang="cs-CZ" b="1" dirty="0" smtClean="0"/>
              <a:t>? 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788868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 smtClean="0">
                <a:solidFill>
                  <a:srgbClr val="002060"/>
                </a:solidFill>
                <a:latin typeface="Calibri" pitchFamily="34" charset="0"/>
              </a:rPr>
              <a:t>POJĎME SI JE VYJMENOVAT: </a:t>
            </a:r>
            <a:endParaRPr lang="cs-CZ" sz="4400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400" dirty="0" smtClean="0">
                <a:latin typeface="Calibri" pitchFamily="34" charset="0"/>
                <a:cs typeface="Arial" pitchFamily="34" charset="0"/>
              </a:rPr>
              <a:t>20 – </a:t>
            </a:r>
            <a:r>
              <a:rPr lang="cs-CZ" sz="4400" dirty="0" err="1" smtClean="0">
                <a:latin typeface="Calibri" pitchFamily="34" charset="0"/>
                <a:cs typeface="Arial" pitchFamily="34" charset="0"/>
              </a:rPr>
              <a:t>zwanzig</a:t>
            </a:r>
            <a:endParaRPr lang="cs-CZ" sz="4400" dirty="0" smtClean="0">
              <a:latin typeface="Calibri" pitchFamily="34" charset="0"/>
              <a:cs typeface="Arial" pitchFamily="34" charset="0"/>
            </a:endParaRPr>
          </a:p>
          <a:p>
            <a:pPr algn="ctr"/>
            <a:r>
              <a:rPr lang="cs-CZ" sz="4400" dirty="0" smtClean="0">
                <a:latin typeface="Calibri" pitchFamily="34" charset="0"/>
                <a:cs typeface="Arial" pitchFamily="34" charset="0"/>
              </a:rPr>
              <a:t>30 – </a:t>
            </a:r>
            <a:r>
              <a:rPr lang="cs-CZ" sz="4400" dirty="0" err="1" smtClean="0">
                <a:latin typeface="Calibri" pitchFamily="34" charset="0"/>
                <a:cs typeface="Arial" pitchFamily="34" charset="0"/>
              </a:rPr>
              <a:t>drei</a:t>
            </a:r>
            <a:r>
              <a:rPr lang="cs-CZ" sz="4400" dirty="0" err="1" smtClean="0">
                <a:latin typeface="Calibri" pitchFamily="34" charset="0"/>
                <a:cs typeface="Arial"/>
              </a:rPr>
              <a:t>ßig</a:t>
            </a:r>
            <a:endParaRPr lang="cs-CZ" sz="4400" dirty="0" smtClean="0">
              <a:latin typeface="Calibri" pitchFamily="34" charset="0"/>
              <a:cs typeface="Arial" pitchFamily="34" charset="0"/>
            </a:endParaRPr>
          </a:p>
          <a:p>
            <a:pPr algn="ctr"/>
            <a:r>
              <a:rPr lang="cs-CZ" sz="4400" dirty="0" smtClean="0">
                <a:latin typeface="Calibri" pitchFamily="34" charset="0"/>
                <a:cs typeface="Arial" pitchFamily="34" charset="0"/>
              </a:rPr>
              <a:t>40 – </a:t>
            </a:r>
            <a:r>
              <a:rPr lang="cs-CZ" sz="4400" dirty="0" err="1" smtClean="0">
                <a:latin typeface="Calibri" pitchFamily="34" charset="0"/>
                <a:cs typeface="Arial" pitchFamily="34" charset="0"/>
              </a:rPr>
              <a:t>vierzig</a:t>
            </a:r>
            <a:endParaRPr lang="cs-CZ" sz="4400" dirty="0" smtClean="0">
              <a:latin typeface="Calibri" pitchFamily="34" charset="0"/>
              <a:cs typeface="Arial" pitchFamily="34" charset="0"/>
            </a:endParaRPr>
          </a:p>
          <a:p>
            <a:pPr algn="ctr"/>
            <a:r>
              <a:rPr lang="cs-CZ" sz="4400" dirty="0" smtClean="0">
                <a:latin typeface="Calibri" pitchFamily="34" charset="0"/>
                <a:cs typeface="Arial" pitchFamily="34" charset="0"/>
              </a:rPr>
              <a:t>50 – </a:t>
            </a:r>
            <a:r>
              <a:rPr lang="cs-CZ" sz="4400" dirty="0" err="1" smtClean="0">
                <a:latin typeface="Calibri" pitchFamily="34" charset="0"/>
                <a:cs typeface="Arial" pitchFamily="34" charset="0"/>
              </a:rPr>
              <a:t>f</a:t>
            </a:r>
            <a:r>
              <a:rPr lang="cs-CZ" sz="4400" dirty="0" err="1" smtClean="0">
                <a:latin typeface="Calibri" pitchFamily="34" charset="0"/>
                <a:cs typeface="Arial"/>
              </a:rPr>
              <a:t>ünfz</a:t>
            </a:r>
            <a:r>
              <a:rPr lang="cs-CZ" sz="4400" dirty="0" err="1" smtClean="0">
                <a:latin typeface="Calibri" pitchFamily="34" charset="0"/>
                <a:cs typeface="Arial" pitchFamily="34" charset="0"/>
              </a:rPr>
              <a:t>ig</a:t>
            </a:r>
            <a:endParaRPr lang="cs-CZ" sz="4400" dirty="0" smtClean="0">
              <a:latin typeface="Calibri" pitchFamily="34" charset="0"/>
              <a:cs typeface="Arial" pitchFamily="34" charset="0"/>
            </a:endParaRPr>
          </a:p>
          <a:p>
            <a:pPr algn="ctr"/>
            <a:r>
              <a:rPr lang="cs-CZ" sz="4400" dirty="0" smtClean="0">
                <a:latin typeface="Calibri" pitchFamily="34" charset="0"/>
                <a:cs typeface="Arial" pitchFamily="34" charset="0"/>
              </a:rPr>
              <a:t>60 – </a:t>
            </a:r>
            <a:r>
              <a:rPr lang="cs-CZ" sz="4400" dirty="0" err="1" smtClean="0">
                <a:latin typeface="Calibri" pitchFamily="34" charset="0"/>
                <a:cs typeface="Arial" pitchFamily="34" charset="0"/>
              </a:rPr>
              <a:t>sechzig</a:t>
            </a:r>
            <a:endParaRPr lang="cs-CZ" sz="4400" dirty="0" smtClean="0">
              <a:latin typeface="Calibri" pitchFamily="34" charset="0"/>
              <a:cs typeface="Arial" pitchFamily="34" charset="0"/>
            </a:endParaRPr>
          </a:p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400" dirty="0" smtClean="0">
                <a:latin typeface="Calibri" pitchFamily="34" charset="0"/>
                <a:cs typeface="Arial" pitchFamily="34" charset="0"/>
              </a:rPr>
              <a:t>70 – </a:t>
            </a:r>
            <a:r>
              <a:rPr lang="cs-CZ" sz="4400" dirty="0" err="1" smtClean="0">
                <a:latin typeface="Calibri" pitchFamily="34" charset="0"/>
                <a:cs typeface="Arial" pitchFamily="34" charset="0"/>
              </a:rPr>
              <a:t>siebzig</a:t>
            </a:r>
            <a:endParaRPr lang="cs-CZ" sz="4400" dirty="0" smtClean="0">
              <a:latin typeface="Calibri" pitchFamily="34" charset="0"/>
              <a:cs typeface="Arial" pitchFamily="34" charset="0"/>
            </a:endParaRPr>
          </a:p>
          <a:p>
            <a:pPr algn="ctr"/>
            <a:r>
              <a:rPr lang="cs-CZ" sz="4400" dirty="0" smtClean="0">
                <a:latin typeface="Calibri" pitchFamily="34" charset="0"/>
                <a:cs typeface="Arial" pitchFamily="34" charset="0"/>
              </a:rPr>
              <a:t>80 – </a:t>
            </a:r>
            <a:r>
              <a:rPr lang="cs-CZ" sz="4400" dirty="0" err="1" smtClean="0">
                <a:latin typeface="Calibri" pitchFamily="34" charset="0"/>
                <a:cs typeface="Arial" pitchFamily="34" charset="0"/>
              </a:rPr>
              <a:t>achtzig</a:t>
            </a:r>
            <a:endParaRPr lang="cs-CZ" sz="4400" dirty="0" smtClean="0">
              <a:latin typeface="Calibri" pitchFamily="34" charset="0"/>
              <a:cs typeface="Arial" pitchFamily="34" charset="0"/>
            </a:endParaRPr>
          </a:p>
          <a:p>
            <a:pPr algn="ctr"/>
            <a:r>
              <a:rPr lang="cs-CZ" sz="4400" dirty="0" smtClean="0">
                <a:latin typeface="Calibri" pitchFamily="34" charset="0"/>
                <a:cs typeface="Arial" pitchFamily="34" charset="0"/>
              </a:rPr>
              <a:t>90 – </a:t>
            </a:r>
            <a:r>
              <a:rPr lang="cs-CZ" sz="4400" dirty="0" err="1" smtClean="0">
                <a:latin typeface="Calibri" pitchFamily="34" charset="0"/>
                <a:cs typeface="Arial" pitchFamily="34" charset="0"/>
              </a:rPr>
              <a:t>neunzig</a:t>
            </a:r>
            <a:endParaRPr lang="cs-CZ" sz="4400" dirty="0" smtClean="0">
              <a:latin typeface="Calibri" pitchFamily="34" charset="0"/>
              <a:cs typeface="Arial" pitchFamily="34" charset="0"/>
            </a:endParaRPr>
          </a:p>
          <a:p>
            <a:pPr algn="ctr"/>
            <a:r>
              <a:rPr lang="cs-CZ" sz="4400" dirty="0" smtClean="0">
                <a:latin typeface="Calibri" pitchFamily="34" charset="0"/>
                <a:cs typeface="Arial" pitchFamily="34" charset="0"/>
              </a:rPr>
              <a:t>100 – </a:t>
            </a:r>
            <a:r>
              <a:rPr lang="cs-CZ" sz="4400" dirty="0" err="1" smtClean="0">
                <a:latin typeface="Calibri" pitchFamily="34" charset="0"/>
                <a:cs typeface="Arial" pitchFamily="34" charset="0"/>
              </a:rPr>
              <a:t>hundert</a:t>
            </a:r>
            <a:endParaRPr lang="cs-CZ" sz="4400" dirty="0" smtClean="0">
              <a:latin typeface="Calibri" pitchFamily="34" charset="0"/>
              <a:cs typeface="Arial" pitchFamily="34" charset="0"/>
            </a:endParaRP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 smtClean="0">
                <a:solidFill>
                  <a:srgbClr val="002060"/>
                </a:solidFill>
                <a:latin typeface="Calibri" pitchFamily="34" charset="0"/>
              </a:rPr>
              <a:t>DVACET</a:t>
            </a:r>
            <a:endParaRPr lang="cs-CZ" sz="4400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cs-CZ" dirty="0" smtClean="0">
              <a:latin typeface="Calibri" pitchFamily="34" charset="0"/>
            </a:endParaRPr>
          </a:p>
          <a:p>
            <a:pPr>
              <a:buNone/>
            </a:pPr>
            <a:endParaRPr lang="cs-CZ" dirty="0" smtClean="0">
              <a:latin typeface="Calibri" pitchFamily="34" charset="0"/>
            </a:endParaRPr>
          </a:p>
          <a:p>
            <a:pPr>
              <a:buNone/>
            </a:pPr>
            <a:endParaRPr lang="cs-CZ" dirty="0" smtClean="0">
              <a:latin typeface="Calibri" pitchFamily="34" charset="0"/>
            </a:endParaRPr>
          </a:p>
          <a:p>
            <a:pPr>
              <a:buNone/>
            </a:pPr>
            <a:r>
              <a:rPr lang="cs-CZ" sz="9600" dirty="0" smtClean="0">
                <a:latin typeface="Calibri" pitchFamily="34" charset="0"/>
              </a:rPr>
              <a:t>                 </a:t>
            </a:r>
            <a:r>
              <a:rPr lang="cs-CZ" sz="8500" dirty="0" err="1" smtClean="0">
                <a:latin typeface="Calibri" pitchFamily="34" charset="0"/>
              </a:rPr>
              <a:t>zwanzig</a:t>
            </a:r>
            <a:r>
              <a:rPr lang="cs-CZ" sz="9600" dirty="0" smtClean="0">
                <a:latin typeface="Calibri" pitchFamily="34" charset="0"/>
              </a:rPr>
              <a:t> </a:t>
            </a:r>
          </a:p>
          <a:p>
            <a:pPr algn="ctr">
              <a:buNone/>
            </a:pPr>
            <a:r>
              <a:rPr lang="cs-CZ" dirty="0" smtClean="0">
                <a:latin typeface="Calibri" pitchFamily="34" charset="0"/>
              </a:rPr>
              <a:t>           </a:t>
            </a:r>
            <a:endParaRPr lang="cs-CZ" sz="9600" dirty="0"/>
          </a:p>
        </p:txBody>
      </p:sp>
      <p:pic>
        <p:nvPicPr>
          <p:cNvPr id="3" name="Picture 2" descr="C:\Documents and Settings\User\Local Settings\Temporary Internet Files\Content.IE5\721UGI6M\MC900430147[1].wm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86380" y="2357430"/>
            <a:ext cx="3000396" cy="31432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 smtClean="0">
                <a:solidFill>
                  <a:srgbClr val="002060"/>
                </a:solidFill>
                <a:latin typeface="Calibri" pitchFamily="34" charset="0"/>
              </a:rPr>
              <a:t>TŘICET</a:t>
            </a:r>
            <a:endParaRPr lang="cs-CZ" sz="4400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cs-CZ" dirty="0" smtClean="0">
              <a:latin typeface="Calibri" pitchFamily="34" charset="0"/>
            </a:endParaRPr>
          </a:p>
          <a:p>
            <a:pPr>
              <a:buNone/>
            </a:pPr>
            <a:endParaRPr lang="cs-CZ" dirty="0" smtClean="0">
              <a:latin typeface="Calibri" pitchFamily="34" charset="0"/>
            </a:endParaRPr>
          </a:p>
          <a:p>
            <a:pPr>
              <a:buNone/>
            </a:pPr>
            <a:endParaRPr lang="cs-CZ" dirty="0" smtClean="0">
              <a:latin typeface="Calibri" pitchFamily="34" charset="0"/>
            </a:endParaRPr>
          </a:p>
          <a:p>
            <a:pPr>
              <a:buNone/>
            </a:pPr>
            <a:r>
              <a:rPr lang="cs-CZ" sz="9600" dirty="0" smtClean="0">
                <a:latin typeface="Calibri" pitchFamily="34" charset="0"/>
              </a:rPr>
              <a:t>                 </a:t>
            </a:r>
            <a:r>
              <a:rPr lang="cs-CZ" sz="7800" dirty="0" err="1" smtClean="0">
                <a:latin typeface="Calibri" pitchFamily="34" charset="0"/>
              </a:rPr>
              <a:t>drei</a:t>
            </a:r>
            <a:r>
              <a:rPr lang="cs-CZ" sz="7800" dirty="0" err="1" smtClean="0">
                <a:latin typeface="Calibri" pitchFamily="34" charset="0"/>
                <a:cs typeface="Arial"/>
              </a:rPr>
              <a:t>ßig</a:t>
            </a:r>
            <a:r>
              <a:rPr lang="cs-CZ" sz="9600" dirty="0" smtClean="0">
                <a:latin typeface="Calibri" pitchFamily="34" charset="0"/>
              </a:rPr>
              <a:t> </a:t>
            </a:r>
          </a:p>
          <a:p>
            <a:pPr algn="ctr">
              <a:buNone/>
            </a:pPr>
            <a:r>
              <a:rPr lang="cs-CZ" dirty="0" smtClean="0">
                <a:latin typeface="Calibri" pitchFamily="34" charset="0"/>
              </a:rPr>
              <a:t>           </a:t>
            </a:r>
            <a:endParaRPr lang="cs-CZ" sz="9600" dirty="0"/>
          </a:p>
        </p:txBody>
      </p:sp>
      <p:pic>
        <p:nvPicPr>
          <p:cNvPr id="3" name="Picture 3" descr="C:\Documents and Settings\User\Local Settings\Temporary Internet Files\Content.IE5\UX772LDJ\MC900430155[1].wm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29191" y="2357430"/>
            <a:ext cx="3500462" cy="31432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 smtClean="0">
                <a:solidFill>
                  <a:srgbClr val="002060"/>
                </a:solidFill>
                <a:latin typeface="Calibri" pitchFamily="34" charset="0"/>
              </a:rPr>
              <a:t>ČTYŘICET</a:t>
            </a:r>
            <a:endParaRPr lang="cs-CZ" sz="4400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cs-CZ" dirty="0" smtClean="0">
              <a:latin typeface="Calibri" pitchFamily="34" charset="0"/>
            </a:endParaRPr>
          </a:p>
          <a:p>
            <a:pPr>
              <a:buNone/>
            </a:pPr>
            <a:endParaRPr lang="cs-CZ" dirty="0" smtClean="0">
              <a:latin typeface="Calibri" pitchFamily="34" charset="0"/>
            </a:endParaRPr>
          </a:p>
          <a:p>
            <a:pPr>
              <a:buNone/>
            </a:pPr>
            <a:endParaRPr lang="cs-CZ" dirty="0" smtClean="0">
              <a:latin typeface="Calibri" pitchFamily="34" charset="0"/>
            </a:endParaRPr>
          </a:p>
          <a:p>
            <a:pPr>
              <a:buNone/>
            </a:pPr>
            <a:r>
              <a:rPr lang="cs-CZ" sz="9600" dirty="0" smtClean="0">
                <a:latin typeface="Calibri" pitchFamily="34" charset="0"/>
              </a:rPr>
              <a:t>                 </a:t>
            </a:r>
            <a:r>
              <a:rPr lang="cs-CZ" sz="7800" dirty="0" err="1" smtClean="0">
                <a:latin typeface="Calibri" pitchFamily="34" charset="0"/>
              </a:rPr>
              <a:t>vierzig</a:t>
            </a:r>
            <a:endParaRPr lang="cs-CZ" sz="7800" dirty="0" smtClean="0">
              <a:latin typeface="Calibri" pitchFamily="34" charset="0"/>
            </a:endParaRPr>
          </a:p>
          <a:p>
            <a:pPr algn="ctr">
              <a:buNone/>
            </a:pPr>
            <a:r>
              <a:rPr lang="cs-CZ" dirty="0" smtClean="0">
                <a:latin typeface="Calibri" pitchFamily="34" charset="0"/>
              </a:rPr>
              <a:t>           </a:t>
            </a:r>
            <a:endParaRPr lang="cs-CZ" sz="9600" dirty="0"/>
          </a:p>
        </p:txBody>
      </p:sp>
      <p:pic>
        <p:nvPicPr>
          <p:cNvPr id="3074" name="Picture 2" descr="C:\Documents and Settings\User\Local Settings\Temporary Internet Files\Content.IE5\O529PB5B\MC900430205[1].wm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86380" y="2285992"/>
            <a:ext cx="3071834" cy="32861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 smtClean="0">
                <a:solidFill>
                  <a:srgbClr val="002060"/>
                </a:solidFill>
                <a:latin typeface="Calibri" pitchFamily="34" charset="0"/>
              </a:rPr>
              <a:t>PADESÁT</a:t>
            </a:r>
            <a:endParaRPr lang="cs-CZ" sz="4400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cs-CZ" dirty="0" smtClean="0">
              <a:latin typeface="Calibri" pitchFamily="34" charset="0"/>
            </a:endParaRPr>
          </a:p>
          <a:p>
            <a:pPr>
              <a:buNone/>
            </a:pPr>
            <a:endParaRPr lang="cs-CZ" dirty="0" smtClean="0">
              <a:latin typeface="Calibri" pitchFamily="34" charset="0"/>
            </a:endParaRPr>
          </a:p>
          <a:p>
            <a:pPr>
              <a:buNone/>
            </a:pPr>
            <a:endParaRPr lang="cs-CZ" dirty="0" smtClean="0">
              <a:latin typeface="Calibri" pitchFamily="34" charset="0"/>
            </a:endParaRPr>
          </a:p>
          <a:p>
            <a:pPr>
              <a:buNone/>
            </a:pPr>
            <a:r>
              <a:rPr lang="cs-CZ" sz="9600" dirty="0" smtClean="0">
                <a:latin typeface="Calibri" pitchFamily="34" charset="0"/>
              </a:rPr>
              <a:t>                 </a:t>
            </a:r>
            <a:r>
              <a:rPr lang="cs-CZ" sz="7800" dirty="0" err="1" smtClean="0">
                <a:latin typeface="Calibri" pitchFamily="34" charset="0"/>
              </a:rPr>
              <a:t>f</a:t>
            </a:r>
            <a:r>
              <a:rPr lang="cs-CZ" sz="7800" dirty="0" err="1" smtClean="0">
                <a:latin typeface="Calibri" pitchFamily="34" charset="0"/>
                <a:cs typeface="Arial"/>
              </a:rPr>
              <a:t>ünfzig</a:t>
            </a:r>
            <a:r>
              <a:rPr lang="cs-CZ" sz="9600" dirty="0" smtClean="0">
                <a:latin typeface="Calibri" pitchFamily="34" charset="0"/>
              </a:rPr>
              <a:t> </a:t>
            </a:r>
          </a:p>
          <a:p>
            <a:pPr algn="ctr">
              <a:buNone/>
            </a:pPr>
            <a:r>
              <a:rPr lang="cs-CZ" dirty="0" smtClean="0">
                <a:latin typeface="Calibri" pitchFamily="34" charset="0"/>
              </a:rPr>
              <a:t>           </a:t>
            </a:r>
            <a:endParaRPr lang="cs-CZ" sz="9600" dirty="0"/>
          </a:p>
        </p:txBody>
      </p:sp>
      <p:pic>
        <p:nvPicPr>
          <p:cNvPr id="4098" name="Picture 2" descr="C:\Documents and Settings\User\Local Settings\Temporary Internet Files\Content.IE5\C4LHX0DG\MC900430161[1].wm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2066" y="2143116"/>
            <a:ext cx="3429024" cy="37147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 smtClean="0">
                <a:solidFill>
                  <a:srgbClr val="002060"/>
                </a:solidFill>
                <a:latin typeface="Calibri" pitchFamily="34" charset="0"/>
              </a:rPr>
              <a:t>ŠEDESÁT</a:t>
            </a:r>
            <a:endParaRPr lang="cs-CZ" sz="4400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cs-CZ" dirty="0" smtClean="0">
              <a:latin typeface="Calibri" pitchFamily="34" charset="0"/>
            </a:endParaRPr>
          </a:p>
          <a:p>
            <a:pPr>
              <a:buNone/>
            </a:pPr>
            <a:endParaRPr lang="cs-CZ" dirty="0" smtClean="0">
              <a:latin typeface="Calibri" pitchFamily="34" charset="0"/>
            </a:endParaRPr>
          </a:p>
          <a:p>
            <a:pPr>
              <a:buNone/>
            </a:pPr>
            <a:endParaRPr lang="cs-CZ" dirty="0" smtClean="0">
              <a:latin typeface="Calibri" pitchFamily="34" charset="0"/>
            </a:endParaRPr>
          </a:p>
          <a:p>
            <a:pPr>
              <a:buNone/>
            </a:pPr>
            <a:r>
              <a:rPr lang="cs-CZ" sz="9600" dirty="0" smtClean="0">
                <a:latin typeface="Calibri" pitchFamily="34" charset="0"/>
              </a:rPr>
              <a:t>                 </a:t>
            </a:r>
            <a:r>
              <a:rPr lang="cs-CZ" sz="9600" dirty="0" err="1" smtClean="0">
                <a:latin typeface="Calibri" pitchFamily="34" charset="0"/>
              </a:rPr>
              <a:t>sechzig</a:t>
            </a:r>
            <a:r>
              <a:rPr lang="cs-CZ" sz="9600" dirty="0" smtClean="0">
                <a:latin typeface="Calibri" pitchFamily="34" charset="0"/>
              </a:rPr>
              <a:t> </a:t>
            </a:r>
          </a:p>
          <a:p>
            <a:pPr algn="ctr">
              <a:buNone/>
            </a:pPr>
            <a:r>
              <a:rPr lang="cs-CZ" dirty="0" smtClean="0">
                <a:latin typeface="Calibri" pitchFamily="34" charset="0"/>
              </a:rPr>
              <a:t>           </a:t>
            </a:r>
            <a:endParaRPr lang="cs-CZ" sz="9600" dirty="0"/>
          </a:p>
        </p:txBody>
      </p:sp>
      <p:pic>
        <p:nvPicPr>
          <p:cNvPr id="5124" name="Picture 4" descr="C:\Documents and Settings\User\Local Settings\Temporary Internet Files\Content.IE5\721UGI6M\MC900430167[1].wm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2066" y="2786058"/>
            <a:ext cx="3357586" cy="28575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alent">
  <a:themeElements>
    <a:clrScheme name="Talent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Talent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Talent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479</TotalTime>
  <Words>350</Words>
  <Application>Microsoft Office PowerPoint</Application>
  <PresentationFormat>Předvádění na obrazovce (4:3)</PresentationFormat>
  <Paragraphs>158</Paragraphs>
  <Slides>24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30" baseType="lpstr">
      <vt:lpstr>Arial</vt:lpstr>
      <vt:lpstr>Calibri</vt:lpstr>
      <vt:lpstr>Century Gothic</vt:lpstr>
      <vt:lpstr>Verdana</vt:lpstr>
      <vt:lpstr>Wingdings 2</vt:lpstr>
      <vt:lpstr>Talent</vt:lpstr>
      <vt:lpstr>DIE ZAHLEN 20 - 100 </vt:lpstr>
      <vt:lpstr>Prezentace aplikace PowerPoint</vt:lpstr>
      <vt:lpstr>Dny v týdnu, test</vt:lpstr>
      <vt:lpstr>POJĎME SI JE VYJMENOVAT: </vt:lpstr>
      <vt:lpstr>DVACET</vt:lpstr>
      <vt:lpstr>TŘICET</vt:lpstr>
      <vt:lpstr>ČTYŘICET</vt:lpstr>
      <vt:lpstr>PADESÁT</vt:lpstr>
      <vt:lpstr>ŠEDESÁT</vt:lpstr>
      <vt:lpstr>SEDMDESÁT</vt:lpstr>
      <vt:lpstr>OSMDESÁT</vt:lpstr>
      <vt:lpstr>DEVADESÁT</vt:lpstr>
      <vt:lpstr>STO</vt:lpstr>
      <vt:lpstr>ZAPAMATUJTE SI:</vt:lpstr>
      <vt:lpstr>ZAPAMATUJTE SI:</vt:lpstr>
      <vt:lpstr>ZAPAMATUJTE  SI:</vt:lpstr>
      <vt:lpstr>VÝJIMKY:</vt:lpstr>
      <vt:lpstr>ZAPAMATUJTE  SI:</vt:lpstr>
      <vt:lpstr>ZAPAMATUJTE SI:</vt:lpstr>
      <vt:lpstr>ZAPAMATUJTE SI:</vt:lpstr>
      <vt:lpstr>PŘELOŽ:</vt:lpstr>
      <vt:lpstr>ŘEKNI SPRÁVNĚ:</vt:lpstr>
      <vt:lpstr>ZVLÁDLI JSTE TO!</vt:lpstr>
      <vt:lpstr>ZDROJ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WOCHENTAGE</dc:title>
  <dc:creator>Plockovi</dc:creator>
  <cp:lastModifiedBy>Bednářová Pavla</cp:lastModifiedBy>
  <cp:revision>101</cp:revision>
  <dcterms:created xsi:type="dcterms:W3CDTF">2012-06-10T15:39:28Z</dcterms:created>
  <dcterms:modified xsi:type="dcterms:W3CDTF">2021-09-27T12:42:49Z</dcterms:modified>
</cp:coreProperties>
</file>