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58" r:id="rId5"/>
    <p:sldId id="257" r:id="rId6"/>
    <p:sldId id="261" r:id="rId7"/>
    <p:sldId id="259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9E976-15CA-471C-ABFB-BDB9242412CA}" type="datetimeFigureOut">
              <a:rPr lang="cs-CZ" smtClean="0"/>
              <a:pPr/>
              <a:t>24.09.2025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F8730-823C-4201-B743-03DA6AB40C8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r>
              <a:rPr lang="cs-CZ" dirty="0"/>
              <a:t>Zdvojené souhlásky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75856" y="3886200"/>
            <a:ext cx="4496544" cy="1054968"/>
          </a:xfrm>
        </p:spPr>
        <p:txBody>
          <a:bodyPr/>
          <a:lstStyle/>
          <a:p>
            <a:r>
              <a:rPr lang="cs-CZ" dirty="0"/>
              <a:t>6. třída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C46CCA-BF9B-50B0-9B42-C483387F0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Opakování na test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ED63C5-B973-3100-BB95-A7645F393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5040560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cs-CZ" b="1" u="sng" dirty="0"/>
              <a:t>Rozbor stavby slova</a:t>
            </a:r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r>
              <a:rPr lang="cs-CZ" dirty="0"/>
              <a:t>nečistota			přírodní 		rozzlobit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u="sng" dirty="0"/>
              <a:t>2. Slova základová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cs-CZ" sz="3300" dirty="0"/>
              <a:t>překrásný			vychovatelka	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cs-CZ" sz="3300" dirty="0"/>
              <a:t>rychlíkový			zábavný			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cs-CZ" sz="3300" dirty="0"/>
              <a:t>lísteček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507939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Ke zdvojení souhlásek dochází: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400" dirty="0"/>
              <a:t>Při skládání slov</a:t>
            </a:r>
            <a:br>
              <a:rPr lang="cs-CZ" sz="3400" dirty="0"/>
            </a:br>
            <a:r>
              <a:rPr lang="cs-CZ" sz="3400" b="1" dirty="0">
                <a:solidFill>
                  <a:srgbClr val="FF0000"/>
                </a:solidFill>
              </a:rPr>
              <a:t>půl + litr = půllitr, dvoj + jazyčný = dvojjazyčný, </a:t>
            </a:r>
            <a:r>
              <a:rPr lang="cs-CZ" sz="3400" b="1" dirty="0" err="1">
                <a:solidFill>
                  <a:srgbClr val="FF0000"/>
                </a:solidFill>
              </a:rPr>
              <a:t>lec</a:t>
            </a:r>
            <a:r>
              <a:rPr lang="cs-CZ" sz="3400" b="1" dirty="0">
                <a:solidFill>
                  <a:srgbClr val="FF0000"/>
                </a:solidFill>
              </a:rPr>
              <a:t> + cos = leccos </a:t>
            </a:r>
          </a:p>
          <a:p>
            <a:r>
              <a:rPr lang="cs-CZ" sz="3400" dirty="0"/>
              <a:t>Při odvozování předponami</a:t>
            </a:r>
            <a:br>
              <a:rPr lang="cs-CZ" sz="3400" dirty="0"/>
            </a:br>
            <a:r>
              <a:rPr lang="cs-CZ" sz="3400" dirty="0"/>
              <a:t>Ve slovech, která mají na začátku základu stejné písmeno, jakým končí předpona.</a:t>
            </a:r>
            <a:br>
              <a:rPr lang="cs-CZ" sz="3400" dirty="0"/>
            </a:br>
            <a:r>
              <a:rPr lang="cs-CZ" sz="3400" b="1" dirty="0" err="1">
                <a:solidFill>
                  <a:srgbClr val="00B050"/>
                </a:solidFill>
              </a:rPr>
              <a:t>roz</a:t>
            </a:r>
            <a:r>
              <a:rPr lang="cs-CZ" sz="3400" b="1" dirty="0">
                <a:solidFill>
                  <a:srgbClr val="00B050"/>
                </a:solidFill>
              </a:rPr>
              <a:t> + zlobit = rozzlobit, bez + zubí = bezzubí, </a:t>
            </a:r>
            <a:r>
              <a:rPr lang="cs-CZ" sz="3400" b="1" dirty="0" err="1">
                <a:solidFill>
                  <a:srgbClr val="00B050"/>
                </a:solidFill>
              </a:rPr>
              <a:t>nej</a:t>
            </a:r>
            <a:r>
              <a:rPr lang="cs-CZ" sz="3400" b="1" dirty="0">
                <a:solidFill>
                  <a:srgbClr val="00B050"/>
                </a:solidFill>
              </a:rPr>
              <a:t> + jednodušší = nejjednodušší, od + </a:t>
            </a:r>
            <a:r>
              <a:rPr lang="cs-CZ" sz="3400" b="1" dirty="0" err="1">
                <a:solidFill>
                  <a:srgbClr val="00B050"/>
                </a:solidFill>
              </a:rPr>
              <a:t>dálit</a:t>
            </a:r>
            <a:r>
              <a:rPr lang="cs-CZ" sz="3400" b="1" dirty="0">
                <a:solidFill>
                  <a:srgbClr val="00B050"/>
                </a:solidFill>
              </a:rPr>
              <a:t> = oddálit </a:t>
            </a:r>
          </a:p>
          <a:p>
            <a:r>
              <a:rPr lang="cs-CZ" sz="3400" dirty="0"/>
              <a:t>Při odvozování příponami</a:t>
            </a:r>
            <a:br>
              <a:rPr lang="cs-CZ" sz="3400" dirty="0"/>
            </a:br>
            <a:r>
              <a:rPr lang="cs-CZ" sz="3400" dirty="0"/>
              <a:t>Ve slovech, která mají v základu stejné písmeno, jakým začíná přípona</a:t>
            </a:r>
            <a:br>
              <a:rPr lang="cs-CZ" sz="3400" dirty="0"/>
            </a:br>
            <a:r>
              <a:rPr lang="cs-CZ" sz="3400" b="1" dirty="0">
                <a:solidFill>
                  <a:srgbClr val="0070C0"/>
                </a:solidFill>
              </a:rPr>
              <a:t>den + ní = denní, kámen + </a:t>
            </a:r>
            <a:r>
              <a:rPr lang="cs-CZ" sz="3400" b="1" dirty="0" err="1">
                <a:solidFill>
                  <a:srgbClr val="0070C0"/>
                </a:solidFill>
              </a:rPr>
              <a:t>ný</a:t>
            </a:r>
            <a:r>
              <a:rPr lang="cs-CZ" sz="3400" b="1" dirty="0">
                <a:solidFill>
                  <a:srgbClr val="0070C0"/>
                </a:solidFill>
              </a:rPr>
              <a:t> = kamenný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Pravopis skupin souhlásek </a:t>
            </a:r>
            <a:r>
              <a:rPr lang="cs-CZ" b="1" dirty="0" err="1"/>
              <a:t>nn</a:t>
            </a:r>
            <a:r>
              <a:rPr lang="cs-CZ" b="1" dirty="0"/>
              <a:t> / n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Je-li v základu slova písmeno </a:t>
            </a:r>
            <a:r>
              <a:rPr lang="cs-CZ" i="1" dirty="0"/>
              <a:t>n</a:t>
            </a:r>
            <a:r>
              <a:rPr lang="cs-CZ" dirty="0"/>
              <a:t> a následuje přípona </a:t>
            </a:r>
            <a:r>
              <a:rPr lang="cs-CZ" i="1" dirty="0"/>
              <a:t>-ní</a:t>
            </a:r>
            <a:r>
              <a:rPr lang="cs-CZ" dirty="0"/>
              <a:t> nebo </a:t>
            </a:r>
            <a:r>
              <a:rPr lang="cs-CZ" i="1" dirty="0"/>
              <a:t>-ný</a:t>
            </a:r>
            <a:r>
              <a:rPr lang="cs-CZ" dirty="0"/>
              <a:t> </a:t>
            </a:r>
            <a:br>
              <a:rPr lang="cs-CZ" dirty="0"/>
            </a:br>
            <a:r>
              <a:rPr lang="cs-CZ" b="1" dirty="0">
                <a:solidFill>
                  <a:srgbClr val="FF0000"/>
                </a:solidFill>
              </a:rPr>
              <a:t>víno + ný = vinný, ráno + ní = ranní, týden + ní = týdenní </a:t>
            </a:r>
          </a:p>
          <a:p>
            <a:r>
              <a:rPr lang="cs-CZ" dirty="0"/>
              <a:t>Zpravidla ve složených přídavných jménech</a:t>
            </a:r>
            <a:br>
              <a:rPr lang="cs-CZ" dirty="0"/>
            </a:br>
            <a:r>
              <a:rPr lang="cs-CZ" b="1" dirty="0">
                <a:solidFill>
                  <a:srgbClr val="FF0000"/>
                </a:solidFill>
              </a:rPr>
              <a:t>rovnoramenná, silnostěnný, dvojstranná, trojhranný, </a:t>
            </a:r>
            <a:r>
              <a:rPr lang="cs-CZ" b="1">
                <a:solidFill>
                  <a:srgbClr val="FF0000"/>
                </a:solidFill>
              </a:rPr>
              <a:t>dlouhovlnný 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252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Doplňte chybějící souhlásky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124744"/>
            <a:ext cx="8784976" cy="5544616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dirty="0"/>
              <a:t> </a:t>
            </a:r>
            <a:r>
              <a:rPr lang="cs-CZ" b="1" dirty="0"/>
              <a:t>Doplň –z, -</a:t>
            </a:r>
            <a:r>
              <a:rPr lang="cs-CZ" b="1" dirty="0" err="1"/>
              <a:t>zz</a:t>
            </a:r>
            <a:r>
              <a:rPr lang="cs-CZ" b="1" dirty="0"/>
              <a:t> -, -</a:t>
            </a:r>
            <a:r>
              <a:rPr lang="cs-CZ" b="1" dirty="0" err="1"/>
              <a:t>zs</a:t>
            </a:r>
            <a:r>
              <a:rPr lang="cs-CZ" b="1" dirty="0"/>
              <a:t>-:</a:t>
            </a:r>
            <a:endParaRPr lang="cs-CZ" dirty="0"/>
          </a:p>
          <a:p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ářit</a:t>
            </a:r>
            <a:r>
              <a:rPr lang="cs-CZ" dirty="0"/>
              <a:t>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ypat</a:t>
            </a:r>
            <a:r>
              <a:rPr lang="cs-CZ" dirty="0"/>
              <a:t>, </a:t>
            </a:r>
            <a:r>
              <a:rPr lang="cs-CZ" dirty="0" err="1"/>
              <a:t>ro</a:t>
            </a:r>
            <a:r>
              <a:rPr lang="cs-CZ" dirty="0"/>
              <a:t>_třídit,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áhlý</a:t>
            </a:r>
            <a:r>
              <a:rPr lang="cs-CZ" dirty="0"/>
              <a:t> les,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vítil</a:t>
            </a:r>
            <a:r>
              <a:rPr lang="cs-CZ" dirty="0"/>
              <a:t>, </a:t>
            </a:r>
            <a:r>
              <a:rPr lang="cs-CZ" dirty="0" err="1"/>
              <a:t>be</a:t>
            </a:r>
            <a:r>
              <a:rPr lang="cs-CZ" dirty="0"/>
              <a:t>_</a:t>
            </a:r>
            <a:r>
              <a:rPr lang="cs-CZ" dirty="0" err="1"/>
              <a:t>ubý</a:t>
            </a:r>
            <a:r>
              <a:rPr lang="cs-CZ" dirty="0"/>
              <a:t> stařec,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tříhat</a:t>
            </a:r>
            <a:r>
              <a:rPr lang="cs-CZ" dirty="0"/>
              <a:t>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uřil</a:t>
            </a:r>
            <a:r>
              <a:rPr lang="cs-CZ" dirty="0"/>
              <a:t> se,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oudil</a:t>
            </a:r>
            <a:r>
              <a:rPr lang="cs-CZ" dirty="0"/>
              <a:t> nás, </a:t>
            </a:r>
            <a:r>
              <a:rPr lang="cs-CZ" dirty="0" err="1"/>
              <a:t>ro</a:t>
            </a:r>
            <a:r>
              <a:rPr lang="cs-CZ" dirty="0"/>
              <a:t>_sekal dříví, </a:t>
            </a:r>
            <a:r>
              <a:rPr lang="cs-CZ" dirty="0" err="1"/>
              <a:t>ro</a:t>
            </a:r>
            <a:r>
              <a:rPr lang="cs-CZ" dirty="0"/>
              <a:t>_točil kolotoč, </a:t>
            </a:r>
            <a:r>
              <a:rPr lang="cs-CZ" dirty="0" err="1"/>
              <a:t>ro</a:t>
            </a:r>
            <a:r>
              <a:rPr lang="cs-CZ" dirty="0"/>
              <a:t>_vířil vodní hladinu, </a:t>
            </a:r>
            <a:r>
              <a:rPr lang="cs-CZ" dirty="0" err="1"/>
              <a:t>ro</a:t>
            </a:r>
            <a:r>
              <a:rPr lang="cs-CZ" dirty="0"/>
              <a:t>_tavený kov,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ypal</a:t>
            </a:r>
            <a:r>
              <a:rPr lang="cs-CZ" dirty="0"/>
              <a:t> cukr, soudce vynesl </a:t>
            </a:r>
            <a:r>
              <a:rPr lang="cs-CZ" dirty="0" err="1"/>
              <a:t>ro</a:t>
            </a:r>
            <a:r>
              <a:rPr lang="cs-CZ" dirty="0"/>
              <a:t>_</a:t>
            </a:r>
            <a:r>
              <a:rPr lang="cs-CZ" dirty="0" err="1"/>
              <a:t>udek</a:t>
            </a:r>
            <a:r>
              <a:rPr lang="cs-CZ" dirty="0"/>
              <a:t>, </a:t>
            </a:r>
            <a:r>
              <a:rPr lang="cs-CZ" dirty="0" err="1"/>
              <a:t>be</a:t>
            </a:r>
            <a:r>
              <a:rPr lang="cs-CZ" dirty="0"/>
              <a:t>_</a:t>
            </a:r>
            <a:r>
              <a:rPr lang="cs-CZ" dirty="0" err="1"/>
              <a:t>ásadový</a:t>
            </a:r>
            <a:r>
              <a:rPr lang="cs-CZ" dirty="0"/>
              <a:t> člověk, </a:t>
            </a:r>
            <a:r>
              <a:rPr lang="cs-CZ" dirty="0" err="1"/>
              <a:t>ro</a:t>
            </a:r>
            <a:r>
              <a:rPr lang="cs-CZ" dirty="0"/>
              <a:t>_chod</a:t>
            </a:r>
          </a:p>
          <a:p>
            <a:pPr lvl="0">
              <a:buNone/>
            </a:pPr>
            <a:r>
              <a:rPr lang="cs-CZ" b="1" dirty="0"/>
              <a:t>Doplň – </a:t>
            </a:r>
            <a:r>
              <a:rPr lang="cs-CZ" b="1" dirty="0" err="1"/>
              <a:t>dd</a:t>
            </a:r>
            <a:r>
              <a:rPr lang="cs-CZ" b="1" dirty="0"/>
              <a:t>-, -</a:t>
            </a:r>
            <a:r>
              <a:rPr lang="cs-CZ" b="1" dirty="0" err="1"/>
              <a:t>dt</a:t>
            </a:r>
            <a:r>
              <a:rPr lang="cs-CZ" b="1" dirty="0"/>
              <a:t>-, -d-:</a:t>
            </a:r>
            <a:endParaRPr lang="cs-CZ" dirty="0"/>
          </a:p>
          <a:p>
            <a:r>
              <a:rPr lang="cs-CZ" dirty="0" err="1"/>
              <a:t>po_aní</a:t>
            </a:r>
            <a:r>
              <a:rPr lang="cs-CZ" dirty="0"/>
              <a:t> lidé, </a:t>
            </a:r>
            <a:r>
              <a:rPr lang="cs-CZ" dirty="0" err="1"/>
              <a:t>po_aná</a:t>
            </a:r>
            <a:r>
              <a:rPr lang="cs-CZ" dirty="0"/>
              <a:t> ruka, </a:t>
            </a:r>
            <a:r>
              <a:rPr lang="cs-CZ" dirty="0" err="1"/>
              <a:t>po_rhnout</a:t>
            </a:r>
            <a:r>
              <a:rPr lang="cs-CZ" dirty="0"/>
              <a:t>, </a:t>
            </a:r>
            <a:r>
              <a:rPr lang="cs-CZ" dirty="0" err="1"/>
              <a:t>po_ůstojník</a:t>
            </a:r>
            <a:r>
              <a:rPr lang="cs-CZ" dirty="0"/>
              <a:t>, pře_tucha, zasloužený o_ech, vojenský </a:t>
            </a:r>
            <a:r>
              <a:rPr lang="cs-CZ" dirty="0" err="1"/>
              <a:t>o_íl</a:t>
            </a:r>
            <a:r>
              <a:rPr lang="cs-CZ" dirty="0"/>
              <a:t>, </a:t>
            </a:r>
            <a:r>
              <a:rPr lang="cs-CZ" dirty="0" err="1"/>
              <a:t>po_šívka</a:t>
            </a:r>
            <a:r>
              <a:rPr lang="cs-CZ" dirty="0"/>
              <a:t>, </a:t>
            </a:r>
            <a:r>
              <a:rPr lang="cs-CZ" dirty="0" err="1"/>
              <a:t>li_ský</a:t>
            </a:r>
            <a:r>
              <a:rPr lang="cs-CZ" dirty="0"/>
              <a:t> život, </a:t>
            </a:r>
            <a:r>
              <a:rPr lang="cs-CZ" dirty="0" err="1"/>
              <a:t>o_aloval</a:t>
            </a:r>
            <a:r>
              <a:rPr lang="cs-CZ" dirty="0"/>
              <a:t> své rozhodnutí</a:t>
            </a:r>
          </a:p>
          <a:p>
            <a:pPr lvl="0">
              <a:buNone/>
            </a:pPr>
            <a:r>
              <a:rPr lang="cs-CZ" b="1" dirty="0"/>
              <a:t>Doplň -j- nebo –</a:t>
            </a:r>
            <a:r>
              <a:rPr lang="cs-CZ" b="1" dirty="0" err="1"/>
              <a:t>jj</a:t>
            </a:r>
            <a:r>
              <a:rPr lang="cs-CZ" b="1" dirty="0"/>
              <a:t>-:</a:t>
            </a:r>
            <a:endParaRPr lang="cs-CZ" dirty="0"/>
          </a:p>
          <a:p>
            <a:r>
              <a:rPr lang="cs-CZ" dirty="0"/>
              <a:t>ne_</a:t>
            </a:r>
            <a:r>
              <a:rPr lang="cs-CZ" dirty="0" err="1"/>
              <a:t>edovatější</a:t>
            </a:r>
            <a:r>
              <a:rPr lang="cs-CZ" dirty="0"/>
              <a:t> rostlina, ne_jedovatá houba, ne_</a:t>
            </a:r>
            <a:r>
              <a:rPr lang="cs-CZ" dirty="0" err="1"/>
              <a:t>emnější</a:t>
            </a:r>
            <a:r>
              <a:rPr lang="cs-CZ" dirty="0"/>
              <a:t> látka, ne_</a:t>
            </a:r>
            <a:r>
              <a:rPr lang="cs-CZ" dirty="0" err="1"/>
              <a:t>ednodušší</a:t>
            </a:r>
            <a:r>
              <a:rPr lang="cs-CZ" dirty="0"/>
              <a:t> příklad, ne_</a:t>
            </a:r>
            <a:r>
              <a:rPr lang="cs-CZ" dirty="0" err="1"/>
              <a:t>asnější</a:t>
            </a:r>
            <a:r>
              <a:rPr lang="cs-CZ" dirty="0"/>
              <a:t> hvězda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Jednu souhlásku n píšeme: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Jednu souhlásku n píšeme:</a:t>
            </a:r>
          </a:p>
          <a:p>
            <a:r>
              <a:rPr lang="cs-CZ" dirty="0"/>
              <a:t>Ve slovech s příponami </a:t>
            </a:r>
            <a:r>
              <a:rPr lang="cs-CZ" b="1" i="1" dirty="0">
                <a:solidFill>
                  <a:srgbClr val="00B050"/>
                </a:solidFill>
              </a:rPr>
              <a:t>-</a:t>
            </a:r>
            <a:r>
              <a:rPr lang="cs-CZ" b="1" i="1" dirty="0" err="1">
                <a:solidFill>
                  <a:srgbClr val="00B050"/>
                </a:solidFill>
              </a:rPr>
              <a:t>ík</a:t>
            </a:r>
            <a:r>
              <a:rPr lang="cs-CZ" b="1" dirty="0">
                <a:solidFill>
                  <a:srgbClr val="00B050"/>
                </a:solidFill>
              </a:rPr>
              <a:t>, </a:t>
            </a:r>
            <a:r>
              <a:rPr lang="cs-CZ" b="1" i="1" dirty="0">
                <a:solidFill>
                  <a:srgbClr val="00B050"/>
                </a:solidFill>
              </a:rPr>
              <a:t>-</a:t>
            </a:r>
            <a:r>
              <a:rPr lang="cs-CZ" b="1" i="1" dirty="0" err="1">
                <a:solidFill>
                  <a:srgbClr val="00B050"/>
                </a:solidFill>
              </a:rPr>
              <a:t>ina</a:t>
            </a:r>
            <a:r>
              <a:rPr lang="cs-CZ" b="1" dirty="0">
                <a:solidFill>
                  <a:srgbClr val="00B050"/>
                </a:solidFill>
              </a:rPr>
              <a:t> a </a:t>
            </a:r>
            <a:r>
              <a:rPr lang="cs-CZ" b="1" i="1" dirty="0">
                <a:solidFill>
                  <a:srgbClr val="00B050"/>
                </a:solidFill>
              </a:rPr>
              <a:t>-</a:t>
            </a:r>
            <a:r>
              <a:rPr lang="cs-CZ" b="1" i="1" dirty="0" err="1">
                <a:solidFill>
                  <a:srgbClr val="00B050"/>
                </a:solidFill>
              </a:rPr>
              <a:t>ice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deník, viník, cenina, slanina, vinice </a:t>
            </a:r>
          </a:p>
          <a:p>
            <a:r>
              <a:rPr lang="cs-CZ" dirty="0"/>
              <a:t>V přídavných jménech přivlastňovacích odvozených </a:t>
            </a:r>
            <a:r>
              <a:rPr lang="cs-CZ" b="1" dirty="0">
                <a:solidFill>
                  <a:srgbClr val="00B050"/>
                </a:solidFill>
              </a:rPr>
              <a:t>od názvů zvířat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varaní, krocaní, kuní, beraní, sloní </a:t>
            </a:r>
          </a:p>
          <a:p>
            <a:r>
              <a:rPr lang="cs-CZ" dirty="0"/>
              <a:t>Ve slově raný ve významu </a:t>
            </a:r>
            <a:r>
              <a:rPr lang="cs-CZ" b="1" dirty="0">
                <a:solidFill>
                  <a:srgbClr val="00B050"/>
                </a:solidFill>
              </a:rPr>
              <a:t>časný</a:t>
            </a:r>
            <a:br>
              <a:rPr lang="cs-CZ" b="1" dirty="0">
                <a:solidFill>
                  <a:srgbClr val="00B050"/>
                </a:solidFill>
              </a:rPr>
            </a:br>
            <a:r>
              <a:rPr lang="cs-CZ" b="1" dirty="0">
                <a:solidFill>
                  <a:srgbClr val="00B050"/>
                </a:solidFill>
              </a:rPr>
              <a:t>raná zelenina, rané brambory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Utvořte přídavná jména, pojte vhodné dvojice slov.</a:t>
            </a:r>
          </a:p>
          <a:p>
            <a:r>
              <a:rPr lang="cs-CZ" dirty="0"/>
              <a:t>vrána 					seznam</a:t>
            </a:r>
          </a:p>
          <a:p>
            <a:r>
              <a:rPr lang="cs-CZ" dirty="0"/>
              <a:t>zručnost					tuk</a:t>
            </a:r>
          </a:p>
          <a:p>
            <a:r>
              <a:rPr lang="cs-CZ" dirty="0"/>
              <a:t>rostlina					krákání</a:t>
            </a:r>
          </a:p>
          <a:p>
            <a:r>
              <a:rPr lang="cs-CZ" dirty="0"/>
              <a:t>jméno					kameník</a:t>
            </a:r>
          </a:p>
          <a:p>
            <a:r>
              <a:rPr lang="cs-CZ" dirty="0"/>
              <a:t>jelen					výlet	</a:t>
            </a:r>
          </a:p>
          <a:p>
            <a:r>
              <a:rPr lang="cs-CZ" dirty="0"/>
              <a:t>rodina					kly</a:t>
            </a:r>
          </a:p>
          <a:p>
            <a:r>
              <a:rPr lang="cs-CZ" dirty="0"/>
              <a:t>sloní 					dům	</a:t>
            </a:r>
          </a:p>
          <a:p>
            <a:r>
              <a:rPr lang="cs-CZ" dirty="0"/>
              <a:t>celý den					parohy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Pravopisné 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Ra</a:t>
            </a:r>
            <a:r>
              <a:rPr lang="cs-CZ" dirty="0"/>
              <a:t>  -  í noviny, </a:t>
            </a:r>
            <a:r>
              <a:rPr lang="cs-CZ" dirty="0" err="1"/>
              <a:t>ra</a:t>
            </a:r>
            <a:r>
              <a:rPr lang="cs-CZ" dirty="0"/>
              <a:t> – é  brambory, </a:t>
            </a:r>
            <a:r>
              <a:rPr lang="cs-CZ" dirty="0" err="1"/>
              <a:t>kame</a:t>
            </a:r>
            <a:r>
              <a:rPr lang="cs-CZ" dirty="0"/>
              <a:t>  -   ý  most, skleně  -  ý  džbán, </a:t>
            </a:r>
            <a:r>
              <a:rPr lang="cs-CZ" dirty="0" err="1"/>
              <a:t>ce</a:t>
            </a:r>
            <a:r>
              <a:rPr lang="cs-CZ" dirty="0"/>
              <a:t>  -   é známky, </a:t>
            </a:r>
            <a:r>
              <a:rPr lang="cs-CZ" dirty="0" err="1"/>
              <a:t>slu</a:t>
            </a:r>
            <a:r>
              <a:rPr lang="cs-CZ" dirty="0"/>
              <a:t>  -  ý den,pracovní či - </a:t>
            </a:r>
            <a:r>
              <a:rPr lang="cs-CZ" dirty="0" err="1"/>
              <a:t>osti</a:t>
            </a:r>
            <a:r>
              <a:rPr lang="cs-CZ" dirty="0"/>
              <a:t>,  </a:t>
            </a:r>
            <a:r>
              <a:rPr lang="cs-CZ" dirty="0" err="1"/>
              <a:t>ce</a:t>
            </a:r>
            <a:r>
              <a:rPr lang="cs-CZ" dirty="0"/>
              <a:t>  -  k zboží, dřevě  -  ý dům,  </a:t>
            </a:r>
            <a:r>
              <a:rPr lang="cs-CZ" dirty="0" err="1"/>
              <a:t>nezáko</a:t>
            </a:r>
            <a:r>
              <a:rPr lang="cs-CZ" dirty="0"/>
              <a:t>  -   ý čin, </a:t>
            </a:r>
            <a:r>
              <a:rPr lang="cs-CZ" dirty="0" err="1"/>
              <a:t>sti</a:t>
            </a:r>
            <a:r>
              <a:rPr lang="cs-CZ" dirty="0"/>
              <a:t>  -  ý kout, </a:t>
            </a:r>
            <a:r>
              <a:rPr lang="cs-CZ" dirty="0" err="1"/>
              <a:t>slo</a:t>
            </a:r>
            <a:r>
              <a:rPr lang="cs-CZ" dirty="0"/>
              <a:t>  - í ucho,   byli  -  ý čaj, nový de  -  </a:t>
            </a:r>
            <a:r>
              <a:rPr lang="cs-CZ" dirty="0" err="1"/>
              <a:t>ík</a:t>
            </a:r>
            <a:r>
              <a:rPr lang="cs-CZ" dirty="0"/>
              <a:t>,  psa  -  é poznámky, </a:t>
            </a:r>
            <a:r>
              <a:rPr lang="cs-CZ" dirty="0" err="1"/>
              <a:t>jesky</a:t>
            </a:r>
            <a:r>
              <a:rPr lang="cs-CZ" dirty="0"/>
              <a:t>  -  í  lev,  </a:t>
            </a:r>
            <a:r>
              <a:rPr lang="cs-CZ" dirty="0" err="1"/>
              <a:t>havra</a:t>
            </a:r>
            <a:r>
              <a:rPr lang="cs-CZ" dirty="0"/>
              <a:t>  -  í vlasy, jídel – í lístek, </a:t>
            </a:r>
            <a:r>
              <a:rPr lang="cs-CZ" dirty="0" err="1"/>
              <a:t>telefo</a:t>
            </a:r>
            <a:r>
              <a:rPr lang="cs-CZ" dirty="0"/>
              <a:t> – í seznam, </a:t>
            </a:r>
            <a:r>
              <a:rPr lang="cs-CZ" dirty="0" err="1"/>
              <a:t>kloka</a:t>
            </a:r>
            <a:r>
              <a:rPr lang="cs-CZ" dirty="0"/>
              <a:t> – í stezka.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609</Words>
  <Application>Microsoft Office PowerPoint</Application>
  <PresentationFormat>Předvádění na obrazovce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 sady Office</vt:lpstr>
      <vt:lpstr>Zdvojené souhlásky</vt:lpstr>
      <vt:lpstr>Opakování na test </vt:lpstr>
      <vt:lpstr>Ke zdvojení souhlásek dochází: </vt:lpstr>
      <vt:lpstr>Pravopis skupin souhlásek nn / n </vt:lpstr>
      <vt:lpstr>Doplňte chybějící souhlásky</vt:lpstr>
      <vt:lpstr>Jednu souhlásku n píšeme: </vt:lpstr>
      <vt:lpstr>Prezentace aplikace PowerPoint</vt:lpstr>
      <vt:lpstr>Pravopisné cvičení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Zdvojené souhlásky</dc:title>
  <dc:creator>Uživatel systému Windows</dc:creator>
  <cp:lastModifiedBy>Milan Bednář</cp:lastModifiedBy>
  <cp:revision>7</cp:revision>
  <dcterms:created xsi:type="dcterms:W3CDTF">2018-10-17T15:54:47Z</dcterms:created>
  <dcterms:modified xsi:type="dcterms:W3CDTF">2025-09-24T18:23:59Z</dcterms:modified>
</cp:coreProperties>
</file>