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81" r:id="rId5"/>
    <p:sldId id="261" r:id="rId6"/>
    <p:sldId id="262" r:id="rId7"/>
    <p:sldId id="263" r:id="rId8"/>
    <p:sldId id="264" r:id="rId9"/>
    <p:sldId id="266" r:id="rId10"/>
    <p:sldId id="270" r:id="rId11"/>
    <p:sldId id="275" r:id="rId12"/>
    <p:sldId id="269" r:id="rId13"/>
    <p:sldId id="283" r:id="rId14"/>
    <p:sldId id="284" r:id="rId15"/>
    <p:sldId id="276" r:id="rId16"/>
    <p:sldId id="277" r:id="rId17"/>
    <p:sldId id="278" r:id="rId18"/>
    <p:sldId id="273" r:id="rId19"/>
    <p:sldId id="274" r:id="rId20"/>
    <p:sldId id="280" r:id="rId21"/>
    <p:sldId id="259" r:id="rId22"/>
    <p:sldId id="260" r:id="rId23"/>
    <p:sldId id="272" r:id="rId24"/>
    <p:sldId id="268" r:id="rId25"/>
    <p:sldId id="279" r:id="rId26"/>
    <p:sldId id="265" r:id="rId27"/>
    <p:sldId id="282" r:id="rId28"/>
    <p:sldId id="267" r:id="rId29"/>
    <p:sldId id="271" r:id="rId30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FF"/>
    <a:srgbClr val="800080"/>
    <a:srgbClr val="FF0000"/>
    <a:srgbClr val="996600"/>
    <a:srgbClr val="CC00CC"/>
    <a:srgbClr val="FF33CC"/>
    <a:srgbClr val="CCCC00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0F2BD5C-FE41-EDAA-3D0E-7E9298C108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EE11199E-93FA-BC00-61B7-31E7DA8B06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E6E739E-D40A-C5D4-A11B-B91B43BD4D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4580D43-29B8-AEAF-6130-C7716356A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1334AF3-E924-758D-47FE-7CC7ADF22E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766818-8B4C-4F50-91BD-D3EBD57F327B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742179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931EEF-4BB0-3CDE-384F-B5620659A8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FF044687-EF0E-1B44-E854-A017701DFA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545731E-8E59-FC34-6828-747ED0DA3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8C0C17A-71C2-3A9B-FB12-68FB00F0C1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547FD21-10B0-E362-FD76-6D6766A78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309749-CE97-4E05-9286-BDA1BA49C79D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540527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EDDC975C-057C-06A4-3559-3899F2D4A86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9A6293D3-0B82-4F63-B696-340628E8D8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4A73EAA-1A15-7910-88DB-A0F3BD56F8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F79FB96-B719-8CC6-7C86-93F66C8294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D57BD3F-A366-38C7-5E68-ACC305FC6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DB0374-E511-41C0-BF8B-F167272FBDB5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124460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5EC53F6-7655-8654-C7F8-15D61277A7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C7111B6-CAC6-BC52-9921-FAADFC3B8E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806D242-51E8-10DF-EB0E-DEA4A0FE8B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BDD5D9E-08B4-F69D-D967-598CFAC3B2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35C83F9-1EDA-086C-6D75-1E68DED97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9E5A45-D7FA-461D-80E1-5346F926359B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685568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35909F7-1E57-C0CE-25A0-6305F71685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A7D4B486-8870-6D78-06B5-AE19B75951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2C8513A-BA7F-C84D-A9CD-EC1D6332E4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47CBD33-EA87-03AF-0DBB-20C975A01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B12C2AB-C0C8-2304-757B-EEDF067A76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EA7127-46C2-47EE-8308-025A775D3210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882848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BD368D2-C2CF-2CA4-4568-45A9D55DD7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8C32BEA-3505-E3D3-14A4-B98D17D5A9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AB040CD1-3629-E18D-32BB-66B1FD146E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CAC1BE2-B4FA-51A9-1E18-97195593D5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4ACEA8F-3E5E-6E5C-16FB-0B43D47F51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0C59A811-1887-E1EC-B4E9-F651A1D38D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6DBEBA-BE6E-4131-9E8A-07EA9134E7CE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1817992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7D066CD-F1F4-37A8-CEAD-6C33DD22F7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F3E8DDEB-4207-4CA0-7704-FA9F712379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05936E4A-974A-9950-437E-2926907609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71155F21-1574-0EFE-AFB5-D737D45DC3B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7D6F9C2F-2FEE-38C1-0C69-0C3B16ABBF2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D36D3161-3847-8414-5364-CB79DED915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204E24C4-5981-8C1E-BD14-E66860147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5C43C0FF-39D9-93E4-FA12-FD681B70E6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CA0697-8E30-456B-8094-B8110989B656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540308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675929B-391F-A2B6-ACC0-1FC6CCB657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ABCC873B-C094-3F78-4E1B-BB492B4EEB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1085FB5E-DE4B-C04F-ADB1-8C47ACA911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16AA9CCC-DDD6-F640-2EEA-179B31410E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A09BD5-5E3E-45BF-8184-FE4F66D252C7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617083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8D5D30FA-4722-AE21-A61A-6A98FCF322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DB00E393-457B-0178-350F-9789A01DF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DA4AD62A-5DC5-59DC-9BF8-1A888B29A8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F423DE-D097-484E-8C86-E34A3D3A93C8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2465899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87AEFAB-CEB6-6445-9809-77BC57538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D01A2EB-E4CD-5EC2-FAF6-CF929D8381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8DD88A60-6206-CCF8-3888-1CC9C81DA7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6A619027-A2AE-3E6E-5F66-8C3F79760A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4B20EEF-CC87-78E7-3D38-8A02D7225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BBBEC1DD-96B6-0246-3770-21AB69D71C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77AB61-ADDB-4470-956F-4A199C8A6326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6180877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562F27A-5DAE-A2E2-1991-715D253F3C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99AC81DE-DAB9-7F89-3F16-EF70959BEB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09019A1E-4D64-2567-4BC5-055FA32A89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49E5FDE9-73B3-0AE3-66EA-013B50D2BC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966FDD9-63CA-FCBB-45FB-3DD85427FD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 alt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9607FB2A-DB45-9574-8BCC-BD8432FBDA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2A0457-5FC2-4210-A0C5-8E3F75F188B2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867298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65BB255D-987C-97D8-CE05-3C1F7D49AE1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 předlohy nadpisů.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C218ECE7-0174-0AFF-2BE3-9801058390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styly předlohy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687B9C14-3D65-E770-87C4-18D182154F5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cs-CZ" altLang="cs-CZ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001DD404-702A-EF6C-52A5-9EA7D67E000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cs-CZ" altLang="cs-CZ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C3728151-DCD1-D1E7-4750-1E91F146FC8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13E3683-0967-4B3B-BC3A-86826202E93D}" type="slidenum">
              <a:rPr lang="cs-CZ" altLang="cs-CZ"/>
              <a:pPr/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7EAF82D5-CB6F-CE79-D98D-F0E4C9472C3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ctr"/>
          <a:lstStyle/>
          <a:p>
            <a:r>
              <a:rPr lang="cs-CZ" altLang="cs-CZ" sz="4400">
                <a:solidFill>
                  <a:srgbClr val="FF0000"/>
                </a:solidFill>
              </a:rPr>
              <a:t>Literární teorie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5E99A441-30DA-1B70-3500-1E1AC8029370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endParaRPr lang="cs-CZ" altLang="cs-CZ" sz="3200"/>
          </a:p>
          <a:p>
            <a:r>
              <a:rPr lang="cs-CZ" altLang="cs-CZ" sz="3200"/>
              <a:t>Pro 8.ročník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3E2E4ACA-16F7-DA43-305D-62AC6C25814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>
                <a:solidFill>
                  <a:srgbClr val="996600"/>
                </a:solidFill>
              </a:rPr>
              <a:t>Básnické prostředky 2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ECA928ED-C589-2129-97A7-B0E4167B958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362950" cy="4525963"/>
          </a:xfrm>
        </p:spPr>
        <p:txBody>
          <a:bodyPr/>
          <a:lstStyle/>
          <a:p>
            <a:pPr>
              <a:buFontTx/>
              <a:buNone/>
            </a:pPr>
            <a:r>
              <a:rPr lang="cs-CZ" altLang="cs-CZ" b="1">
                <a:solidFill>
                  <a:srgbClr val="996600"/>
                </a:solidFill>
              </a:rPr>
              <a:t>Personifikace</a:t>
            </a:r>
            <a:r>
              <a:rPr lang="cs-CZ" altLang="cs-CZ"/>
              <a:t> = zosobnění </a:t>
            </a:r>
            <a:r>
              <a:rPr lang="cs-CZ" altLang="cs-CZ" sz="2800"/>
              <a:t>(řeka temně mluví)</a:t>
            </a:r>
          </a:p>
          <a:p>
            <a:pPr>
              <a:buFontTx/>
              <a:buNone/>
            </a:pPr>
            <a:r>
              <a:rPr lang="cs-CZ" altLang="cs-CZ">
                <a:cs typeface="Arial" panose="020B0604020202020204" pitchFamily="34" charset="0"/>
              </a:rPr>
              <a:t>→ </a:t>
            </a:r>
            <a:r>
              <a:rPr lang="cs-CZ" altLang="cs-CZ"/>
              <a:t>věci a zvířata jednají jako lidé, mluví</a:t>
            </a:r>
          </a:p>
          <a:p>
            <a:pPr>
              <a:buFontTx/>
              <a:buNone/>
            </a:pPr>
            <a:r>
              <a:rPr lang="cs-CZ" altLang="cs-CZ" b="1">
                <a:solidFill>
                  <a:srgbClr val="996600"/>
                </a:solidFill>
              </a:rPr>
              <a:t>Přirovnání</a:t>
            </a:r>
            <a:r>
              <a:rPr lang="cs-CZ" altLang="cs-CZ">
                <a:solidFill>
                  <a:srgbClr val="FF33CC"/>
                </a:solidFill>
              </a:rPr>
              <a:t> </a:t>
            </a:r>
            <a:r>
              <a:rPr lang="cs-CZ" altLang="cs-CZ"/>
              <a:t>= porovnání dvou skutečností na základě společné vlastnosti </a:t>
            </a:r>
            <a:r>
              <a:rPr lang="cs-CZ" altLang="cs-CZ" sz="2800"/>
              <a:t>(mrštný jako rys)</a:t>
            </a:r>
            <a:endParaRPr lang="cs-CZ" altLang="cs-CZ"/>
          </a:p>
          <a:p>
            <a:pPr>
              <a:buFontTx/>
              <a:buNone/>
            </a:pPr>
            <a:r>
              <a:rPr lang="cs-CZ" altLang="cs-CZ" b="1">
                <a:solidFill>
                  <a:srgbClr val="996600"/>
                </a:solidFill>
              </a:rPr>
              <a:t>Epiteton</a:t>
            </a:r>
            <a:r>
              <a:rPr lang="cs-CZ" altLang="cs-CZ"/>
              <a:t> = básnický přívlastek </a:t>
            </a:r>
            <a:br>
              <a:rPr lang="cs-CZ" altLang="cs-CZ"/>
            </a:br>
            <a:r>
              <a:rPr lang="cs-CZ" altLang="cs-CZ">
                <a:cs typeface="Arial" panose="020B0604020202020204" pitchFamily="34" charset="0"/>
              </a:rPr>
              <a:t>→ </a:t>
            </a:r>
            <a:r>
              <a:rPr lang="cs-CZ" altLang="cs-CZ"/>
              <a:t>zjevně pojmenovává skryté vlastnosti </a:t>
            </a:r>
            <a:br>
              <a:rPr lang="cs-CZ" altLang="cs-CZ"/>
            </a:br>
            <a:r>
              <a:rPr lang="cs-CZ" altLang="cs-CZ">
                <a:cs typeface="Arial" panose="020B0604020202020204" pitchFamily="34" charset="0"/>
              </a:rPr>
              <a:t>→ </a:t>
            </a:r>
            <a:r>
              <a:rPr lang="cs-CZ" altLang="cs-CZ"/>
              <a:t>pojmenovává obrazně </a:t>
            </a:r>
            <a:r>
              <a:rPr lang="cs-CZ" altLang="cs-CZ" sz="2800"/>
              <a:t>(černý les = hustý)</a:t>
            </a:r>
            <a:endParaRPr lang="cs-CZ" altLang="cs-CZ"/>
          </a:p>
          <a:p>
            <a:pPr>
              <a:buFontTx/>
              <a:buNone/>
            </a:pPr>
            <a:r>
              <a:rPr lang="cs-CZ" altLang="cs-CZ"/>
              <a:t>	</a:t>
            </a:r>
            <a:r>
              <a:rPr lang="cs-CZ" altLang="cs-CZ">
                <a:cs typeface="Arial" panose="020B0604020202020204" pitchFamily="34" charset="0"/>
              </a:rPr>
              <a:t>→ </a:t>
            </a:r>
            <a:r>
              <a:rPr lang="cs-CZ" altLang="cs-CZ"/>
              <a:t>ukazuje všední skutečnost nově</a:t>
            </a:r>
            <a:endParaRPr lang="cs-CZ" altLang="cs-CZ">
              <a:solidFill>
                <a:srgbClr val="FF33CC"/>
              </a:solidFill>
            </a:endParaRPr>
          </a:p>
          <a:p>
            <a:pPr>
              <a:buFontTx/>
              <a:buNone/>
            </a:pPr>
            <a:endParaRPr lang="cs-CZ" altLang="cs-CZ">
              <a:solidFill>
                <a:srgbClr val="FF33CC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3003270C-DFEB-6196-16D7-1C811AF337F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>
                <a:solidFill>
                  <a:srgbClr val="996600"/>
                </a:solidFill>
              </a:rPr>
              <a:t>Básnické prostředky 3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45A6EDD1-C9B3-5762-37B5-543482F096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cs-CZ" altLang="cs-CZ" b="1">
                <a:solidFill>
                  <a:srgbClr val="996600"/>
                </a:solidFill>
              </a:rPr>
              <a:t>Metafora</a:t>
            </a:r>
            <a:r>
              <a:rPr lang="cs-CZ" altLang="cs-CZ"/>
              <a:t> – obrazné pojmenování na základě vnější podobnosti </a:t>
            </a:r>
            <a:br>
              <a:rPr lang="cs-CZ" altLang="cs-CZ"/>
            </a:br>
            <a:r>
              <a:rPr lang="cs-CZ" altLang="cs-CZ" sz="2800"/>
              <a:t>(</a:t>
            </a:r>
            <a:r>
              <a:rPr lang="cs-CZ" altLang="cs-CZ"/>
              <a:t>l</a:t>
            </a:r>
            <a:r>
              <a:rPr lang="cs-CZ" altLang="cs-CZ" sz="2800"/>
              <a:t>es otázek = hodně otázek)</a:t>
            </a:r>
          </a:p>
          <a:p>
            <a:pPr>
              <a:buFontTx/>
              <a:buNone/>
            </a:pPr>
            <a:r>
              <a:rPr lang="cs-CZ" altLang="cs-CZ" b="1">
                <a:solidFill>
                  <a:srgbClr val="996600"/>
                </a:solidFill>
                <a:cs typeface="Arial" panose="020B0604020202020204" pitchFamily="34" charset="0"/>
              </a:rPr>
              <a:t>Metonymie</a:t>
            </a:r>
            <a:r>
              <a:rPr lang="cs-CZ" altLang="cs-CZ">
                <a:cs typeface="Arial" panose="020B0604020202020204" pitchFamily="34" charset="0"/>
              </a:rPr>
              <a:t>→ </a:t>
            </a:r>
            <a:r>
              <a:rPr lang="cs-CZ" altLang="cs-CZ"/>
              <a:t>běžným slovem označujeme jinou skutečnost na základě vnitřních souvislostí </a:t>
            </a:r>
            <a:r>
              <a:rPr lang="cs-CZ" altLang="cs-CZ" sz="2800"/>
              <a:t>(motlitba vesnic)</a:t>
            </a:r>
          </a:p>
          <a:p>
            <a:pPr>
              <a:buFontTx/>
              <a:buNone/>
            </a:pPr>
            <a:r>
              <a:rPr lang="cs-CZ" altLang="cs-CZ" b="1">
                <a:solidFill>
                  <a:srgbClr val="996600"/>
                </a:solidFill>
              </a:rPr>
              <a:t>Nadsázka</a:t>
            </a:r>
            <a:r>
              <a:rPr lang="cs-CZ" altLang="cs-CZ"/>
              <a:t> = hyperbola= zveličování jevu</a:t>
            </a:r>
          </a:p>
          <a:p>
            <a:pPr>
              <a:buFontTx/>
              <a:buNone/>
            </a:pPr>
            <a:r>
              <a:rPr lang="cs-CZ" altLang="cs-CZ" sz="2800"/>
              <a:t>(stokrát viděné = mnohokrát)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61E1410A-A47D-CC3A-AE7A-D53848AE204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>
                <a:solidFill>
                  <a:srgbClr val="996600"/>
                </a:solidFill>
              </a:rPr>
              <a:t>Lyrickoepické básně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BE560CA9-1B8B-31C8-06D1-6851150A81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cs-CZ" altLang="cs-CZ">
                <a:cs typeface="Arial" panose="020B0604020202020204" pitchFamily="34" charset="0"/>
              </a:rPr>
              <a:t>→ </a:t>
            </a:r>
            <a:r>
              <a:rPr lang="cs-CZ" altLang="cs-CZ"/>
              <a:t>Vyjadřují děj i pocity, nálady…</a:t>
            </a:r>
          </a:p>
          <a:p>
            <a:pPr>
              <a:buFontTx/>
              <a:buNone/>
            </a:pPr>
            <a:r>
              <a:rPr lang="cs-CZ" altLang="cs-CZ" b="1">
                <a:solidFill>
                  <a:srgbClr val="996600"/>
                </a:solidFill>
              </a:rPr>
              <a:t>Balada</a:t>
            </a:r>
            <a:r>
              <a:rPr lang="cs-CZ" altLang="cs-CZ"/>
              <a:t> má smutný děj a tragický závěr</a:t>
            </a:r>
          </a:p>
          <a:p>
            <a:pPr>
              <a:buFontTx/>
              <a:buNone/>
            </a:pPr>
            <a:r>
              <a:rPr lang="cs-CZ" altLang="cs-CZ"/>
              <a:t>			má zápletku, která popisuje: </a:t>
            </a:r>
          </a:p>
          <a:p>
            <a:pPr>
              <a:buFontTx/>
              <a:buNone/>
            </a:pPr>
            <a:r>
              <a:rPr lang="cs-CZ" altLang="cs-CZ"/>
              <a:t>		</a:t>
            </a:r>
            <a:r>
              <a:rPr lang="cs-CZ" altLang="cs-CZ">
                <a:cs typeface="Arial" panose="020B0604020202020204" pitchFamily="34" charset="0"/>
              </a:rPr>
              <a:t>→ </a:t>
            </a:r>
            <a:r>
              <a:rPr lang="cs-CZ" altLang="cs-CZ"/>
              <a:t>střet člověka s démonickou silou</a:t>
            </a:r>
            <a:br>
              <a:rPr lang="cs-CZ" altLang="cs-CZ"/>
            </a:br>
            <a:r>
              <a:rPr lang="cs-CZ" altLang="cs-CZ"/>
              <a:t>	</a:t>
            </a:r>
            <a:r>
              <a:rPr lang="cs-CZ" altLang="cs-CZ">
                <a:cs typeface="Arial" panose="020B0604020202020204" pitchFamily="34" charset="0"/>
              </a:rPr>
              <a:t>→ </a:t>
            </a:r>
            <a:r>
              <a:rPr lang="cs-CZ" altLang="cs-CZ"/>
              <a:t>střet morálky a člověka</a:t>
            </a:r>
            <a:br>
              <a:rPr lang="cs-CZ" altLang="cs-CZ"/>
            </a:br>
            <a:r>
              <a:rPr lang="cs-CZ" altLang="cs-CZ"/>
              <a:t>	</a:t>
            </a:r>
            <a:r>
              <a:rPr lang="cs-CZ" altLang="cs-CZ">
                <a:cs typeface="Arial" panose="020B0604020202020204" pitchFamily="34" charset="0"/>
              </a:rPr>
              <a:t>→ </a:t>
            </a:r>
            <a:r>
              <a:rPr lang="cs-CZ" altLang="cs-CZ"/>
              <a:t>střet s křivdou a bezprávím</a:t>
            </a:r>
          </a:p>
          <a:p>
            <a:pPr>
              <a:buFontTx/>
              <a:buNone/>
            </a:pPr>
            <a:r>
              <a:rPr lang="cs-CZ" altLang="cs-CZ" b="1">
                <a:solidFill>
                  <a:srgbClr val="996600"/>
                </a:solidFill>
              </a:rPr>
              <a:t>Romance</a:t>
            </a:r>
            <a:r>
              <a:rPr lang="cs-CZ" altLang="cs-CZ">
                <a:solidFill>
                  <a:srgbClr val="CC00CC"/>
                </a:solidFill>
              </a:rPr>
              <a:t> </a:t>
            </a:r>
            <a:r>
              <a:rPr lang="cs-CZ" altLang="cs-CZ"/>
              <a:t>= kratší báseň, která má radostný</a:t>
            </a:r>
            <a:r>
              <a:rPr lang="cs-CZ" altLang="cs-CZ">
                <a:solidFill>
                  <a:srgbClr val="CC00CC"/>
                </a:solidFill>
              </a:rPr>
              <a:t> 			</a:t>
            </a:r>
            <a:r>
              <a:rPr lang="cs-CZ" altLang="cs-CZ"/>
              <a:t>ráz a dobrý konec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9AB5C4A8-BBFF-D62E-E0AF-D1EDE497BC0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>
                <a:solidFill>
                  <a:srgbClr val="996600"/>
                </a:solidFill>
              </a:rPr>
              <a:t>Další druhy básní</a:t>
            </a:r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E79DA905-D055-2D82-2185-B9E21D3E4D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362950" cy="4525963"/>
          </a:xfrm>
        </p:spPr>
        <p:txBody>
          <a:bodyPr/>
          <a:lstStyle/>
          <a:p>
            <a:pPr>
              <a:buFontTx/>
              <a:buNone/>
            </a:pPr>
            <a:r>
              <a:rPr lang="cs-CZ" altLang="cs-CZ" b="1">
                <a:solidFill>
                  <a:srgbClr val="996600"/>
                </a:solidFill>
              </a:rPr>
              <a:t>Epigram</a:t>
            </a:r>
            <a:r>
              <a:rPr lang="cs-CZ" altLang="cs-CZ"/>
              <a:t> = krátká satirická báseň </a:t>
            </a:r>
            <a:br>
              <a:rPr lang="cs-CZ" altLang="cs-CZ"/>
            </a:br>
            <a:r>
              <a:rPr lang="cs-CZ" altLang="cs-CZ"/>
              <a:t>		rýmovaná i nerýmovaná</a:t>
            </a:r>
            <a:br>
              <a:rPr lang="cs-CZ" altLang="cs-CZ"/>
            </a:br>
            <a:r>
              <a:rPr lang="cs-CZ" altLang="cs-CZ"/>
              <a:t>		zaměřená proti něčemu, někomu</a:t>
            </a:r>
          </a:p>
          <a:p>
            <a:pPr>
              <a:buFontTx/>
              <a:buNone/>
            </a:pPr>
            <a:r>
              <a:rPr lang="cs-CZ" altLang="cs-CZ" b="1">
                <a:solidFill>
                  <a:srgbClr val="996600"/>
                </a:solidFill>
              </a:rPr>
              <a:t>Epitaf</a:t>
            </a:r>
            <a:r>
              <a:rPr lang="cs-CZ" altLang="cs-CZ"/>
              <a:t> = (ne)rýmovaný nápis na hrob </a:t>
            </a:r>
          </a:p>
          <a:p>
            <a:pPr>
              <a:buFontTx/>
              <a:buNone/>
            </a:pPr>
            <a:r>
              <a:rPr lang="cs-CZ" altLang="cs-CZ"/>
              <a:t>		   vyjadřuje vzkaz živým o smyslu života</a:t>
            </a:r>
          </a:p>
          <a:p>
            <a:pPr>
              <a:buFontTx/>
              <a:buNone/>
            </a:pPr>
            <a:r>
              <a:rPr lang="cs-CZ" altLang="cs-CZ" b="1">
                <a:solidFill>
                  <a:srgbClr val="996600"/>
                </a:solidFill>
              </a:rPr>
              <a:t>Nonsens</a:t>
            </a:r>
            <a:r>
              <a:rPr lang="cs-CZ" altLang="cs-CZ"/>
              <a:t> = nesmysl</a:t>
            </a:r>
          </a:p>
          <a:p>
            <a:pPr>
              <a:buFontTx/>
              <a:buNone/>
            </a:pPr>
            <a:r>
              <a:rPr lang="cs-CZ" altLang="cs-CZ"/>
              <a:t>			veselá a hravá báseň</a:t>
            </a:r>
          </a:p>
          <a:p>
            <a:pPr>
              <a:buFontTx/>
              <a:buNone/>
            </a:pPr>
            <a:r>
              <a:rPr lang="cs-CZ" altLang="cs-CZ"/>
              <a:t>			provokuje fantazii a logický postřeh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9D8D1BAF-B2A1-00E5-64F9-234BE21248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b="1">
                <a:solidFill>
                  <a:srgbClr val="996600"/>
                </a:solidFill>
              </a:rPr>
              <a:t>Epos</a:t>
            </a:r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98BA68DD-F388-7C1F-7EDE-87D64D2E206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cs-CZ" altLang="cs-CZ"/>
              <a:t>= rozměrná epická veršovaná skladba </a:t>
            </a:r>
            <a:br>
              <a:rPr lang="cs-CZ" altLang="cs-CZ"/>
            </a:br>
            <a:r>
              <a:rPr lang="cs-CZ" altLang="cs-CZ"/>
              <a:t>s množstvím postav a epizod (=vedlejších příběhů) </a:t>
            </a:r>
          </a:p>
          <a:p>
            <a:pPr>
              <a:buFontTx/>
              <a:buNone/>
            </a:pPr>
            <a:r>
              <a:rPr lang="cs-CZ" altLang="cs-CZ">
                <a:solidFill>
                  <a:srgbClr val="996600"/>
                </a:solidFill>
              </a:rPr>
              <a:t>Epos hrdinský</a:t>
            </a:r>
            <a:r>
              <a:rPr lang="cs-CZ" altLang="cs-CZ"/>
              <a:t> – starověk </a:t>
            </a:r>
          </a:p>
          <a:p>
            <a:pPr>
              <a:buFontTx/>
              <a:buNone/>
            </a:pPr>
            <a:r>
              <a:rPr lang="cs-CZ" altLang="cs-CZ">
                <a:cs typeface="Arial" panose="020B0604020202020204" pitchFamily="34" charset="0"/>
              </a:rPr>
              <a:t>→ </a:t>
            </a:r>
            <a:r>
              <a:rPr lang="cs-CZ" altLang="cs-CZ"/>
              <a:t>hlavní postava - významný vojevůdce</a:t>
            </a:r>
          </a:p>
          <a:p>
            <a:pPr>
              <a:buFontTx/>
              <a:buNone/>
            </a:pPr>
            <a:r>
              <a:rPr lang="cs-CZ" altLang="cs-CZ"/>
              <a:t> např. Odysseia</a:t>
            </a:r>
          </a:p>
          <a:p>
            <a:pPr>
              <a:buFontTx/>
              <a:buNone/>
            </a:pPr>
            <a:r>
              <a:rPr lang="cs-CZ" altLang="cs-CZ">
                <a:solidFill>
                  <a:srgbClr val="996600"/>
                </a:solidFill>
              </a:rPr>
              <a:t>Epos rytířský</a:t>
            </a:r>
            <a:r>
              <a:rPr lang="cs-CZ" altLang="cs-CZ"/>
              <a:t> – středověk </a:t>
            </a:r>
          </a:p>
          <a:p>
            <a:pPr>
              <a:buFontTx/>
              <a:buNone/>
            </a:pPr>
            <a:r>
              <a:rPr lang="cs-CZ" altLang="cs-CZ">
                <a:cs typeface="Arial" panose="020B0604020202020204" pitchFamily="34" charset="0"/>
              </a:rPr>
              <a:t>→ </a:t>
            </a:r>
            <a:r>
              <a:rPr lang="cs-CZ" altLang="cs-CZ"/>
              <a:t>písně o činech rytířů</a:t>
            </a:r>
          </a:p>
          <a:p>
            <a:endParaRPr lang="cs-CZ" altLang="cs-CZ"/>
          </a:p>
        </p:txBody>
      </p:sp>
      <p:pic>
        <p:nvPicPr>
          <p:cNvPr id="30727" name="Picture 7">
            <a:extLst>
              <a:ext uri="{FF2B5EF4-FFF2-40B4-BE49-F238E27FC236}">
                <a16:creationId xmlns:a16="http://schemas.microsoft.com/office/drawing/2014/main" id="{F311C1BE-5F56-B05B-CBF0-7969D7C442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1863" y="4508500"/>
            <a:ext cx="1800225" cy="1835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CDECB9B7-8CEB-EECD-BB76-606DD60EC3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>
                <a:solidFill>
                  <a:srgbClr val="CCCC00"/>
                </a:solidFill>
              </a:rPr>
              <a:t>Vyprávěcí = epické žánry 1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B7000D32-2E4D-4BDF-2E85-4568FBED9F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0825" y="1600200"/>
            <a:ext cx="8569325" cy="4525963"/>
          </a:xfrm>
        </p:spPr>
        <p:txBody>
          <a:bodyPr/>
          <a:lstStyle/>
          <a:p>
            <a:pPr marL="609600" indent="-609600">
              <a:buFontTx/>
              <a:buAutoNum type="arabicPeriod"/>
            </a:pPr>
            <a:r>
              <a:rPr lang="cs-CZ" altLang="cs-CZ" b="1" i="1"/>
              <a:t>Velké</a:t>
            </a:r>
            <a:br>
              <a:rPr lang="cs-CZ" altLang="cs-CZ" sz="1400"/>
            </a:br>
            <a:br>
              <a:rPr lang="cs-CZ" altLang="cs-CZ"/>
            </a:br>
            <a:r>
              <a:rPr lang="cs-CZ" altLang="cs-CZ" b="1">
                <a:solidFill>
                  <a:srgbClr val="CCCC00"/>
                </a:solidFill>
              </a:rPr>
              <a:t>román</a:t>
            </a:r>
            <a:r>
              <a:rPr lang="cs-CZ" altLang="cs-CZ"/>
              <a:t> = příběh většího rozsahu zobrazuje </a:t>
            </a:r>
            <a:r>
              <a:rPr lang="cs-CZ" altLang="cs-CZ">
                <a:cs typeface="Arial" panose="020B0604020202020204" pitchFamily="34" charset="0"/>
              </a:rPr>
              <a:t>→ </a:t>
            </a:r>
            <a:r>
              <a:rPr lang="cs-CZ" altLang="cs-CZ"/>
              <a:t>delší časové období </a:t>
            </a:r>
            <a:br>
              <a:rPr lang="cs-CZ" altLang="cs-CZ"/>
            </a:br>
            <a:r>
              <a:rPr lang="cs-CZ" altLang="cs-CZ">
                <a:cs typeface="Arial" panose="020B0604020202020204" pitchFamily="34" charset="0"/>
              </a:rPr>
              <a:t>→ </a:t>
            </a:r>
            <a:r>
              <a:rPr lang="cs-CZ" altLang="cs-CZ"/>
              <a:t>osudy více postav (hlavních, vedlejších) </a:t>
            </a:r>
            <a:r>
              <a:rPr lang="cs-CZ" altLang="cs-CZ">
                <a:cs typeface="Arial" panose="020B0604020202020204" pitchFamily="34" charset="0"/>
              </a:rPr>
              <a:t>→ </a:t>
            </a:r>
            <a:r>
              <a:rPr lang="cs-CZ" altLang="cs-CZ"/>
              <a:t>společnost v době, kdy děje probíhají</a:t>
            </a:r>
          </a:p>
          <a:p>
            <a:pPr marL="609600" indent="-609600">
              <a:buFontTx/>
              <a:buNone/>
            </a:pPr>
            <a:endParaRPr lang="cs-CZ" altLang="cs-CZ"/>
          </a:p>
        </p:txBody>
      </p:sp>
      <p:pic>
        <p:nvPicPr>
          <p:cNvPr id="22532" name="Picture 4">
            <a:extLst>
              <a:ext uri="{FF2B5EF4-FFF2-40B4-BE49-F238E27FC236}">
                <a16:creationId xmlns:a16="http://schemas.microsoft.com/office/drawing/2014/main" id="{DACA1999-D9B0-5D73-0F2F-5416BF4708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8038" y="4797425"/>
            <a:ext cx="2101850" cy="1349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8F5ACB37-0D56-5952-6D5A-F3625994A01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>
                <a:solidFill>
                  <a:srgbClr val="CCCC00"/>
                </a:solidFill>
              </a:rPr>
              <a:t>Vyprávěcí = epické žánry 2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6FC7CDD3-7766-5D42-4D85-F62258D8EE5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lnSpc>
                <a:spcPct val="90000"/>
              </a:lnSpc>
              <a:buFontTx/>
              <a:buAutoNum type="arabicPeriod" startAt="2"/>
            </a:pPr>
            <a:r>
              <a:rPr lang="cs-CZ" altLang="cs-CZ" b="1" i="1"/>
              <a:t>Střední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cs-CZ" altLang="cs-CZ"/>
              <a:t>	</a:t>
            </a:r>
            <a:r>
              <a:rPr lang="cs-CZ" altLang="cs-CZ">
                <a:solidFill>
                  <a:srgbClr val="CCCC00"/>
                </a:solidFill>
              </a:rPr>
              <a:t>pohádka</a:t>
            </a:r>
            <a:br>
              <a:rPr lang="cs-CZ" altLang="cs-CZ">
                <a:solidFill>
                  <a:srgbClr val="CCCC00"/>
                </a:solidFill>
              </a:rPr>
            </a:br>
            <a:r>
              <a:rPr lang="cs-CZ" altLang="cs-CZ">
                <a:solidFill>
                  <a:srgbClr val="CCCC00"/>
                </a:solidFill>
              </a:rPr>
              <a:t>pověst</a:t>
            </a:r>
            <a:br>
              <a:rPr lang="cs-CZ" altLang="cs-CZ">
                <a:solidFill>
                  <a:srgbClr val="CCCC00"/>
                </a:solidFill>
              </a:rPr>
            </a:br>
            <a:r>
              <a:rPr lang="cs-CZ" altLang="cs-CZ">
                <a:solidFill>
                  <a:srgbClr val="CCCC00"/>
                </a:solidFill>
              </a:rPr>
              <a:t>báje</a:t>
            </a:r>
            <a:br>
              <a:rPr lang="cs-CZ" altLang="cs-CZ">
                <a:solidFill>
                  <a:srgbClr val="CCCC00"/>
                </a:solidFill>
              </a:rPr>
            </a:br>
            <a:r>
              <a:rPr lang="cs-CZ" altLang="cs-CZ">
                <a:solidFill>
                  <a:srgbClr val="CCCC00"/>
                </a:solidFill>
              </a:rPr>
              <a:t>povídka</a:t>
            </a:r>
            <a:br>
              <a:rPr lang="cs-CZ" altLang="cs-CZ">
                <a:solidFill>
                  <a:srgbClr val="CCCC00"/>
                </a:solidFill>
              </a:rPr>
            </a:br>
            <a:endParaRPr lang="cs-CZ" altLang="cs-CZ"/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cs-CZ" altLang="cs-CZ" b="1" i="1"/>
              <a:t>3. Drobné</a:t>
            </a:r>
            <a:br>
              <a:rPr lang="cs-CZ" altLang="cs-CZ"/>
            </a:br>
            <a:r>
              <a:rPr lang="cs-CZ" altLang="cs-CZ">
                <a:solidFill>
                  <a:srgbClr val="CCCC00"/>
                </a:solidFill>
              </a:rPr>
              <a:t>bajka</a:t>
            </a:r>
            <a:br>
              <a:rPr lang="cs-CZ" altLang="cs-CZ">
                <a:solidFill>
                  <a:srgbClr val="CCCC00"/>
                </a:solidFill>
              </a:rPr>
            </a:br>
            <a:r>
              <a:rPr lang="cs-CZ" altLang="cs-CZ">
                <a:solidFill>
                  <a:srgbClr val="CCCC00"/>
                </a:solidFill>
              </a:rPr>
              <a:t>anekdota</a:t>
            </a:r>
            <a:endParaRPr lang="cs-CZ" altLang="cs-CZ"/>
          </a:p>
        </p:txBody>
      </p:sp>
      <p:pic>
        <p:nvPicPr>
          <p:cNvPr id="23558" name="Picture 6">
            <a:extLst>
              <a:ext uri="{FF2B5EF4-FFF2-40B4-BE49-F238E27FC236}">
                <a16:creationId xmlns:a16="http://schemas.microsoft.com/office/drawing/2014/main" id="{88BF475E-ECA1-4CA6-427E-D057C4A79C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052638"/>
            <a:ext cx="3263900" cy="3182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23EB0F7B-55AB-6941-AE2A-0C7972D9E7C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22337"/>
          </a:xfrm>
        </p:spPr>
        <p:txBody>
          <a:bodyPr/>
          <a:lstStyle/>
          <a:p>
            <a:r>
              <a:rPr lang="cs-CZ" altLang="cs-CZ">
                <a:solidFill>
                  <a:srgbClr val="CCCC00"/>
                </a:solidFill>
              </a:rPr>
              <a:t>Pohádka</a:t>
            </a: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45156AE0-9997-CE6E-FFC5-A1C00C5577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23850" y="1268413"/>
            <a:ext cx="8362950" cy="4857750"/>
          </a:xfrm>
        </p:spPr>
        <p:txBody>
          <a:bodyPr/>
          <a:lstStyle/>
          <a:p>
            <a:pPr algn="ctr">
              <a:buFontTx/>
              <a:buNone/>
            </a:pPr>
            <a:r>
              <a:rPr lang="cs-CZ" altLang="cs-CZ" sz="2800"/>
              <a:t>= vymyšlený příběh o sporu dobra a zla, </a:t>
            </a:r>
            <a:br>
              <a:rPr lang="cs-CZ" altLang="cs-CZ" sz="2800"/>
            </a:br>
            <a:r>
              <a:rPr lang="cs-CZ" altLang="cs-CZ" sz="2800"/>
              <a:t>kde dobro vítězí a zlo je potrestáno</a:t>
            </a:r>
          </a:p>
          <a:p>
            <a:pPr>
              <a:buFontTx/>
              <a:buNone/>
            </a:pPr>
            <a:r>
              <a:rPr lang="cs-CZ" altLang="cs-CZ" sz="2800"/>
              <a:t>Druhy: </a:t>
            </a:r>
            <a:r>
              <a:rPr lang="cs-CZ" altLang="cs-CZ" sz="2800" b="1">
                <a:solidFill>
                  <a:srgbClr val="CCCC00"/>
                </a:solidFill>
              </a:rPr>
              <a:t>1. Lidová</a:t>
            </a:r>
          </a:p>
          <a:p>
            <a:pPr>
              <a:buFontTx/>
              <a:buNone/>
            </a:pPr>
            <a:r>
              <a:rPr lang="cs-CZ" altLang="cs-CZ" sz="2800">
                <a:solidFill>
                  <a:srgbClr val="CCCC00"/>
                </a:solidFill>
              </a:rPr>
              <a:t>Fantastická</a:t>
            </a:r>
            <a:r>
              <a:rPr lang="cs-CZ" altLang="cs-CZ" sz="2800"/>
              <a:t> – kouzelné postavy, věci a děje</a:t>
            </a:r>
          </a:p>
          <a:p>
            <a:pPr>
              <a:buFontTx/>
              <a:buNone/>
            </a:pPr>
            <a:r>
              <a:rPr lang="cs-CZ" altLang="cs-CZ" sz="2800">
                <a:solidFill>
                  <a:srgbClr val="CCCC00"/>
                </a:solidFill>
              </a:rPr>
              <a:t>Novelistická</a:t>
            </a:r>
            <a:r>
              <a:rPr lang="cs-CZ" altLang="cs-CZ" sz="2800"/>
              <a:t> – bez kouzel, hrdina spoléhá na vlastní 		     schopnosti</a:t>
            </a:r>
          </a:p>
          <a:p>
            <a:pPr>
              <a:buFontTx/>
              <a:buNone/>
            </a:pPr>
            <a:r>
              <a:rPr lang="cs-CZ" altLang="cs-CZ" sz="2800" b="1">
                <a:solidFill>
                  <a:srgbClr val="CCCC00"/>
                </a:solidFill>
              </a:rPr>
              <a:t>		  2. Moderní = autorská </a:t>
            </a:r>
            <a:r>
              <a:rPr lang="cs-CZ" altLang="cs-CZ" sz="2800"/>
              <a:t>( = je znám autor ) </a:t>
            </a:r>
            <a:br>
              <a:rPr lang="cs-CZ" altLang="cs-CZ" sz="2800"/>
            </a:br>
            <a:r>
              <a:rPr lang="cs-CZ" altLang="cs-CZ" sz="2800">
                <a:cs typeface="Arial" panose="020B0604020202020204" pitchFamily="34" charset="0"/>
              </a:rPr>
              <a:t>→</a:t>
            </a:r>
            <a:r>
              <a:rPr lang="cs-CZ" altLang="cs-CZ" sz="2800"/>
              <a:t> odehrává se v současnosti </a:t>
            </a:r>
            <a:br>
              <a:rPr lang="cs-CZ" altLang="cs-CZ" sz="2800"/>
            </a:br>
            <a:r>
              <a:rPr lang="cs-CZ" altLang="cs-CZ" sz="2800">
                <a:cs typeface="Arial" panose="020B0604020202020204" pitchFamily="34" charset="0"/>
              </a:rPr>
              <a:t>→ </a:t>
            </a:r>
            <a:r>
              <a:rPr lang="cs-CZ" altLang="cs-CZ" sz="2800"/>
              <a:t>má dětského hrdinu</a:t>
            </a:r>
            <a:br>
              <a:rPr lang="cs-CZ" altLang="cs-CZ" sz="2800"/>
            </a:br>
            <a:r>
              <a:rPr lang="cs-CZ" altLang="cs-CZ" sz="2800">
                <a:cs typeface="Arial" panose="020B0604020202020204" pitchFamily="34" charset="0"/>
              </a:rPr>
              <a:t>→</a:t>
            </a:r>
            <a:r>
              <a:rPr lang="cs-CZ" altLang="cs-CZ" sz="2800"/>
              <a:t> bývá humorná</a:t>
            </a:r>
          </a:p>
        </p:txBody>
      </p:sp>
      <p:pic>
        <p:nvPicPr>
          <p:cNvPr id="24605" name="Picture 29">
            <a:extLst>
              <a:ext uri="{FF2B5EF4-FFF2-40B4-BE49-F238E27FC236}">
                <a16:creationId xmlns:a16="http://schemas.microsoft.com/office/drawing/2014/main" id="{1068C414-3E76-392C-89C7-35620F9932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525" y="4900613"/>
            <a:ext cx="2376488" cy="1244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92ECB88C-FE4C-AF65-00E4-32A05B06470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>
                <a:solidFill>
                  <a:srgbClr val="CCCC00"/>
                </a:solidFill>
              </a:rPr>
              <a:t>Báje (mýtus)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01221F6E-D0D8-230E-C40D-694AE19A4A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cs-CZ" altLang="cs-CZ">
                <a:cs typeface="Arial" panose="020B0604020202020204" pitchFamily="34" charset="0"/>
              </a:rPr>
              <a:t>→ </a:t>
            </a:r>
            <a:r>
              <a:rPr lang="cs-CZ" altLang="cs-CZ"/>
              <a:t>příběh o pohanských bozích, jak si lidé vykládali původ světa a člověka</a:t>
            </a:r>
          </a:p>
          <a:p>
            <a:pPr>
              <a:buFontTx/>
              <a:buNone/>
            </a:pPr>
            <a:r>
              <a:rPr lang="cs-CZ" altLang="cs-CZ">
                <a:cs typeface="Arial" panose="020B0604020202020204" pitchFamily="34" charset="0"/>
              </a:rPr>
              <a:t>→ v</a:t>
            </a:r>
            <a:r>
              <a:rPr lang="cs-CZ" altLang="cs-CZ"/>
              <a:t>yskytují se </a:t>
            </a:r>
            <a:r>
              <a:rPr lang="cs-CZ" altLang="cs-CZ">
                <a:solidFill>
                  <a:srgbClr val="CCCC00"/>
                </a:solidFill>
              </a:rPr>
              <a:t>skutečná místa, osoby,</a:t>
            </a:r>
            <a:r>
              <a:rPr lang="cs-CZ" altLang="cs-CZ">
                <a:solidFill>
                  <a:srgbClr val="00FF00"/>
                </a:solidFill>
              </a:rPr>
              <a:t> </a:t>
            </a:r>
            <a:r>
              <a:rPr lang="cs-CZ" altLang="cs-CZ">
                <a:solidFill>
                  <a:srgbClr val="CCCC00"/>
                </a:solidFill>
              </a:rPr>
              <a:t>události</a:t>
            </a:r>
            <a:r>
              <a:rPr lang="cs-CZ" altLang="cs-CZ"/>
              <a:t>, ale </a:t>
            </a:r>
            <a:r>
              <a:rPr lang="cs-CZ" altLang="cs-CZ">
                <a:solidFill>
                  <a:srgbClr val="CCCC00"/>
                </a:solidFill>
              </a:rPr>
              <a:t>převažuje vymyšlené</a:t>
            </a:r>
            <a:br>
              <a:rPr lang="cs-CZ" altLang="cs-CZ">
                <a:solidFill>
                  <a:srgbClr val="00FF00"/>
                </a:solidFill>
              </a:rPr>
            </a:br>
            <a:endParaRPr lang="cs-CZ" altLang="cs-CZ">
              <a:solidFill>
                <a:srgbClr val="00FF00"/>
              </a:solidFill>
            </a:endParaRPr>
          </a:p>
          <a:p>
            <a:pPr>
              <a:buFontTx/>
              <a:buNone/>
            </a:pPr>
            <a:r>
              <a:rPr lang="cs-CZ" altLang="cs-CZ">
                <a:cs typeface="Arial" panose="020B0604020202020204" pitchFamily="34" charset="0"/>
              </a:rPr>
              <a:t>→ opakovaně zpracovávány </a:t>
            </a:r>
            <a:r>
              <a:rPr lang="cs-CZ" altLang="cs-CZ"/>
              <a:t>např. </a:t>
            </a:r>
          </a:p>
          <a:p>
            <a:pPr>
              <a:buFontTx/>
              <a:buNone/>
            </a:pPr>
            <a:r>
              <a:rPr lang="cs-CZ" altLang="cs-CZ"/>
              <a:t>Eduard Petiška – Staré řecké báje a pověsti</a:t>
            </a:r>
          </a:p>
          <a:p>
            <a:pPr>
              <a:buFontTx/>
              <a:buNone/>
            </a:pPr>
            <a:endParaRPr lang="cs-CZ" altLang="cs-CZ"/>
          </a:p>
        </p:txBody>
      </p:sp>
      <p:pic>
        <p:nvPicPr>
          <p:cNvPr id="19464" name="Picture 8">
            <a:extLst>
              <a:ext uri="{FF2B5EF4-FFF2-40B4-BE49-F238E27FC236}">
                <a16:creationId xmlns:a16="http://schemas.microsoft.com/office/drawing/2014/main" id="{253F500F-ECF9-6118-5051-36267762BE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288" y="3141663"/>
            <a:ext cx="1209675" cy="1539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D2BE2E04-A679-D7ED-CF3B-C588F52FF1E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>
                <a:solidFill>
                  <a:srgbClr val="CCCC00"/>
                </a:solidFill>
              </a:rPr>
              <a:t>Pověst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87FEC62B-F63A-7FBD-DA4C-2A230605630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23850" y="1600200"/>
            <a:ext cx="8424863" cy="4525963"/>
          </a:xfrm>
        </p:spPr>
        <p:txBody>
          <a:bodyPr/>
          <a:lstStyle/>
          <a:p>
            <a:pPr>
              <a:buFontTx/>
              <a:buNone/>
            </a:pPr>
            <a:r>
              <a:rPr lang="cs-CZ" altLang="cs-CZ"/>
              <a:t>= příběh, kde se děj </a:t>
            </a:r>
            <a:r>
              <a:rPr lang="cs-CZ" altLang="cs-CZ">
                <a:solidFill>
                  <a:srgbClr val="CCCC00"/>
                </a:solidFill>
              </a:rPr>
              <a:t>vztahuje ke skutečné</a:t>
            </a:r>
            <a:r>
              <a:rPr lang="cs-CZ" altLang="cs-CZ"/>
              <a:t> </a:t>
            </a:r>
            <a:r>
              <a:rPr lang="cs-CZ" altLang="cs-CZ">
                <a:solidFill>
                  <a:srgbClr val="CCCC00"/>
                </a:solidFill>
              </a:rPr>
              <a:t>osobě, místům, událostem</a:t>
            </a:r>
            <a:r>
              <a:rPr lang="cs-CZ" altLang="cs-CZ"/>
              <a:t>, ale objevují </a:t>
            </a:r>
            <a:br>
              <a:rPr lang="cs-CZ" altLang="cs-CZ"/>
            </a:br>
            <a:r>
              <a:rPr lang="cs-CZ" altLang="cs-CZ"/>
              <a:t>se </a:t>
            </a:r>
            <a:r>
              <a:rPr lang="cs-CZ" altLang="cs-CZ">
                <a:solidFill>
                  <a:srgbClr val="CCCC00"/>
                </a:solidFill>
              </a:rPr>
              <a:t>i vymyšlené</a:t>
            </a:r>
            <a:r>
              <a:rPr lang="cs-CZ" altLang="cs-CZ"/>
              <a:t> postavy, děje, věci</a:t>
            </a:r>
          </a:p>
          <a:p>
            <a:pPr>
              <a:buFontTx/>
              <a:buNone/>
            </a:pPr>
            <a:r>
              <a:rPr lang="cs-CZ" altLang="cs-CZ">
                <a:cs typeface="Arial" panose="020B0604020202020204" pitchFamily="34" charset="0"/>
              </a:rPr>
              <a:t>→ </a:t>
            </a:r>
            <a:r>
              <a:rPr lang="cs-CZ" altLang="cs-CZ">
                <a:solidFill>
                  <a:srgbClr val="CCCC00"/>
                </a:solidFill>
              </a:rPr>
              <a:t>skutečnost převažuje</a:t>
            </a:r>
          </a:p>
          <a:p>
            <a:pPr>
              <a:buFontTx/>
              <a:buNone/>
            </a:pPr>
            <a:r>
              <a:rPr lang="cs-CZ" altLang="cs-CZ">
                <a:cs typeface="Arial" panose="020B0604020202020204" pitchFamily="34" charset="0"/>
              </a:rPr>
              <a:t>→ pochází z lidové slovesnosti</a:t>
            </a:r>
          </a:p>
          <a:p>
            <a:pPr>
              <a:buFontTx/>
              <a:buNone/>
            </a:pPr>
            <a:r>
              <a:rPr lang="cs-CZ" altLang="cs-CZ">
                <a:cs typeface="Arial" panose="020B0604020202020204" pitchFamily="34" charset="0"/>
              </a:rPr>
              <a:t>Druhy: 	národní   </a:t>
            </a:r>
            <a:r>
              <a:rPr lang="cs-CZ" altLang="cs-CZ" sz="2400">
                <a:cs typeface="Arial" panose="020B0604020202020204" pitchFamily="34" charset="0"/>
              </a:rPr>
              <a:t>(A. Jirásek – Staré pověsti české)</a:t>
            </a:r>
          </a:p>
          <a:p>
            <a:pPr>
              <a:buFontTx/>
              <a:buNone/>
            </a:pPr>
            <a:r>
              <a:rPr lang="cs-CZ" altLang="cs-CZ">
                <a:cs typeface="Arial" panose="020B0604020202020204" pitchFamily="34" charset="0"/>
              </a:rPr>
              <a:t>			regionální = krajové</a:t>
            </a:r>
          </a:p>
          <a:p>
            <a:pPr>
              <a:buFontTx/>
              <a:buNone/>
            </a:pPr>
            <a:r>
              <a:rPr lang="cs-CZ" altLang="cs-CZ">
                <a:cs typeface="Arial" panose="020B0604020202020204" pitchFamily="34" charset="0"/>
              </a:rPr>
              <a:t>			místní </a:t>
            </a:r>
            <a:r>
              <a:rPr lang="cs-CZ" altLang="cs-CZ" sz="2400">
                <a:cs typeface="Arial" panose="020B0604020202020204" pitchFamily="34" charset="0"/>
              </a:rPr>
              <a:t>(o původu znaku Pardubic)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F6850935-9E83-85FD-81F0-A391419EAE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93775"/>
          </a:xfrm>
        </p:spPr>
        <p:txBody>
          <a:bodyPr/>
          <a:lstStyle/>
          <a:p>
            <a:r>
              <a:rPr lang="cs-CZ" altLang="cs-CZ">
                <a:solidFill>
                  <a:srgbClr val="FF0000"/>
                </a:solidFill>
              </a:rPr>
              <a:t>Literatura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4C9B6CA1-33F6-26F0-7985-BE462597690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00213"/>
            <a:ext cx="8229600" cy="4681537"/>
          </a:xfrm>
        </p:spPr>
        <p:txBody>
          <a:bodyPr/>
          <a:lstStyle/>
          <a:p>
            <a:pPr>
              <a:buFontTx/>
              <a:buNone/>
            </a:pPr>
            <a:r>
              <a:rPr lang="cs-CZ" altLang="cs-CZ"/>
              <a:t>= </a:t>
            </a:r>
            <a:r>
              <a:rPr lang="cs-CZ" altLang="cs-CZ">
                <a:solidFill>
                  <a:srgbClr val="FF0000"/>
                </a:solidFill>
              </a:rPr>
              <a:t>písemnictví</a:t>
            </a:r>
            <a:r>
              <a:rPr lang="cs-CZ" altLang="cs-CZ"/>
              <a:t> = soubor jazykových projevů 			 zaznamenaných písmem </a:t>
            </a:r>
          </a:p>
        </p:txBody>
      </p:sp>
      <p:pic>
        <p:nvPicPr>
          <p:cNvPr id="3076" name="Picture 4">
            <a:extLst>
              <a:ext uri="{FF2B5EF4-FFF2-40B4-BE49-F238E27FC236}">
                <a16:creationId xmlns:a16="http://schemas.microsoft.com/office/drawing/2014/main" id="{3F7402BF-01EC-1204-B5C5-F6CFB237CB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997200"/>
            <a:ext cx="2743200" cy="274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>
            <a:extLst>
              <a:ext uri="{FF2B5EF4-FFF2-40B4-BE49-F238E27FC236}">
                <a16:creationId xmlns:a16="http://schemas.microsoft.com/office/drawing/2014/main" id="{6F724EF8-B901-6C55-1D56-70F8438A34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2781300"/>
            <a:ext cx="1712912" cy="2809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6B2B0BDB-82B0-EFD0-B731-8DEFF2AFD8A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354137"/>
          </a:xfrm>
        </p:spPr>
        <p:txBody>
          <a:bodyPr/>
          <a:lstStyle/>
          <a:p>
            <a:r>
              <a:rPr lang="cs-CZ" altLang="cs-CZ">
                <a:solidFill>
                  <a:srgbClr val="CCCC00"/>
                </a:solidFill>
              </a:rPr>
              <a:t>Povídka</a:t>
            </a: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4B103AA6-ACBE-1443-9F47-508501A864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989138"/>
            <a:ext cx="8229600" cy="4137025"/>
          </a:xfrm>
        </p:spPr>
        <p:txBody>
          <a:bodyPr/>
          <a:lstStyle/>
          <a:p>
            <a:pPr>
              <a:buFontTx/>
              <a:buNone/>
            </a:pPr>
            <a:r>
              <a:rPr lang="cs-CZ" altLang="cs-CZ"/>
              <a:t>= kratší prozaický příběh </a:t>
            </a:r>
            <a:br>
              <a:rPr lang="cs-CZ" altLang="cs-CZ"/>
            </a:br>
            <a:endParaRPr lang="cs-CZ" altLang="cs-CZ"/>
          </a:p>
          <a:p>
            <a:pPr>
              <a:buFontTx/>
              <a:buNone/>
            </a:pPr>
            <a:r>
              <a:rPr lang="cs-CZ" altLang="cs-CZ">
                <a:cs typeface="Arial" panose="020B0604020202020204" pitchFamily="34" charset="0"/>
              </a:rPr>
              <a:t>→ </a:t>
            </a:r>
            <a:r>
              <a:rPr lang="cs-CZ" altLang="cs-CZ"/>
              <a:t>s jednoduchým dějem</a:t>
            </a:r>
            <a:br>
              <a:rPr lang="cs-CZ" altLang="cs-CZ"/>
            </a:br>
            <a:endParaRPr lang="cs-CZ" altLang="cs-CZ"/>
          </a:p>
          <a:p>
            <a:pPr>
              <a:buFontTx/>
              <a:buNone/>
            </a:pPr>
            <a:r>
              <a:rPr lang="cs-CZ" altLang="cs-CZ">
                <a:cs typeface="Arial" panose="020B0604020202020204" pitchFamily="34" charset="0"/>
              </a:rPr>
              <a:t>→ s malým počtem postav</a:t>
            </a:r>
            <a:br>
              <a:rPr lang="cs-CZ" altLang="cs-CZ">
                <a:cs typeface="Arial" panose="020B0604020202020204" pitchFamily="34" charset="0"/>
              </a:rPr>
            </a:br>
            <a:endParaRPr lang="cs-CZ" altLang="cs-CZ">
              <a:cs typeface="Arial" panose="020B0604020202020204" pitchFamily="34" charset="0"/>
            </a:endParaRPr>
          </a:p>
          <a:p>
            <a:pPr>
              <a:buFontTx/>
              <a:buNone/>
            </a:pPr>
            <a:r>
              <a:rPr lang="cs-CZ" altLang="cs-CZ">
                <a:cs typeface="Arial" panose="020B0604020202020204" pitchFamily="34" charset="0"/>
              </a:rPr>
              <a:t>→ v kratším časovém období</a:t>
            </a:r>
          </a:p>
        </p:txBody>
      </p:sp>
      <p:pic>
        <p:nvPicPr>
          <p:cNvPr id="26648" name="Picture 24">
            <a:extLst>
              <a:ext uri="{FF2B5EF4-FFF2-40B4-BE49-F238E27FC236}">
                <a16:creationId xmlns:a16="http://schemas.microsoft.com/office/drawing/2014/main" id="{610CAD23-0C5C-1383-B851-CDAAE29C5E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2060575"/>
            <a:ext cx="2505075" cy="3132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CBA8E71F-72D8-EA67-F5E9-6147823C3AA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>
                <a:solidFill>
                  <a:srgbClr val="CCCC00"/>
                </a:solidFill>
              </a:rPr>
              <a:t>Literatura faktu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98D25082-D283-6590-5B8B-0A3486845A3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0825" y="1600200"/>
            <a:ext cx="8642350" cy="4525963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cs-CZ" altLang="cs-CZ">
                <a:cs typeface="Arial" panose="020B0604020202020204" pitchFamily="34" charset="0"/>
              </a:rPr>
              <a:t>→ </a:t>
            </a:r>
            <a:r>
              <a:rPr lang="cs-CZ" altLang="cs-CZ"/>
              <a:t>o historických i současných událostech, osobnostech apod.</a:t>
            </a:r>
          </a:p>
          <a:p>
            <a:pPr>
              <a:buFont typeface="Wingdings" panose="05000000000000000000" pitchFamily="2" charset="2"/>
              <a:buNone/>
            </a:pPr>
            <a:r>
              <a:rPr lang="cs-CZ" altLang="cs-CZ"/>
              <a:t> </a:t>
            </a:r>
            <a:r>
              <a:rPr lang="cs-CZ" altLang="cs-CZ">
                <a:cs typeface="Arial" panose="020B0604020202020204" pitchFamily="34" charset="0"/>
              </a:rPr>
              <a:t>→ </a:t>
            </a:r>
            <a:r>
              <a:rPr lang="cs-CZ" altLang="cs-CZ"/>
              <a:t>zpracovává fakta na základě studia pramenů ( kroniky, listiny,  zmínky v knihách, fotografie, filmy…) </a:t>
            </a:r>
          </a:p>
          <a:p>
            <a:pPr>
              <a:buFont typeface="Wingdings" panose="05000000000000000000" pitchFamily="2" charset="2"/>
              <a:buNone/>
            </a:pPr>
            <a:r>
              <a:rPr lang="cs-CZ" altLang="cs-CZ"/>
              <a:t> </a:t>
            </a:r>
            <a:r>
              <a:rPr lang="cs-CZ" altLang="cs-CZ">
                <a:cs typeface="Arial" panose="020B0604020202020204" pitchFamily="34" charset="0"/>
              </a:rPr>
              <a:t>→ </a:t>
            </a:r>
            <a:r>
              <a:rPr lang="cs-CZ" altLang="cs-CZ"/>
              <a:t>popisuje i vlastní zážitky</a:t>
            </a:r>
          </a:p>
          <a:p>
            <a:pPr>
              <a:buFont typeface="Wingdings" panose="05000000000000000000" pitchFamily="2" charset="2"/>
              <a:buNone/>
            </a:pPr>
            <a:r>
              <a:rPr lang="cs-CZ" altLang="cs-CZ"/>
              <a:t> </a:t>
            </a:r>
            <a:r>
              <a:rPr lang="cs-CZ" altLang="cs-CZ">
                <a:cs typeface="Arial" panose="020B0604020202020204" pitchFamily="34" charset="0"/>
              </a:rPr>
              <a:t>→ </a:t>
            </a:r>
            <a:r>
              <a:rPr lang="cs-CZ" altLang="cs-CZ"/>
              <a:t>chce poučit, informovat</a:t>
            </a:r>
          </a:p>
        </p:txBody>
      </p:sp>
      <p:pic>
        <p:nvPicPr>
          <p:cNvPr id="5125" name="Picture 5">
            <a:extLst>
              <a:ext uri="{FF2B5EF4-FFF2-40B4-BE49-F238E27FC236}">
                <a16:creationId xmlns:a16="http://schemas.microsoft.com/office/drawing/2014/main" id="{BAF9197A-1B3F-ECEB-25BD-38E0E97658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4005263"/>
            <a:ext cx="2476500" cy="165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AD7279AC-82E4-E453-E0F0-6E7523549A1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>
                <a:solidFill>
                  <a:srgbClr val="CCCC00"/>
                </a:solidFill>
              </a:rPr>
              <a:t>Cestopis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C903B23D-4E3E-CF8C-5DFB-C6480205574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cs-CZ" altLang="cs-CZ"/>
              <a:t>Popisuje:</a:t>
            </a:r>
            <a:br>
              <a:rPr lang="cs-CZ" altLang="cs-CZ"/>
            </a:br>
            <a:r>
              <a:rPr lang="cs-CZ" altLang="cs-CZ"/>
              <a:t> 	a) skutečné zážitky cestovatele, krajinu, místa, zvyky a způsob života obyvatelstva</a:t>
            </a:r>
          </a:p>
          <a:p>
            <a:pPr>
              <a:buFontTx/>
              <a:buNone/>
            </a:pPr>
            <a:r>
              <a:rPr lang="cs-CZ" altLang="cs-CZ">
                <a:cs typeface="Arial" panose="020B0604020202020204" pitchFamily="34" charset="0"/>
              </a:rPr>
              <a:t>			→ literatura faktu</a:t>
            </a:r>
          </a:p>
          <a:p>
            <a:pPr>
              <a:buFontTx/>
              <a:buNone/>
            </a:pPr>
            <a:r>
              <a:rPr lang="cs-CZ" altLang="cs-CZ">
                <a:cs typeface="Arial" panose="020B0604020202020204" pitchFamily="34" charset="0"/>
              </a:rPr>
              <a:t>		b) vymyšlené zážitky…</a:t>
            </a:r>
          </a:p>
          <a:p>
            <a:pPr>
              <a:buFontTx/>
              <a:buNone/>
            </a:pPr>
            <a:r>
              <a:rPr lang="cs-CZ" altLang="cs-CZ">
                <a:cs typeface="Arial" panose="020B0604020202020204" pitchFamily="34" charset="0"/>
              </a:rPr>
              <a:t>			→ fantastická literatura</a:t>
            </a:r>
          </a:p>
        </p:txBody>
      </p:sp>
      <p:pic>
        <p:nvPicPr>
          <p:cNvPr id="6150" name="Picture 6">
            <a:extLst>
              <a:ext uri="{FF2B5EF4-FFF2-40B4-BE49-F238E27FC236}">
                <a16:creationId xmlns:a16="http://schemas.microsoft.com/office/drawing/2014/main" id="{47DCE9BB-22A0-5F97-251C-7854EE4A68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788" y="3357563"/>
            <a:ext cx="2044700" cy="1355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BB558969-1237-D73E-D5B1-526D1E4E064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>
                <a:solidFill>
                  <a:srgbClr val="800080"/>
                </a:solidFill>
              </a:rPr>
              <a:t>Životopis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860C848E-AC67-76EC-3212-91A0A325F1F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cs-CZ" altLang="cs-CZ"/>
              <a:t>= </a:t>
            </a:r>
            <a:r>
              <a:rPr lang="cs-CZ" altLang="cs-CZ">
                <a:solidFill>
                  <a:srgbClr val="800080"/>
                </a:solidFill>
              </a:rPr>
              <a:t>biografie</a:t>
            </a:r>
            <a:r>
              <a:rPr lang="cs-CZ" altLang="cs-CZ"/>
              <a:t> zachycuje události ze života skutečné osobnosti na pozadí doby</a:t>
            </a:r>
          </a:p>
          <a:p>
            <a:pPr>
              <a:buFontTx/>
              <a:buNone/>
            </a:pPr>
            <a:r>
              <a:rPr lang="cs-CZ" altLang="cs-CZ">
                <a:cs typeface="Arial" panose="020B0604020202020204" pitchFamily="34" charset="0"/>
              </a:rPr>
              <a:t>→ </a:t>
            </a:r>
            <a:r>
              <a:rPr lang="cs-CZ" altLang="cs-CZ"/>
              <a:t>obraz je dotvářen smyšlenými detaily, </a:t>
            </a:r>
            <a:br>
              <a:rPr lang="cs-CZ" altLang="cs-CZ"/>
            </a:br>
            <a:r>
              <a:rPr lang="cs-CZ" altLang="cs-CZ"/>
              <a:t>aby byl pro čtenáře poutavý</a:t>
            </a:r>
          </a:p>
          <a:p>
            <a:pPr>
              <a:buFontTx/>
              <a:buNone/>
            </a:pPr>
            <a:r>
              <a:rPr lang="cs-CZ" altLang="cs-CZ">
                <a:solidFill>
                  <a:srgbClr val="800080"/>
                </a:solidFill>
              </a:rPr>
              <a:t>autobiografie</a:t>
            </a:r>
            <a:r>
              <a:rPr lang="cs-CZ" altLang="cs-CZ"/>
              <a:t> = vlastní životopis </a:t>
            </a:r>
          </a:p>
          <a:p>
            <a:pPr>
              <a:buFontTx/>
              <a:buNone/>
            </a:pPr>
            <a:r>
              <a:rPr lang="cs-CZ" altLang="cs-CZ"/>
              <a:t>( Karel IV. - Vita Caroli )</a:t>
            </a:r>
          </a:p>
          <a:p>
            <a:pPr>
              <a:buFontTx/>
              <a:buNone/>
            </a:pPr>
            <a:r>
              <a:rPr lang="cs-CZ" altLang="cs-CZ">
                <a:solidFill>
                  <a:srgbClr val="800080"/>
                </a:solidFill>
              </a:rPr>
              <a:t>paměti</a:t>
            </a:r>
            <a:r>
              <a:rPr lang="cs-CZ" altLang="cs-CZ"/>
              <a:t> = druh autobiografie, vzpomínky osoby na život, přátele, události…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49778F30-C0FB-DADF-EC68-778C99093C8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>
                <a:solidFill>
                  <a:srgbClr val="CCCC00"/>
                </a:solidFill>
              </a:rPr>
              <a:t>Dobrodružná literatura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CB2AD75A-3FB3-04AD-5EA2-2728425FBEB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23850" y="1600200"/>
            <a:ext cx="8496300" cy="4525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altLang="cs-CZ"/>
              <a:t>Základem je akční, napínavý, tajemný </a:t>
            </a:r>
            <a:br>
              <a:rPr lang="cs-CZ" altLang="cs-CZ"/>
            </a:br>
            <a:r>
              <a:rPr lang="cs-CZ" altLang="cs-CZ"/>
              <a:t>( fantastický ) příběh</a:t>
            </a:r>
            <a:br>
              <a:rPr lang="cs-CZ" altLang="cs-CZ"/>
            </a:br>
            <a:endParaRPr lang="cs-CZ" altLang="cs-CZ"/>
          </a:p>
          <a:p>
            <a:pPr>
              <a:lnSpc>
                <a:spcPct val="90000"/>
              </a:lnSpc>
            </a:pPr>
            <a:r>
              <a:rPr lang="cs-CZ" altLang="cs-CZ"/>
              <a:t>Prostředí a) reálné (skutečné)  - místní</a:t>
            </a:r>
            <a:br>
              <a:rPr lang="cs-CZ" altLang="cs-CZ"/>
            </a:br>
            <a:r>
              <a:rPr lang="cs-CZ" altLang="cs-CZ"/>
              <a:t>						    - exotické</a:t>
            </a:r>
            <a:br>
              <a:rPr lang="cs-CZ" altLang="cs-CZ"/>
            </a:br>
            <a:r>
              <a:rPr lang="cs-CZ" altLang="cs-CZ"/>
              <a:t>		  b) fantastické</a:t>
            </a:r>
            <a:br>
              <a:rPr lang="cs-CZ" altLang="cs-CZ"/>
            </a:br>
            <a:endParaRPr lang="cs-CZ" altLang="cs-CZ"/>
          </a:p>
          <a:p>
            <a:pPr>
              <a:lnSpc>
                <a:spcPct val="90000"/>
              </a:lnSpc>
            </a:pPr>
            <a:r>
              <a:rPr lang="cs-CZ" altLang="cs-CZ"/>
              <a:t>Postavy - obyčejný člověk</a:t>
            </a:r>
            <a:br>
              <a:rPr lang="cs-CZ" altLang="cs-CZ"/>
            </a:br>
            <a:r>
              <a:rPr lang="cs-CZ" altLang="cs-CZ"/>
              <a:t>		 - něčím zvláštní (kladný x záporný)</a:t>
            </a:r>
          </a:p>
        </p:txBody>
      </p:sp>
      <p:pic>
        <p:nvPicPr>
          <p:cNvPr id="14340" name="Picture 4">
            <a:extLst>
              <a:ext uri="{FF2B5EF4-FFF2-40B4-BE49-F238E27FC236}">
                <a16:creationId xmlns:a16="http://schemas.microsoft.com/office/drawing/2014/main" id="{25D837FD-2D2E-4062-E707-9661703D59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25" y="4076700"/>
            <a:ext cx="1666875" cy="1111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3C56D05A-9ADB-0A56-1C9C-7673B473C64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066800"/>
          </a:xfrm>
        </p:spPr>
        <p:txBody>
          <a:bodyPr/>
          <a:lstStyle/>
          <a:p>
            <a:r>
              <a:rPr lang="cs-CZ" altLang="cs-CZ">
                <a:solidFill>
                  <a:srgbClr val="CCCC00"/>
                </a:solidFill>
              </a:rPr>
              <a:t>Sci-fi (science – fiction)</a:t>
            </a:r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6E1A0470-BE75-79D8-A753-35D11E44720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484313"/>
            <a:ext cx="8229600" cy="4641850"/>
          </a:xfrm>
        </p:spPr>
        <p:txBody>
          <a:bodyPr/>
          <a:lstStyle/>
          <a:p>
            <a:pPr algn="ctr">
              <a:lnSpc>
                <a:spcPct val="90000"/>
              </a:lnSpc>
              <a:buFontTx/>
              <a:buNone/>
            </a:pPr>
            <a:r>
              <a:rPr lang="cs-CZ" altLang="cs-CZ"/>
              <a:t>= vědeckofantastická literatura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cs-CZ" altLang="cs-CZ"/>
              <a:t>Příběhy s  autorovou představou budoucnosti ovlivněné vědeckým poznáním a rozvojem techniky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cs-CZ" altLang="cs-CZ">
                <a:cs typeface="Arial" panose="020B0604020202020204" pitchFamily="34" charset="0"/>
              </a:rPr>
              <a:t>→ cesty vesmírem, do minulosti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cs-CZ" altLang="cs-CZ">
                <a:cs typeface="Arial" panose="020B0604020202020204" pitchFamily="34" charset="0"/>
              </a:rPr>
              <a:t>→ setkání s mimozemšťany, umělými lidmi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cs-CZ" altLang="cs-CZ">
                <a:cs typeface="Arial" panose="020B0604020202020204" pitchFamily="34" charset="0"/>
              </a:rPr>
              <a:t>→ vynálezy usnadňující život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cs-CZ" altLang="cs-CZ">
                <a:cs typeface="Arial" panose="020B0604020202020204" pitchFamily="34" charset="0"/>
              </a:rPr>
              <a:t>→ věčné mládí…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cs-CZ" altLang="cs-CZ">
                <a:cs typeface="Arial" panose="020B0604020202020204" pitchFamily="34" charset="0"/>
              </a:rPr>
              <a:t>→ často varuje před zneužitím techniky</a:t>
            </a:r>
          </a:p>
          <a:p>
            <a:pPr>
              <a:lnSpc>
                <a:spcPct val="90000"/>
              </a:lnSpc>
              <a:buFontTx/>
              <a:buNone/>
            </a:pPr>
            <a:endParaRPr lang="cs-CZ" altLang="cs-CZ"/>
          </a:p>
        </p:txBody>
      </p:sp>
      <p:pic>
        <p:nvPicPr>
          <p:cNvPr id="25607" name="Picture 7">
            <a:extLst>
              <a:ext uri="{FF2B5EF4-FFF2-40B4-BE49-F238E27FC236}">
                <a16:creationId xmlns:a16="http://schemas.microsoft.com/office/drawing/2014/main" id="{660F2C37-5B03-CF32-C824-4DC5CEACC6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488" y="1989138"/>
            <a:ext cx="1863725" cy="2024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D93F34F4-26FF-BB30-0980-8EB4E893BB7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>
                <a:solidFill>
                  <a:srgbClr val="00CCFF"/>
                </a:solidFill>
              </a:rPr>
              <a:t>Bajka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28BCE8E8-DC34-E566-E27F-423A4AA1E4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altLang="cs-CZ"/>
              <a:t>Krátký příběh psaný veršem nebo prózou</a:t>
            </a:r>
          </a:p>
          <a:p>
            <a:r>
              <a:rPr lang="cs-CZ" altLang="cs-CZ"/>
              <a:t>Vystupují tam zvířata, rostliny, věci, jednají jako lidé, mluví </a:t>
            </a:r>
          </a:p>
          <a:p>
            <a:r>
              <a:rPr lang="cs-CZ" altLang="cs-CZ"/>
              <a:t>Obsahuje </a:t>
            </a:r>
            <a:r>
              <a:rPr lang="cs-CZ" altLang="cs-CZ">
                <a:solidFill>
                  <a:srgbClr val="00CCFF"/>
                </a:solidFill>
              </a:rPr>
              <a:t>alegorii = jinotaj</a:t>
            </a:r>
            <a:r>
              <a:rPr lang="cs-CZ" altLang="cs-CZ"/>
              <a:t> = skrytý hlubší smysl (konkrétní obraz  znázorňuje abstraktní význam)  </a:t>
            </a:r>
            <a:r>
              <a:rPr lang="cs-CZ" altLang="cs-CZ" sz="2800"/>
              <a:t>př.</a:t>
            </a:r>
            <a:r>
              <a:rPr lang="cs-CZ" altLang="cs-CZ"/>
              <a:t> </a:t>
            </a:r>
            <a:r>
              <a:rPr lang="cs-CZ" altLang="cs-CZ" sz="2800"/>
              <a:t>liška - vychytralost</a:t>
            </a:r>
          </a:p>
          <a:p>
            <a:r>
              <a:rPr lang="cs-CZ" altLang="cs-CZ"/>
              <a:t>Končí nějakým poučením, nebo z ní nějaké </a:t>
            </a:r>
            <a:r>
              <a:rPr lang="cs-CZ" altLang="cs-CZ">
                <a:solidFill>
                  <a:srgbClr val="00CCFF"/>
                </a:solidFill>
              </a:rPr>
              <a:t>poučení</a:t>
            </a:r>
            <a:r>
              <a:rPr lang="cs-CZ" altLang="cs-CZ"/>
              <a:t> vyplývá</a:t>
            </a:r>
          </a:p>
          <a:p>
            <a:endParaRPr lang="cs-CZ" altLang="cs-CZ"/>
          </a:p>
        </p:txBody>
      </p:sp>
      <p:pic>
        <p:nvPicPr>
          <p:cNvPr id="11269" name="Picture 5">
            <a:extLst>
              <a:ext uri="{FF2B5EF4-FFF2-40B4-BE49-F238E27FC236}">
                <a16:creationId xmlns:a16="http://schemas.microsoft.com/office/drawing/2014/main" id="{4BC70554-6B40-EADD-DEA9-26F832F52A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913" y="333375"/>
            <a:ext cx="1158875" cy="1138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70" name="Picture 6">
            <a:extLst>
              <a:ext uri="{FF2B5EF4-FFF2-40B4-BE49-F238E27FC236}">
                <a16:creationId xmlns:a16="http://schemas.microsoft.com/office/drawing/2014/main" id="{A69C65E8-7431-1498-98CB-AF33E8A819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9563" y="765175"/>
            <a:ext cx="1093787" cy="617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C9028F3A-17D4-75EC-AC77-3141FD84EAE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>
                <a:solidFill>
                  <a:srgbClr val="00CCFF"/>
                </a:solidFill>
              </a:rPr>
              <a:t>Anekdota</a:t>
            </a: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B5A1FEDF-DF6F-40A3-368D-CF8F1B2EF2A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cs-CZ" altLang="cs-CZ"/>
              <a:t>= vtip, žert, zajímavá historka</a:t>
            </a:r>
          </a:p>
          <a:p>
            <a:pPr>
              <a:buFontTx/>
              <a:buNone/>
            </a:pPr>
            <a:r>
              <a:rPr lang="cs-CZ" altLang="cs-CZ">
                <a:cs typeface="Arial" panose="020B0604020202020204" pitchFamily="34" charset="0"/>
              </a:rPr>
              <a:t>→ situace končí </a:t>
            </a:r>
            <a:r>
              <a:rPr lang="cs-CZ" altLang="cs-CZ">
                <a:solidFill>
                  <a:srgbClr val="00CCFF"/>
                </a:solidFill>
                <a:cs typeface="Arial" panose="020B0604020202020204" pitchFamily="34" charset="0"/>
              </a:rPr>
              <a:t>pointou </a:t>
            </a:r>
            <a:r>
              <a:rPr lang="cs-CZ" altLang="cs-CZ">
                <a:cs typeface="Arial" panose="020B0604020202020204" pitchFamily="34" charset="0"/>
              </a:rPr>
              <a:t>= vtipné vyvrcholení</a:t>
            </a:r>
          </a:p>
          <a:p>
            <a:pPr>
              <a:buFontTx/>
              <a:buNone/>
            </a:pPr>
            <a:r>
              <a:rPr lang="cs-CZ" altLang="cs-CZ">
                <a:cs typeface="Arial" panose="020B0604020202020204" pitchFamily="34" charset="0"/>
              </a:rPr>
              <a:t>→ užívá 	kontrast = protiklad</a:t>
            </a:r>
          </a:p>
          <a:p>
            <a:pPr>
              <a:buFontTx/>
              <a:buNone/>
            </a:pPr>
            <a:r>
              <a:rPr lang="cs-CZ" altLang="cs-CZ">
                <a:cs typeface="Arial" panose="020B0604020202020204" pitchFamily="34" charset="0"/>
              </a:rPr>
              <a:t>			gradaci = stupňování</a:t>
            </a:r>
          </a:p>
          <a:p>
            <a:pPr>
              <a:buFontTx/>
              <a:buNone/>
            </a:pPr>
            <a:r>
              <a:rPr lang="cs-CZ" altLang="cs-CZ">
                <a:cs typeface="Arial" panose="020B0604020202020204" pitchFamily="34" charset="0"/>
              </a:rPr>
              <a:t>			přímou řeč</a:t>
            </a:r>
          </a:p>
          <a:p>
            <a:pPr>
              <a:buFontTx/>
              <a:buNone/>
            </a:pPr>
            <a:r>
              <a:rPr lang="cs-CZ" altLang="cs-CZ">
                <a:cs typeface="Arial" panose="020B0604020202020204" pitchFamily="34" charset="0"/>
              </a:rPr>
              <a:t>→ patří do dosud vznikající lidové slovesnosti (není znám autor)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B7238AC4-9078-F4E7-5E8F-DD66B11B475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>
                <a:solidFill>
                  <a:srgbClr val="CCCC00"/>
                </a:solidFill>
              </a:rPr>
              <a:t>Komiks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012B2A1C-6BDD-73AE-7F25-1F996FB45B3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altLang="cs-CZ"/>
              <a:t>Seriál, který zachycuje prostředí, hrdiny </a:t>
            </a:r>
            <a:br>
              <a:rPr lang="cs-CZ" altLang="cs-CZ"/>
            </a:br>
            <a:r>
              <a:rPr lang="cs-CZ" altLang="cs-CZ"/>
              <a:t>i děj pomocí obrázků</a:t>
            </a:r>
            <a:br>
              <a:rPr lang="cs-CZ" altLang="cs-CZ"/>
            </a:br>
            <a:r>
              <a:rPr lang="cs-CZ" altLang="cs-CZ"/>
              <a:t>promluvy uvádí v „bublinách“</a:t>
            </a:r>
          </a:p>
          <a:p>
            <a:r>
              <a:rPr lang="cs-CZ" altLang="cs-CZ"/>
              <a:t>Vznikl v 19. stol.</a:t>
            </a:r>
          </a:p>
          <a:p>
            <a:r>
              <a:rPr lang="cs-CZ" altLang="cs-CZ"/>
              <a:t>Velký rozmach ve 20.stol.</a:t>
            </a:r>
          </a:p>
          <a:p>
            <a:r>
              <a:rPr lang="cs-CZ" altLang="cs-CZ"/>
              <a:t>Disney, české Rychlé šípy</a:t>
            </a:r>
          </a:p>
          <a:p>
            <a:r>
              <a:rPr lang="cs-CZ" altLang="cs-CZ"/>
              <a:t>V současnosti jsou do komiksové podoby zpracovávána i klasická literární díla</a:t>
            </a:r>
          </a:p>
        </p:txBody>
      </p:sp>
      <p:pic>
        <p:nvPicPr>
          <p:cNvPr id="13317" name="Picture 5">
            <a:extLst>
              <a:ext uri="{FF2B5EF4-FFF2-40B4-BE49-F238E27FC236}">
                <a16:creationId xmlns:a16="http://schemas.microsoft.com/office/drawing/2014/main" id="{CDC9764E-F888-ACB2-77ED-3FF6F7D4A0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25" y="2636838"/>
            <a:ext cx="1824038" cy="1784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5B35AA4C-0A52-2684-0422-46CA2024E27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/>
              <a:t>Úpravy literárního textu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5CD040B5-2819-335B-2439-965BAAE65F4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altLang="cs-CZ"/>
              <a:t>Adaptace = úprava textu literárního díla, která usnadňuje čtenáři vnímání díla</a:t>
            </a:r>
            <a:br>
              <a:rPr lang="cs-CZ" altLang="cs-CZ"/>
            </a:br>
            <a:endParaRPr lang="cs-CZ" altLang="cs-CZ"/>
          </a:p>
          <a:p>
            <a:r>
              <a:rPr lang="cs-CZ" altLang="cs-CZ"/>
              <a:t>Dramatizace = adaptace pro divadlo</a:t>
            </a:r>
            <a:br>
              <a:rPr lang="cs-CZ" altLang="cs-CZ"/>
            </a:br>
            <a:endParaRPr lang="cs-CZ" altLang="cs-CZ"/>
          </a:p>
          <a:p>
            <a:r>
              <a:rPr lang="cs-CZ" altLang="cs-CZ"/>
              <a:t>Filmová adaptace = natočení filmu podle literární předlohy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168B586D-61D4-76B6-3472-922ACF31E3C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93775"/>
          </a:xfrm>
        </p:spPr>
        <p:txBody>
          <a:bodyPr/>
          <a:lstStyle/>
          <a:p>
            <a:r>
              <a:rPr lang="cs-CZ" altLang="cs-CZ">
                <a:solidFill>
                  <a:srgbClr val="3366FF"/>
                </a:solidFill>
              </a:rPr>
              <a:t>Dělení literatury podle: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0EBD02E3-FA8F-6F11-2247-081DC017CFD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23850" y="1341438"/>
            <a:ext cx="8496300" cy="4784725"/>
          </a:xfrm>
        </p:spPr>
        <p:txBody>
          <a:bodyPr/>
          <a:lstStyle/>
          <a:p>
            <a:pPr>
              <a:buFontTx/>
              <a:buNone/>
            </a:pPr>
            <a:r>
              <a:rPr lang="cs-CZ" altLang="cs-CZ"/>
              <a:t>a) </a:t>
            </a:r>
            <a:r>
              <a:rPr lang="cs-CZ" altLang="cs-CZ">
                <a:solidFill>
                  <a:srgbClr val="3366FF"/>
                </a:solidFill>
              </a:rPr>
              <a:t>Funkce</a:t>
            </a:r>
            <a:r>
              <a:rPr lang="cs-CZ" altLang="cs-CZ"/>
              <a:t> </a:t>
            </a:r>
            <a:r>
              <a:rPr lang="cs-CZ" altLang="cs-CZ">
                <a:cs typeface="Arial" panose="020B0604020202020204" pitchFamily="34" charset="0"/>
              </a:rPr>
              <a:t>→ </a:t>
            </a:r>
            <a:r>
              <a:rPr lang="cs-CZ" altLang="cs-CZ"/>
              <a:t>naučná (= vědecká )				     	      cíl o něčem poučit ) </a:t>
            </a:r>
            <a:br>
              <a:rPr lang="cs-CZ" altLang="cs-CZ"/>
            </a:br>
            <a:r>
              <a:rPr lang="cs-CZ" altLang="cs-CZ"/>
              <a:t>		 </a:t>
            </a:r>
            <a:r>
              <a:rPr lang="cs-CZ" altLang="cs-CZ">
                <a:cs typeface="Arial" panose="020B0604020202020204" pitchFamily="34" charset="0"/>
              </a:rPr>
              <a:t>→</a:t>
            </a:r>
            <a:r>
              <a:rPr lang="cs-CZ" altLang="cs-CZ"/>
              <a:t> beletrie (= krásná literatura</a:t>
            </a:r>
            <a:br>
              <a:rPr lang="cs-CZ" altLang="cs-CZ"/>
            </a:br>
            <a:r>
              <a:rPr lang="cs-CZ" altLang="cs-CZ"/>
              <a:t>		      zaměřena na estetický zážitek )</a:t>
            </a:r>
          </a:p>
          <a:p>
            <a:pPr>
              <a:buFontTx/>
              <a:buNone/>
            </a:pPr>
            <a:r>
              <a:rPr lang="cs-CZ" altLang="cs-CZ"/>
              <a:t>b) </a:t>
            </a:r>
            <a:r>
              <a:rPr lang="cs-CZ" altLang="cs-CZ">
                <a:solidFill>
                  <a:srgbClr val="3366FF"/>
                </a:solidFill>
              </a:rPr>
              <a:t>Národního původu</a:t>
            </a:r>
            <a:r>
              <a:rPr lang="cs-CZ" altLang="cs-CZ"/>
              <a:t> ( česká, anglická…)</a:t>
            </a:r>
          </a:p>
          <a:p>
            <a:pPr>
              <a:buFontTx/>
              <a:buNone/>
            </a:pPr>
            <a:r>
              <a:rPr lang="cs-CZ" altLang="cs-CZ"/>
              <a:t>c) </a:t>
            </a:r>
            <a:r>
              <a:rPr lang="cs-CZ" altLang="cs-CZ">
                <a:solidFill>
                  <a:srgbClr val="3366FF"/>
                </a:solidFill>
              </a:rPr>
              <a:t>Doby vzniku</a:t>
            </a:r>
            <a:r>
              <a:rPr lang="cs-CZ" altLang="cs-CZ"/>
              <a:t> ( antická, středověká…)</a:t>
            </a:r>
          </a:p>
          <a:p>
            <a:pPr>
              <a:buFontTx/>
              <a:buNone/>
            </a:pPr>
            <a:r>
              <a:rPr lang="cs-CZ" altLang="cs-CZ"/>
              <a:t>d) </a:t>
            </a:r>
            <a:r>
              <a:rPr lang="cs-CZ" altLang="cs-CZ">
                <a:solidFill>
                  <a:srgbClr val="3366FF"/>
                </a:solidFill>
              </a:rPr>
              <a:t>Vzniku</a:t>
            </a:r>
            <a:r>
              <a:rPr lang="cs-CZ" altLang="cs-CZ"/>
              <a:t> ( lidová slovesnost, umělá literatura)</a:t>
            </a:r>
          </a:p>
          <a:p>
            <a:pPr>
              <a:buFontTx/>
              <a:buNone/>
            </a:pPr>
            <a:r>
              <a:rPr lang="cs-CZ" altLang="cs-CZ"/>
              <a:t>e) </a:t>
            </a:r>
            <a:r>
              <a:rPr lang="cs-CZ" altLang="cs-CZ">
                <a:solidFill>
                  <a:srgbClr val="3366FF"/>
                </a:solidFill>
              </a:rPr>
              <a:t>Oborů</a:t>
            </a:r>
            <a:r>
              <a:rPr lang="cs-CZ" altLang="cs-CZ"/>
              <a:t> ( přírodovědná, cestopis, lékařská...)</a:t>
            </a:r>
          </a:p>
          <a:p>
            <a:endParaRPr lang="cs-CZ" altLang="cs-CZ"/>
          </a:p>
        </p:txBody>
      </p:sp>
      <p:pic>
        <p:nvPicPr>
          <p:cNvPr id="4101" name="Picture 5">
            <a:extLst>
              <a:ext uri="{FF2B5EF4-FFF2-40B4-BE49-F238E27FC236}">
                <a16:creationId xmlns:a16="http://schemas.microsoft.com/office/drawing/2014/main" id="{C2810D56-2E5F-F654-AC62-4BE37136A0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013" y="2205038"/>
            <a:ext cx="979487" cy="854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1D98C7DD-1AE4-770C-6D5D-EF925BB9615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/>
              <a:t>Téma literárního díla</a:t>
            </a: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3C2B564A-0266-36BF-0017-8C26A06F09C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  <a:buFontTx/>
              <a:buNone/>
            </a:pPr>
            <a:r>
              <a:rPr lang="cs-CZ" altLang="cs-CZ"/>
              <a:t>= námět, látka, o čem autor píše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cs-CZ" altLang="cs-CZ">
                <a:cs typeface="Arial" panose="020B0604020202020204" pitchFamily="34" charset="0"/>
              </a:rPr>
              <a:t>→ </a:t>
            </a:r>
            <a:r>
              <a:rPr lang="cs-CZ" altLang="cs-CZ"/>
              <a:t>postava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cs-CZ" altLang="cs-CZ">
                <a:cs typeface="Arial" panose="020B0604020202020204" pitchFamily="34" charset="0"/>
              </a:rPr>
              <a:t>→</a:t>
            </a:r>
            <a:r>
              <a:rPr lang="cs-CZ" altLang="cs-CZ"/>
              <a:t> vypravěč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cs-CZ" altLang="cs-CZ">
                <a:cs typeface="Arial" panose="020B0604020202020204" pitchFamily="34" charset="0"/>
              </a:rPr>
              <a:t>→ </a:t>
            </a:r>
            <a:r>
              <a:rPr lang="cs-CZ" altLang="cs-CZ"/>
              <a:t>obraz světa 	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cs-CZ" altLang="cs-CZ">
                <a:cs typeface="Arial" panose="020B0604020202020204" pitchFamily="34" charset="0"/>
              </a:rPr>
              <a:t>→ </a:t>
            </a:r>
            <a:r>
              <a:rPr lang="cs-CZ" altLang="cs-CZ"/>
              <a:t>děj</a:t>
            </a:r>
          </a:p>
          <a:p>
            <a:pPr>
              <a:lnSpc>
                <a:spcPct val="90000"/>
              </a:lnSpc>
              <a:buFontTx/>
              <a:buNone/>
            </a:pPr>
            <a:endParaRPr lang="cs-CZ" altLang="cs-CZ"/>
          </a:p>
          <a:p>
            <a:pPr>
              <a:lnSpc>
                <a:spcPct val="90000"/>
              </a:lnSpc>
              <a:buFontTx/>
              <a:buNone/>
            </a:pPr>
            <a:r>
              <a:rPr lang="cs-CZ" altLang="cs-CZ"/>
              <a:t>Téma hlavní = ústřední ( v celém díle 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cs-CZ" altLang="cs-CZ"/>
              <a:t>Témata dílčí = vedlejší </a:t>
            </a:r>
          </a:p>
        </p:txBody>
      </p:sp>
      <p:pic>
        <p:nvPicPr>
          <p:cNvPr id="27656" name="Picture 8">
            <a:extLst>
              <a:ext uri="{FF2B5EF4-FFF2-40B4-BE49-F238E27FC236}">
                <a16:creationId xmlns:a16="http://schemas.microsoft.com/office/drawing/2014/main" id="{A498784B-3BC8-86C0-2E6A-D171FBFDAF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263" y="2420938"/>
            <a:ext cx="2944812" cy="21224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7885B5D4-93D6-B6BB-D29A-DA0EB14E12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>
                <a:solidFill>
                  <a:srgbClr val="FF9900"/>
                </a:solidFill>
              </a:rPr>
              <a:t>Základní literární žánry (druhy):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D1CCC41B-EC65-FD8D-E360-E537E05726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362950" cy="4525963"/>
          </a:xfrm>
        </p:spPr>
        <p:txBody>
          <a:bodyPr/>
          <a:lstStyle/>
          <a:p>
            <a:pPr>
              <a:buFontTx/>
              <a:buNone/>
            </a:pPr>
            <a:r>
              <a:rPr lang="cs-CZ" altLang="cs-CZ"/>
              <a:t>							</a:t>
            </a:r>
          </a:p>
          <a:p>
            <a:r>
              <a:rPr lang="cs-CZ" altLang="cs-CZ" b="1">
                <a:solidFill>
                  <a:srgbClr val="FF9900"/>
                </a:solidFill>
              </a:rPr>
              <a:t>Epika</a:t>
            </a:r>
            <a:r>
              <a:rPr lang="cs-CZ" altLang="cs-CZ"/>
              <a:t> - vyjadřuje děj, příběh    </a:t>
            </a:r>
            <a:br>
              <a:rPr lang="cs-CZ" altLang="cs-CZ"/>
            </a:br>
            <a:endParaRPr lang="cs-CZ" altLang="cs-CZ"/>
          </a:p>
          <a:p>
            <a:r>
              <a:rPr lang="cs-CZ" altLang="cs-CZ" b="1">
                <a:solidFill>
                  <a:srgbClr val="FF9900"/>
                </a:solidFill>
              </a:rPr>
              <a:t>Lyrika</a:t>
            </a:r>
            <a:r>
              <a:rPr lang="cs-CZ" altLang="cs-CZ"/>
              <a:t> - vyjadřuje pocity, dojmy, nálady,                     		úvahy</a:t>
            </a:r>
            <a:br>
              <a:rPr lang="cs-CZ" altLang="cs-CZ"/>
            </a:br>
            <a:endParaRPr lang="cs-CZ" altLang="cs-CZ"/>
          </a:p>
          <a:p>
            <a:r>
              <a:rPr lang="cs-CZ" altLang="cs-CZ" b="1">
                <a:solidFill>
                  <a:srgbClr val="FF9900"/>
                </a:solidFill>
              </a:rPr>
              <a:t>Drama</a:t>
            </a:r>
            <a:r>
              <a:rPr lang="cs-CZ" altLang="cs-CZ"/>
              <a:t> - předloha divadelní hry </a:t>
            </a:r>
            <a:br>
              <a:rPr lang="cs-CZ" altLang="cs-CZ"/>
            </a:br>
            <a:r>
              <a:rPr lang="cs-CZ" altLang="cs-CZ"/>
              <a:t>(ukazuje příběh i jeho prožívání postavami)</a:t>
            </a:r>
          </a:p>
        </p:txBody>
      </p:sp>
      <p:pic>
        <p:nvPicPr>
          <p:cNvPr id="7178" name="Picture 10">
            <a:extLst>
              <a:ext uri="{FF2B5EF4-FFF2-40B4-BE49-F238E27FC236}">
                <a16:creationId xmlns:a16="http://schemas.microsoft.com/office/drawing/2014/main" id="{26C342B5-C629-A1B7-236D-95DDF3D7F5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25" y="1773238"/>
            <a:ext cx="1757363" cy="1254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8D9B40D2-0419-E687-1802-54CD630B0D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>
                <a:solidFill>
                  <a:schemeClr val="tx1"/>
                </a:solidFill>
              </a:rPr>
              <a:t>Literární formy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F88F789C-30CC-92CA-340A-3A87428D1A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altLang="cs-CZ" b="1">
                <a:solidFill>
                  <a:srgbClr val="CCCC00"/>
                </a:solidFill>
              </a:rPr>
              <a:t>Próza</a:t>
            </a:r>
            <a:r>
              <a:rPr lang="cs-CZ" altLang="cs-CZ">
                <a:solidFill>
                  <a:srgbClr val="FF9900"/>
                </a:solidFill>
              </a:rPr>
              <a:t> </a:t>
            </a:r>
            <a:br>
              <a:rPr lang="cs-CZ" altLang="cs-CZ"/>
            </a:br>
            <a:r>
              <a:rPr lang="cs-CZ" altLang="cs-CZ"/>
              <a:t>slova </a:t>
            </a:r>
            <a:r>
              <a:rPr lang="cs-CZ" altLang="cs-CZ">
                <a:cs typeface="Arial" panose="020B0604020202020204" pitchFamily="34" charset="0"/>
              </a:rPr>
              <a:t>→</a:t>
            </a:r>
            <a:r>
              <a:rPr lang="cs-CZ" altLang="cs-CZ"/>
              <a:t> věty </a:t>
            </a:r>
            <a:r>
              <a:rPr lang="cs-CZ" altLang="cs-CZ">
                <a:cs typeface="Arial" panose="020B0604020202020204" pitchFamily="34" charset="0"/>
              </a:rPr>
              <a:t>→</a:t>
            </a:r>
            <a:r>
              <a:rPr lang="cs-CZ" altLang="cs-CZ"/>
              <a:t> odstavce </a:t>
            </a:r>
            <a:r>
              <a:rPr lang="cs-CZ" altLang="cs-CZ">
                <a:cs typeface="Arial" panose="020B0604020202020204" pitchFamily="34" charset="0"/>
              </a:rPr>
              <a:t>→</a:t>
            </a:r>
            <a:r>
              <a:rPr lang="cs-CZ" altLang="cs-CZ"/>
              <a:t> celky </a:t>
            </a:r>
            <a:br>
              <a:rPr lang="cs-CZ" altLang="cs-CZ"/>
            </a:br>
            <a:r>
              <a:rPr lang="cs-CZ" altLang="cs-CZ"/>
              <a:t>  			( pohádka, povídka, báje…)</a:t>
            </a:r>
          </a:p>
          <a:p>
            <a:r>
              <a:rPr lang="cs-CZ" altLang="cs-CZ" b="1">
                <a:solidFill>
                  <a:srgbClr val="996600"/>
                </a:solidFill>
              </a:rPr>
              <a:t>Poezie</a:t>
            </a:r>
            <a:r>
              <a:rPr lang="cs-CZ" altLang="cs-CZ"/>
              <a:t> </a:t>
            </a:r>
            <a:br>
              <a:rPr lang="cs-CZ" altLang="cs-CZ"/>
            </a:br>
            <a:r>
              <a:rPr lang="cs-CZ" altLang="cs-CZ"/>
              <a:t>slova </a:t>
            </a:r>
            <a:r>
              <a:rPr lang="cs-CZ" altLang="cs-CZ">
                <a:cs typeface="Arial" panose="020B0604020202020204" pitchFamily="34" charset="0"/>
              </a:rPr>
              <a:t>→</a:t>
            </a:r>
            <a:r>
              <a:rPr lang="cs-CZ" altLang="cs-CZ"/>
              <a:t> verš(=1řádek) </a:t>
            </a:r>
            <a:r>
              <a:rPr lang="cs-CZ" altLang="cs-CZ">
                <a:cs typeface="Arial" panose="020B0604020202020204" pitchFamily="34" charset="0"/>
              </a:rPr>
              <a:t>→</a:t>
            </a:r>
            <a:r>
              <a:rPr lang="cs-CZ" altLang="cs-CZ"/>
              <a:t> sloky </a:t>
            </a:r>
            <a:r>
              <a:rPr lang="cs-CZ" altLang="cs-CZ">
                <a:cs typeface="Arial" panose="020B0604020202020204" pitchFamily="34" charset="0"/>
              </a:rPr>
              <a:t>→</a:t>
            </a:r>
            <a:r>
              <a:rPr lang="cs-CZ" altLang="cs-CZ"/>
              <a:t> báseň</a:t>
            </a:r>
            <a:br>
              <a:rPr lang="cs-CZ" altLang="cs-CZ"/>
            </a:br>
            <a:endParaRPr lang="cs-CZ" altLang="cs-CZ"/>
          </a:p>
          <a:p>
            <a:r>
              <a:rPr lang="cs-CZ" altLang="cs-CZ" b="1">
                <a:solidFill>
                  <a:schemeClr val="folHlink"/>
                </a:solidFill>
              </a:rPr>
              <a:t>Divadelní hra</a:t>
            </a:r>
          </a:p>
        </p:txBody>
      </p:sp>
      <p:pic>
        <p:nvPicPr>
          <p:cNvPr id="8196" name="Picture 4">
            <a:extLst>
              <a:ext uri="{FF2B5EF4-FFF2-40B4-BE49-F238E27FC236}">
                <a16:creationId xmlns:a16="http://schemas.microsoft.com/office/drawing/2014/main" id="{885EA656-581F-CFE6-6540-0C40417D31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425" y="4508500"/>
            <a:ext cx="1306513" cy="144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C889856C-4471-E4CB-EF7E-0DB7942FEFB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>
                <a:solidFill>
                  <a:schemeClr val="folHlink"/>
                </a:solidFill>
              </a:rPr>
              <a:t>Divadelní hra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6CB4BE84-36F2-26DC-5917-E3F8CD69D3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cs-CZ" altLang="cs-CZ"/>
              <a:t>Části: </a:t>
            </a:r>
          </a:p>
          <a:p>
            <a:pPr>
              <a:buFontTx/>
              <a:buNone/>
            </a:pPr>
            <a:r>
              <a:rPr lang="cs-CZ" altLang="cs-CZ"/>
              <a:t> </a:t>
            </a:r>
            <a:r>
              <a:rPr lang="cs-CZ" altLang="cs-CZ">
                <a:cs typeface="Arial" panose="020B0604020202020204" pitchFamily="34" charset="0"/>
              </a:rPr>
              <a:t>→</a:t>
            </a:r>
            <a:r>
              <a:rPr lang="cs-CZ" altLang="cs-CZ"/>
              <a:t> </a:t>
            </a:r>
            <a:r>
              <a:rPr lang="cs-CZ" altLang="cs-CZ">
                <a:solidFill>
                  <a:schemeClr val="folHlink"/>
                </a:solidFill>
              </a:rPr>
              <a:t>dialogy</a:t>
            </a:r>
            <a:r>
              <a:rPr lang="cs-CZ" altLang="cs-CZ"/>
              <a:t> = promluvy postav </a:t>
            </a:r>
          </a:p>
          <a:p>
            <a:pPr>
              <a:buFontTx/>
              <a:buNone/>
            </a:pPr>
            <a:r>
              <a:rPr lang="cs-CZ" altLang="cs-CZ"/>
              <a:t>	 	monolog = 1 postava vyjadřuje své     	pocity divákům (ne ostatním postavám)</a:t>
            </a:r>
            <a:br>
              <a:rPr lang="cs-CZ" altLang="cs-CZ"/>
            </a:br>
            <a:endParaRPr lang="cs-CZ" altLang="cs-CZ"/>
          </a:p>
          <a:p>
            <a:pPr>
              <a:buFontTx/>
              <a:buNone/>
            </a:pPr>
            <a:r>
              <a:rPr lang="cs-CZ" altLang="cs-CZ">
                <a:cs typeface="Arial" panose="020B0604020202020204" pitchFamily="34" charset="0"/>
              </a:rPr>
              <a:t> → </a:t>
            </a:r>
            <a:r>
              <a:rPr lang="cs-CZ" altLang="cs-CZ">
                <a:solidFill>
                  <a:schemeClr val="folHlink"/>
                </a:solidFill>
                <a:cs typeface="Arial" panose="020B0604020202020204" pitchFamily="34" charset="0"/>
              </a:rPr>
              <a:t>scénické poznámky</a:t>
            </a:r>
            <a:r>
              <a:rPr lang="cs-CZ" altLang="cs-CZ">
                <a:cs typeface="Arial" panose="020B0604020202020204" pitchFamily="34" charset="0"/>
              </a:rPr>
              <a:t> (kde a kdy se děj        odehrává, co postavy dělají, jakým způsobem mluví…) </a:t>
            </a:r>
          </a:p>
        </p:txBody>
      </p:sp>
      <p:pic>
        <p:nvPicPr>
          <p:cNvPr id="9223" name="Picture 7">
            <a:extLst>
              <a:ext uri="{FF2B5EF4-FFF2-40B4-BE49-F238E27FC236}">
                <a16:creationId xmlns:a16="http://schemas.microsoft.com/office/drawing/2014/main" id="{454F5054-B006-08DC-B01D-FB9D9A3CBA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588" y="1412875"/>
            <a:ext cx="1196975" cy="1249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850855E7-B789-5506-187B-0371073DDE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>
                <a:solidFill>
                  <a:schemeClr val="folHlink"/>
                </a:solidFill>
              </a:rPr>
              <a:t>Části a typy divadelní hry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1C0564C3-10B3-C8D4-31C0-86ECEBB4735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cs-CZ" altLang="cs-CZ" b="1"/>
              <a:t>Části:</a:t>
            </a:r>
          </a:p>
          <a:p>
            <a:r>
              <a:rPr lang="cs-CZ" altLang="cs-CZ">
                <a:solidFill>
                  <a:schemeClr val="folHlink"/>
                </a:solidFill>
              </a:rPr>
              <a:t>Dějství</a:t>
            </a:r>
            <a:r>
              <a:rPr lang="cs-CZ" altLang="cs-CZ"/>
              <a:t> = jednání = akta</a:t>
            </a:r>
            <a:endParaRPr lang="cs-CZ" altLang="cs-CZ" sz="1400"/>
          </a:p>
          <a:p>
            <a:r>
              <a:rPr lang="cs-CZ" altLang="cs-CZ">
                <a:solidFill>
                  <a:schemeClr val="folHlink"/>
                </a:solidFill>
              </a:rPr>
              <a:t>Výstupy</a:t>
            </a:r>
            <a:r>
              <a:rPr lang="cs-CZ" altLang="cs-CZ"/>
              <a:t> = stejné množství postav</a:t>
            </a:r>
          </a:p>
          <a:p>
            <a:endParaRPr lang="cs-CZ" altLang="cs-CZ" sz="1400"/>
          </a:p>
          <a:p>
            <a:pPr>
              <a:buFontTx/>
              <a:buNone/>
            </a:pPr>
            <a:r>
              <a:rPr lang="cs-CZ" altLang="cs-CZ" b="1"/>
              <a:t>Typy:</a:t>
            </a:r>
          </a:p>
          <a:p>
            <a:r>
              <a:rPr lang="cs-CZ" altLang="cs-CZ" b="1">
                <a:solidFill>
                  <a:schemeClr val="folHlink"/>
                </a:solidFill>
              </a:rPr>
              <a:t>Komedie</a:t>
            </a:r>
            <a:r>
              <a:rPr lang="cs-CZ" altLang="cs-CZ">
                <a:solidFill>
                  <a:srgbClr val="3366FF"/>
                </a:solidFill>
              </a:rPr>
              <a:t> </a:t>
            </a:r>
            <a:r>
              <a:rPr lang="cs-CZ" altLang="cs-CZ"/>
              <a:t>= veselohra</a:t>
            </a:r>
          </a:p>
          <a:p>
            <a:r>
              <a:rPr lang="cs-CZ" altLang="cs-CZ" b="1">
                <a:solidFill>
                  <a:schemeClr val="folHlink"/>
                </a:solidFill>
              </a:rPr>
              <a:t>Tragédie</a:t>
            </a:r>
            <a:r>
              <a:rPr lang="cs-CZ" altLang="cs-CZ">
                <a:solidFill>
                  <a:srgbClr val="3366FF"/>
                </a:solidFill>
              </a:rPr>
              <a:t> </a:t>
            </a:r>
            <a:r>
              <a:rPr lang="cs-CZ" altLang="cs-CZ"/>
              <a:t>= o zápasu o život a smrt hrdiny</a:t>
            </a:r>
          </a:p>
          <a:p>
            <a:r>
              <a:rPr lang="cs-CZ" altLang="cs-CZ" b="1">
                <a:solidFill>
                  <a:schemeClr val="folHlink"/>
                </a:solidFill>
              </a:rPr>
              <a:t>Činohra</a:t>
            </a:r>
            <a:r>
              <a:rPr lang="cs-CZ" altLang="cs-CZ"/>
              <a:t> = hra o společenském problému</a:t>
            </a:r>
            <a:endParaRPr lang="cs-CZ" altLang="cs-CZ">
              <a:solidFill>
                <a:srgbClr val="3366FF"/>
              </a:solidFill>
            </a:endParaRPr>
          </a:p>
        </p:txBody>
      </p:sp>
      <p:pic>
        <p:nvPicPr>
          <p:cNvPr id="10246" name="Picture 6">
            <a:extLst>
              <a:ext uri="{FF2B5EF4-FFF2-40B4-BE49-F238E27FC236}">
                <a16:creationId xmlns:a16="http://schemas.microsoft.com/office/drawing/2014/main" id="{71CF41B1-C4C6-7E1A-D980-FD94529200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9563" y="1412875"/>
            <a:ext cx="1368425" cy="1249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A079F192-076C-4AAE-8D0A-371FCB1C0F0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>
                <a:solidFill>
                  <a:srgbClr val="996600"/>
                </a:solidFill>
              </a:rPr>
              <a:t>Poezie - básnické prostředky 1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D71EACBB-2EB8-F8AD-9904-FA25F786A08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23850" y="1600200"/>
            <a:ext cx="8569325" cy="4525963"/>
          </a:xfrm>
        </p:spPr>
        <p:txBody>
          <a:bodyPr/>
          <a:lstStyle/>
          <a:p>
            <a:pPr>
              <a:buFontTx/>
              <a:buNone/>
            </a:pPr>
            <a:r>
              <a:rPr lang="cs-CZ" altLang="cs-CZ" b="1">
                <a:solidFill>
                  <a:srgbClr val="996600"/>
                </a:solidFill>
              </a:rPr>
              <a:t>Rým</a:t>
            </a:r>
            <a:r>
              <a:rPr lang="cs-CZ" altLang="cs-CZ"/>
              <a:t> = zvuková shoda na konci veršů</a:t>
            </a:r>
          </a:p>
          <a:p>
            <a:pPr>
              <a:buFontTx/>
              <a:buNone/>
            </a:pPr>
            <a:r>
              <a:rPr lang="cs-CZ" altLang="cs-CZ"/>
              <a:t>Druhy: nepravidelný</a:t>
            </a:r>
            <a:br>
              <a:rPr lang="cs-CZ" altLang="cs-CZ"/>
            </a:br>
            <a:r>
              <a:rPr lang="cs-CZ" altLang="cs-CZ"/>
              <a:t>	   pravidelný: 	</a:t>
            </a:r>
            <a:r>
              <a:rPr lang="cs-CZ" altLang="cs-CZ">
                <a:solidFill>
                  <a:srgbClr val="996600"/>
                </a:solidFill>
              </a:rPr>
              <a:t>sdružený</a:t>
            </a:r>
            <a:r>
              <a:rPr lang="cs-CZ" altLang="cs-CZ"/>
              <a:t> 		aabb</a:t>
            </a:r>
          </a:p>
          <a:p>
            <a:pPr>
              <a:buFontTx/>
              <a:buNone/>
            </a:pPr>
            <a:r>
              <a:rPr lang="cs-CZ" altLang="cs-CZ"/>
              <a:t>					</a:t>
            </a:r>
            <a:r>
              <a:rPr lang="cs-CZ" altLang="cs-CZ">
                <a:solidFill>
                  <a:srgbClr val="996600"/>
                </a:solidFill>
              </a:rPr>
              <a:t>střídavý</a:t>
            </a:r>
            <a:r>
              <a:rPr lang="cs-CZ" altLang="cs-CZ"/>
              <a:t> 		abab</a:t>
            </a:r>
          </a:p>
          <a:p>
            <a:pPr>
              <a:buFontTx/>
              <a:buNone/>
            </a:pPr>
            <a:r>
              <a:rPr lang="cs-CZ" altLang="cs-CZ"/>
              <a:t>					</a:t>
            </a:r>
            <a:r>
              <a:rPr lang="cs-CZ" altLang="cs-CZ">
                <a:solidFill>
                  <a:srgbClr val="996600"/>
                </a:solidFill>
              </a:rPr>
              <a:t>obkročný</a:t>
            </a:r>
            <a:r>
              <a:rPr lang="cs-CZ" altLang="cs-CZ"/>
              <a:t> 		abba</a:t>
            </a:r>
          </a:p>
          <a:p>
            <a:pPr>
              <a:buFontTx/>
              <a:buNone/>
            </a:pPr>
            <a:r>
              <a:rPr lang="cs-CZ" altLang="cs-CZ"/>
              <a:t>					</a:t>
            </a:r>
            <a:r>
              <a:rPr lang="cs-CZ" altLang="cs-CZ">
                <a:solidFill>
                  <a:srgbClr val="996600"/>
                </a:solidFill>
              </a:rPr>
              <a:t>postupný</a:t>
            </a:r>
            <a:r>
              <a:rPr lang="cs-CZ" altLang="cs-CZ"/>
              <a:t> 		abcd  abcd</a:t>
            </a:r>
          </a:p>
          <a:p>
            <a:pPr>
              <a:buFontTx/>
              <a:buNone/>
            </a:pPr>
            <a:r>
              <a:rPr lang="cs-CZ" altLang="cs-CZ" b="1">
                <a:solidFill>
                  <a:srgbClr val="996600"/>
                </a:solidFill>
              </a:rPr>
              <a:t>Rytmus</a:t>
            </a:r>
            <a:r>
              <a:rPr lang="cs-CZ" altLang="cs-CZ">
                <a:solidFill>
                  <a:srgbClr val="FF33CC"/>
                </a:solidFill>
              </a:rPr>
              <a:t> </a:t>
            </a:r>
            <a:r>
              <a:rPr lang="cs-CZ" altLang="cs-CZ"/>
              <a:t>= pravidelné střídání přízvučných </a:t>
            </a:r>
            <a:br>
              <a:rPr lang="cs-CZ" altLang="cs-CZ"/>
            </a:br>
            <a:r>
              <a:rPr lang="cs-CZ" altLang="cs-CZ"/>
              <a:t>		a nepřízvučných slabik</a:t>
            </a:r>
            <a:endParaRPr lang="cs-CZ" altLang="cs-CZ">
              <a:solidFill>
                <a:srgbClr val="FF33CC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Výchozí návrh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ýchozí návr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943</TotalTime>
  <Words>1311</Words>
  <Application>Microsoft Office PowerPoint</Application>
  <PresentationFormat>Předvádění na obrazovce (4:3)</PresentationFormat>
  <Paragraphs>160</Paragraphs>
  <Slides>29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29</vt:i4>
      </vt:variant>
    </vt:vector>
  </HeadingPairs>
  <TitlesOfParts>
    <vt:vector size="32" baseType="lpstr">
      <vt:lpstr>Arial</vt:lpstr>
      <vt:lpstr>Wingdings</vt:lpstr>
      <vt:lpstr>Výchozí návrh</vt:lpstr>
      <vt:lpstr>Literární teorie</vt:lpstr>
      <vt:lpstr>Literatura</vt:lpstr>
      <vt:lpstr>Dělení literatury podle:</vt:lpstr>
      <vt:lpstr>Téma literárního díla</vt:lpstr>
      <vt:lpstr>Základní literární žánry (druhy):</vt:lpstr>
      <vt:lpstr>Literární formy</vt:lpstr>
      <vt:lpstr>Divadelní hra</vt:lpstr>
      <vt:lpstr>Části a typy divadelní hry</vt:lpstr>
      <vt:lpstr>Poezie - básnické prostředky 1</vt:lpstr>
      <vt:lpstr>Básnické prostředky 2</vt:lpstr>
      <vt:lpstr>Básnické prostředky 3</vt:lpstr>
      <vt:lpstr>Lyrickoepické básně</vt:lpstr>
      <vt:lpstr>Další druhy básní</vt:lpstr>
      <vt:lpstr>Epos</vt:lpstr>
      <vt:lpstr>Vyprávěcí = epické žánry 1</vt:lpstr>
      <vt:lpstr>Vyprávěcí = epické žánry 2</vt:lpstr>
      <vt:lpstr>Pohádka</vt:lpstr>
      <vt:lpstr>Báje (mýtus)</vt:lpstr>
      <vt:lpstr>Pověst</vt:lpstr>
      <vt:lpstr>Povídka</vt:lpstr>
      <vt:lpstr>Literatura faktu</vt:lpstr>
      <vt:lpstr>Cestopis</vt:lpstr>
      <vt:lpstr>Životopis</vt:lpstr>
      <vt:lpstr>Dobrodružná literatura</vt:lpstr>
      <vt:lpstr>Sci-fi (science – fiction)</vt:lpstr>
      <vt:lpstr>Bajka</vt:lpstr>
      <vt:lpstr>Anekdota</vt:lpstr>
      <vt:lpstr>Komiks</vt:lpstr>
      <vt:lpstr>Úpravy literárního textu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Literární teorie</dc:title>
  <dc:creator>Ivana Skalická</dc:creator>
  <cp:lastModifiedBy>Milan Bednář</cp:lastModifiedBy>
  <cp:revision>25</cp:revision>
  <dcterms:created xsi:type="dcterms:W3CDTF">2012-10-17T17:17:29Z</dcterms:created>
  <dcterms:modified xsi:type="dcterms:W3CDTF">2024-09-05T18:15:55Z</dcterms:modified>
</cp:coreProperties>
</file>