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257" r:id="rId3"/>
    <p:sldId id="269" r:id="rId4"/>
    <p:sldId id="258" r:id="rId5"/>
    <p:sldId id="270" r:id="rId6"/>
    <p:sldId id="259" r:id="rId7"/>
    <p:sldId id="271" r:id="rId8"/>
    <p:sldId id="260" r:id="rId9"/>
    <p:sldId id="272" r:id="rId10"/>
    <p:sldId id="273" r:id="rId11"/>
    <p:sldId id="261" r:id="rId12"/>
    <p:sldId id="262" r:id="rId13"/>
    <p:sldId id="263" r:id="rId14"/>
    <p:sldId id="274" r:id="rId15"/>
    <p:sldId id="264" r:id="rId16"/>
    <p:sldId id="275" r:id="rId17"/>
    <p:sldId id="265" r:id="rId18"/>
    <p:sldId id="276" r:id="rId19"/>
    <p:sldId id="277" r:id="rId20"/>
    <p:sldId id="266" r:id="rId21"/>
    <p:sldId id="278" r:id="rId22"/>
    <p:sldId id="267" r:id="rId23"/>
    <p:sldId id="279" r:id="rId24"/>
    <p:sldId id="280" r:id="rId25"/>
    <p:sldId id="281" r:id="rId26"/>
    <p:sldId id="268" r:id="rId27"/>
    <p:sldId id="282" r:id="rId28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77" autoAdjust="0"/>
    <p:restoredTop sz="92718" autoAdjust="0"/>
  </p:normalViewPr>
  <p:slideViewPr>
    <p:cSldViewPr>
      <p:cViewPr varScale="1">
        <p:scale>
          <a:sx n="106" d="100"/>
          <a:sy n="106" d="100"/>
        </p:scale>
        <p:origin x="1758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FF625EB4-254E-4F28-8D00-DD03BE764680}" type="datetimeFigureOut">
              <a:rPr lang="cs-CZ"/>
              <a:pPr>
                <a:defRPr/>
              </a:pPr>
              <a:t>23.09.2020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cs-CZ" noProof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noProof="0"/>
              <a:t>Kliknutím lze upravit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28D49A4D-919A-4324-9D25-B2A62DBE156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3187836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FDB578-C022-439D-8304-F65414C5C865}" type="datetimeFigureOut">
              <a:rPr lang="cs-CZ"/>
              <a:pPr>
                <a:defRPr/>
              </a:pPr>
              <a:t>23.09.2020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7AC389-8EAA-48D6-A891-3E1AAAF7E69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77E35B-0335-49D9-95E8-A5DF5F111B7C}" type="datetimeFigureOut">
              <a:rPr lang="cs-CZ"/>
              <a:pPr>
                <a:defRPr/>
              </a:pPr>
              <a:t>23.09.2020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AD8AA5-3FC8-4D7E-AB96-7C44FCA0961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6B9FD9-49CF-419A-828A-EC2766F56C70}" type="datetimeFigureOut">
              <a:rPr lang="cs-CZ"/>
              <a:pPr>
                <a:defRPr/>
              </a:pPr>
              <a:t>23.09.2020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0B5EDA-FEB5-49E3-AFF1-7C7F8C0013A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A53B5C-2D83-4471-A793-D3E78816BACB}" type="datetimeFigureOut">
              <a:rPr lang="cs-CZ"/>
              <a:pPr>
                <a:defRPr/>
              </a:pPr>
              <a:t>23.09.2020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333272-F150-49AE-8289-3FD98B42209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41F10A-1271-40DB-A328-F1CDE7770BB0}" type="datetimeFigureOut">
              <a:rPr lang="cs-CZ"/>
              <a:pPr>
                <a:defRPr/>
              </a:pPr>
              <a:t>23.09.2020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4640F9-CD13-48FA-9AA4-D8051E1A1AB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67777D-1F32-416F-900A-6E3E3B665706}" type="datetimeFigureOut">
              <a:rPr lang="cs-CZ"/>
              <a:pPr>
                <a:defRPr/>
              </a:pPr>
              <a:t>23.09.2020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7A2BF4-D6A7-4A7B-9C65-6EE5BAF8F26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4E914D-3AEC-4859-A051-88F54CAF2E47}" type="datetimeFigureOut">
              <a:rPr lang="cs-CZ"/>
              <a:pPr>
                <a:defRPr/>
              </a:pPr>
              <a:t>23.09.2020</a:t>
            </a:fld>
            <a:endParaRPr lang="cs-CZ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133AFD-1D7D-43A9-B986-BDC97FBFA55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60AC61-CF01-4C20-B4F0-F2677D670CF3}" type="datetimeFigureOut">
              <a:rPr lang="cs-CZ"/>
              <a:pPr>
                <a:defRPr/>
              </a:pPr>
              <a:t>23.09.2020</a:t>
            </a:fld>
            <a:endParaRPr lang="cs-CZ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FC03E1-BF7F-48DC-BEFE-3E09AFF6FD2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0657C1-CCAA-452A-BD34-8CB37F69DB33}" type="datetimeFigureOut">
              <a:rPr lang="cs-CZ"/>
              <a:pPr>
                <a:defRPr/>
              </a:pPr>
              <a:t>23.09.2020</a:t>
            </a:fld>
            <a:endParaRPr lang="cs-CZ"/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3CA9A8-AF14-4925-A3D5-0A583334EB0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B16756-E0E6-4AC1-8C86-1DCD7A4CEDBF}" type="datetimeFigureOut">
              <a:rPr lang="cs-CZ"/>
              <a:pPr>
                <a:defRPr/>
              </a:pPr>
              <a:t>23.09.2020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DEB336-3C47-4539-94C4-737A8927569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6967DE-D682-4071-B757-268018F7848B}" type="datetimeFigureOut">
              <a:rPr lang="cs-CZ"/>
              <a:pPr>
                <a:defRPr/>
              </a:pPr>
              <a:t>23.09.2020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CED5CE-8B3C-4B2F-ACB7-B9E97CA4B09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1027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E57B3A2-931C-4F8C-BA89-CE023F3EAE0D}" type="datetimeFigureOut">
              <a:rPr lang="cs-CZ"/>
              <a:pPr>
                <a:defRPr/>
              </a:pPr>
              <a:t>23.09.2020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E8876AB-5B05-43A2-87D6-798CF5F59FE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Nadpis 1"/>
          <p:cNvSpPr>
            <a:spLocks noGrp="1"/>
          </p:cNvSpPr>
          <p:nvPr>
            <p:ph type="ctrTitle"/>
          </p:nvPr>
        </p:nvSpPr>
        <p:spPr>
          <a:xfrm>
            <a:off x="684213" y="260350"/>
            <a:ext cx="7772400" cy="1470025"/>
          </a:xfrm>
          <a:solidFill>
            <a:srgbClr val="92D050"/>
          </a:solidFill>
          <a:ln w="76200">
            <a:solidFill>
              <a:srgbClr val="00B050"/>
            </a:solidFill>
          </a:ln>
        </p:spPr>
        <p:txBody>
          <a:bodyPr/>
          <a:lstStyle/>
          <a:p>
            <a:r>
              <a:rPr lang="cs-CZ" b="1"/>
              <a:t>ANTICKÁ </a:t>
            </a:r>
            <a:r>
              <a:rPr lang="cs-CZ" sz="4800" b="1"/>
              <a:t>LITERATURA</a:t>
            </a:r>
          </a:p>
        </p:txBody>
      </p:sp>
      <p:sp>
        <p:nvSpPr>
          <p:cNvPr id="16386" name="Podnadpis 2"/>
          <p:cNvSpPr>
            <a:spLocks noGrp="1"/>
          </p:cNvSpPr>
          <p:nvPr>
            <p:ph type="subTitle" idx="1"/>
          </p:nvPr>
        </p:nvSpPr>
        <p:spPr>
          <a:xfrm>
            <a:off x="1331913" y="1916113"/>
            <a:ext cx="6224587" cy="984250"/>
          </a:xfrm>
          <a:ln w="76200">
            <a:solidFill>
              <a:srgbClr val="00B050"/>
            </a:solidFill>
          </a:ln>
        </p:spPr>
        <p:txBody>
          <a:bodyPr/>
          <a:lstStyle/>
          <a:p>
            <a:r>
              <a:rPr lang="cs-CZ" sz="4400" b="1">
                <a:solidFill>
                  <a:srgbClr val="00B050"/>
                </a:solidFill>
              </a:rPr>
              <a:t>ŘECKÁ LITERATURA</a:t>
            </a:r>
          </a:p>
        </p:txBody>
      </p:sp>
      <p:pic>
        <p:nvPicPr>
          <p:cNvPr id="1638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050" y="3068638"/>
            <a:ext cx="4800600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313" y="333375"/>
            <a:ext cx="3995737" cy="590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2" name="TextovéPole 2"/>
          <p:cNvSpPr txBox="1">
            <a:spLocks noChangeArrowheads="1"/>
          </p:cNvSpPr>
          <p:nvPr/>
        </p:nvSpPr>
        <p:spPr bwMode="auto">
          <a:xfrm>
            <a:off x="2700338" y="6308725"/>
            <a:ext cx="287972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1600" b="1" i="1">
                <a:latin typeface="Calibri" pitchFamily="34" charset="0"/>
              </a:rPr>
              <a:t>Pindaros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Nadpis 1"/>
          <p:cNvSpPr>
            <a:spLocks noGrp="1"/>
          </p:cNvSpPr>
          <p:nvPr>
            <p:ph type="title"/>
          </p:nvPr>
        </p:nvSpPr>
        <p:spPr>
          <a:ln w="57150">
            <a:solidFill>
              <a:srgbClr val="00B050"/>
            </a:solidFill>
          </a:ln>
        </p:spPr>
        <p:txBody>
          <a:bodyPr/>
          <a:lstStyle/>
          <a:p>
            <a:r>
              <a:rPr lang="cs-CZ" b="1">
                <a:solidFill>
                  <a:srgbClr val="00B050"/>
                </a:solidFill>
              </a:rPr>
              <a:t>Attické období: drama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b="1" dirty="0">
                <a:solidFill>
                  <a:srgbClr val="FF0000"/>
                </a:solidFill>
              </a:rPr>
              <a:t>Divadlo</a:t>
            </a:r>
            <a:r>
              <a:rPr lang="cs-CZ" dirty="0"/>
              <a:t> mělo zpočátku funkci náboženskou, později zábavnou.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/>
              <a:t>Hrálo se v </a:t>
            </a:r>
            <a:r>
              <a:rPr lang="cs-CZ" b="1" dirty="0">
                <a:solidFill>
                  <a:schemeClr val="accent6">
                    <a:lumMod val="50000"/>
                  </a:schemeClr>
                </a:solidFill>
              </a:rPr>
              <a:t>amfiteátrech</a:t>
            </a:r>
            <a:r>
              <a:rPr lang="cs-CZ" b="1" dirty="0"/>
              <a:t>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/>
              <a:t>Směli hrát pouze tři herci (muži, hráli i ženské role) používali masek.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/>
              <a:t>Významnou roli hrál </a:t>
            </a:r>
            <a:r>
              <a:rPr lang="cs-CZ" b="1" dirty="0">
                <a:solidFill>
                  <a:schemeClr val="accent6">
                    <a:lumMod val="50000"/>
                  </a:schemeClr>
                </a:solidFill>
              </a:rPr>
              <a:t>chór</a:t>
            </a:r>
            <a:r>
              <a:rPr lang="cs-CZ" dirty="0"/>
              <a:t> - patnácti až dvacetičlenný sbor, který zasahoval do děje, komentoval události.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/>
              <a:t>Rozvíjely se </a:t>
            </a:r>
            <a:r>
              <a:rPr lang="cs-CZ" b="1" dirty="0">
                <a:solidFill>
                  <a:srgbClr val="7030A0"/>
                </a:solidFill>
              </a:rPr>
              <a:t>tragédie</a:t>
            </a:r>
            <a:r>
              <a:rPr lang="cs-CZ" dirty="0"/>
              <a:t> a </a:t>
            </a:r>
            <a:r>
              <a:rPr lang="cs-CZ" b="1" dirty="0">
                <a:solidFill>
                  <a:srgbClr val="7030A0"/>
                </a:solidFill>
              </a:rPr>
              <a:t>komedie</a:t>
            </a:r>
            <a:r>
              <a:rPr lang="cs-CZ" dirty="0"/>
              <a:t>.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Nadpis 1"/>
          <p:cNvSpPr>
            <a:spLocks noGrp="1"/>
          </p:cNvSpPr>
          <p:nvPr>
            <p:ph type="title"/>
          </p:nvPr>
        </p:nvSpPr>
        <p:spPr>
          <a:ln w="57150">
            <a:solidFill>
              <a:srgbClr val="00B050"/>
            </a:solidFill>
          </a:ln>
        </p:spPr>
        <p:txBody>
          <a:bodyPr/>
          <a:lstStyle/>
          <a:p>
            <a:r>
              <a:rPr lang="cs-CZ" b="1">
                <a:solidFill>
                  <a:srgbClr val="00B050"/>
                </a:solidFill>
              </a:rPr>
              <a:t>Znaky antické tragédie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/>
              <a:t>čerpá téma z mytologie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/>
              <a:t>hrdinové jsou odvážní a stateční, nebo krutí a samolibí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/>
              <a:t>většinou se zde odehrává konflikt se silnějšími /osudem, bohy, zákonem/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/>
              <a:t>končí tragicky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/>
              <a:t>jednota času, děje a místa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/>
              <a:t>děj se nečlení na dějství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/>
              <a:t>spojení mluveného slova, zpěvu, tance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/>
              <a:t>forma: veršovaná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Nadpis 1"/>
          <p:cNvSpPr>
            <a:spLocks noGrp="1"/>
          </p:cNvSpPr>
          <p:nvPr>
            <p:ph type="title"/>
          </p:nvPr>
        </p:nvSpPr>
        <p:spPr>
          <a:ln w="57150">
            <a:solidFill>
              <a:srgbClr val="00B050"/>
            </a:solidFill>
          </a:ln>
        </p:spPr>
        <p:txBody>
          <a:bodyPr/>
          <a:lstStyle/>
          <a:p>
            <a:r>
              <a:rPr lang="cs-CZ" b="1">
                <a:solidFill>
                  <a:srgbClr val="00B050"/>
                </a:solidFill>
              </a:rPr>
              <a:t>Představitelé řecké tragédie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342900" lvl="5" indent="-342900">
              <a:defRPr/>
            </a:pPr>
            <a:r>
              <a:rPr lang="cs-CZ" sz="3600" b="1" u="sng" dirty="0" err="1">
                <a:solidFill>
                  <a:srgbClr val="FF0000"/>
                </a:solidFill>
              </a:rPr>
              <a:t>Aischylos</a:t>
            </a:r>
            <a:r>
              <a:rPr lang="cs-CZ" sz="3600" b="1" dirty="0"/>
              <a:t> /525 - 456 př.n.l./ - </a:t>
            </a:r>
            <a:r>
              <a:rPr lang="cs-CZ" sz="3600" dirty="0"/>
              <a:t>tragédie </a:t>
            </a:r>
            <a:r>
              <a:rPr lang="cs-CZ" sz="3600" b="1" i="1" dirty="0">
                <a:solidFill>
                  <a:srgbClr val="00B050"/>
                </a:solidFill>
              </a:rPr>
              <a:t>Oresteia</a:t>
            </a:r>
            <a:endParaRPr lang="cs-CZ" sz="3600" b="1" dirty="0">
              <a:solidFill>
                <a:srgbClr val="00B050"/>
              </a:solidFill>
            </a:endParaRPr>
          </a:p>
          <a:p>
            <a:pPr marL="342900" lvl="5" indent="-342900">
              <a:defRPr/>
            </a:pPr>
            <a:r>
              <a:rPr lang="cs-CZ" sz="3600" b="1" u="sng" dirty="0" err="1">
                <a:solidFill>
                  <a:srgbClr val="FF0000"/>
                </a:solidFill>
              </a:rPr>
              <a:t>Sofoklés</a:t>
            </a:r>
            <a:r>
              <a:rPr lang="cs-CZ" sz="3600" b="1" dirty="0">
                <a:solidFill>
                  <a:srgbClr val="FF0000"/>
                </a:solidFill>
              </a:rPr>
              <a:t> </a:t>
            </a:r>
            <a:r>
              <a:rPr lang="cs-CZ" sz="3600" b="1" dirty="0"/>
              <a:t>/ asi 496 - 406 př.n.l./ - </a:t>
            </a:r>
            <a:r>
              <a:rPr lang="cs-CZ" sz="3600" dirty="0"/>
              <a:t>tragédie</a:t>
            </a:r>
            <a:r>
              <a:rPr lang="cs-CZ" sz="3600" b="1" dirty="0"/>
              <a:t> </a:t>
            </a:r>
            <a:r>
              <a:rPr lang="cs-CZ" sz="3600" b="1" i="1" dirty="0">
                <a:solidFill>
                  <a:srgbClr val="00B050"/>
                </a:solidFill>
              </a:rPr>
              <a:t>Král Oidipu</a:t>
            </a:r>
            <a:r>
              <a:rPr lang="cs-CZ" sz="3600" i="1" dirty="0">
                <a:solidFill>
                  <a:srgbClr val="00B050"/>
                </a:solidFill>
              </a:rPr>
              <a:t>s </a:t>
            </a:r>
            <a:endParaRPr lang="cs-CZ" sz="3600" b="1" dirty="0">
              <a:solidFill>
                <a:srgbClr val="00B050"/>
              </a:solidFill>
            </a:endParaRP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3600" dirty="0"/>
              <a:t>				tragédie </a:t>
            </a:r>
            <a:r>
              <a:rPr lang="cs-CZ" sz="3600" b="1" i="1" dirty="0" err="1">
                <a:solidFill>
                  <a:srgbClr val="00B050"/>
                </a:solidFill>
              </a:rPr>
              <a:t>Antigona</a:t>
            </a:r>
            <a:endParaRPr lang="cs-CZ" sz="3600" b="1" i="1" dirty="0">
              <a:solidFill>
                <a:srgbClr val="00B050"/>
              </a:solidFill>
            </a:endParaRPr>
          </a:p>
          <a:p>
            <a:pPr marL="342900" lvl="5" indent="-342900">
              <a:defRPr/>
            </a:pPr>
            <a:r>
              <a:rPr lang="cs-CZ" sz="3600" b="1" u="sng" dirty="0" err="1">
                <a:solidFill>
                  <a:srgbClr val="FF0000"/>
                </a:solidFill>
              </a:rPr>
              <a:t>Euripidés</a:t>
            </a:r>
            <a:r>
              <a:rPr lang="cs-CZ" sz="3600" b="1" dirty="0"/>
              <a:t> /asi 485 - 460 - 406 př.n.l./ - </a:t>
            </a:r>
            <a:r>
              <a:rPr lang="cs-CZ" sz="3600" dirty="0"/>
              <a:t>tragédie</a:t>
            </a:r>
            <a:r>
              <a:rPr lang="cs-CZ" sz="3600" b="1" dirty="0"/>
              <a:t> </a:t>
            </a:r>
            <a:r>
              <a:rPr lang="cs-CZ" sz="3600" b="1" i="1" dirty="0">
                <a:solidFill>
                  <a:srgbClr val="00B050"/>
                </a:solidFill>
              </a:rPr>
              <a:t>Médeia</a:t>
            </a:r>
            <a:endParaRPr lang="cs-CZ" sz="3600" b="1" dirty="0">
              <a:solidFill>
                <a:srgbClr val="00B050"/>
              </a:solidFill>
            </a:endParaRP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cs-CZ" sz="36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5175" y="404813"/>
            <a:ext cx="8378825" cy="216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650" y="3041650"/>
            <a:ext cx="2376488" cy="381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9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19475" y="2997200"/>
            <a:ext cx="2565400" cy="386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0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27763" y="2973388"/>
            <a:ext cx="2376487" cy="3884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1" name="TextovéPole 6"/>
          <p:cNvSpPr txBox="1">
            <a:spLocks noChangeArrowheads="1"/>
          </p:cNvSpPr>
          <p:nvPr/>
        </p:nvSpPr>
        <p:spPr bwMode="auto">
          <a:xfrm>
            <a:off x="900113" y="0"/>
            <a:ext cx="57594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1600" b="1" i="1">
                <a:latin typeface="Calibri" pitchFamily="34" charset="0"/>
              </a:rPr>
              <a:t>Řecké divadlo</a:t>
            </a:r>
          </a:p>
        </p:txBody>
      </p:sp>
      <p:sp>
        <p:nvSpPr>
          <p:cNvPr id="29702" name="TextovéPole 8"/>
          <p:cNvSpPr txBox="1">
            <a:spLocks noChangeArrowheads="1"/>
          </p:cNvSpPr>
          <p:nvPr/>
        </p:nvSpPr>
        <p:spPr bwMode="auto">
          <a:xfrm>
            <a:off x="900113" y="2636838"/>
            <a:ext cx="180022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1600" b="1" i="1">
                <a:latin typeface="Calibri" pitchFamily="34" charset="0"/>
              </a:rPr>
              <a:t>Aischylos</a:t>
            </a:r>
          </a:p>
        </p:txBody>
      </p:sp>
      <p:sp>
        <p:nvSpPr>
          <p:cNvPr id="29703" name="TextovéPole 9"/>
          <p:cNvSpPr txBox="1">
            <a:spLocks noChangeArrowheads="1"/>
          </p:cNvSpPr>
          <p:nvPr/>
        </p:nvSpPr>
        <p:spPr bwMode="auto">
          <a:xfrm>
            <a:off x="3492500" y="2636838"/>
            <a:ext cx="1655763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1600" b="1" i="1">
                <a:latin typeface="Calibri" pitchFamily="34" charset="0"/>
              </a:rPr>
              <a:t>Sofoklés</a:t>
            </a:r>
          </a:p>
        </p:txBody>
      </p:sp>
      <p:sp>
        <p:nvSpPr>
          <p:cNvPr id="29704" name="TextovéPole 10"/>
          <p:cNvSpPr txBox="1">
            <a:spLocks noChangeArrowheads="1"/>
          </p:cNvSpPr>
          <p:nvPr/>
        </p:nvSpPr>
        <p:spPr bwMode="auto">
          <a:xfrm>
            <a:off x="6300788" y="2636838"/>
            <a:ext cx="1871662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1600" b="1" i="1">
                <a:latin typeface="Calibri" pitchFamily="34" charset="0"/>
              </a:rPr>
              <a:t>Euripidés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Nadpis 1"/>
          <p:cNvSpPr>
            <a:spLocks noGrp="1"/>
          </p:cNvSpPr>
          <p:nvPr>
            <p:ph type="title"/>
          </p:nvPr>
        </p:nvSpPr>
        <p:spPr>
          <a:ln w="57150">
            <a:solidFill>
              <a:srgbClr val="00B050"/>
            </a:solidFill>
          </a:ln>
        </p:spPr>
        <p:txBody>
          <a:bodyPr/>
          <a:lstStyle/>
          <a:p>
            <a:pPr marL="342900" indent="-342900"/>
            <a:r>
              <a:rPr lang="cs-CZ" sz="4000" b="1">
                <a:solidFill>
                  <a:srgbClr val="00B050"/>
                </a:solidFill>
              </a:rPr>
              <a:t>Znaky antické komedie: </a:t>
            </a:r>
            <a:br>
              <a:rPr lang="cs-CZ" sz="4000" b="1">
                <a:solidFill>
                  <a:srgbClr val="00B050"/>
                </a:solidFill>
              </a:rPr>
            </a:br>
            <a:endParaRPr lang="cs-CZ" sz="4000">
              <a:solidFill>
                <a:srgbClr val="00B05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/>
              <a:t>komika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/>
              <a:t>zesměšňuje jevy života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/>
              <a:t>šťastný konec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/>
              <a:t>útočí na politické poměry, soudobou morálku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/>
              <a:t>založena na dialogu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b="1" u="sng" dirty="0">
                <a:solidFill>
                  <a:srgbClr val="FF0000"/>
                </a:solidFill>
              </a:rPr>
              <a:t>Aristofanes</a:t>
            </a:r>
            <a:r>
              <a:rPr lang="cs-CZ" b="1" dirty="0"/>
              <a:t> / asi 446 - 385 př.n.l./</a:t>
            </a:r>
          </a:p>
          <a:p>
            <a:pPr marL="457200" lvl="1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dirty="0"/>
              <a:t>komedie</a:t>
            </a:r>
            <a:r>
              <a:rPr lang="cs-CZ" b="1" dirty="0"/>
              <a:t> </a:t>
            </a:r>
            <a:r>
              <a:rPr lang="cs-CZ" b="1" i="1" dirty="0">
                <a:solidFill>
                  <a:srgbClr val="00B050"/>
                </a:solidFill>
              </a:rPr>
              <a:t>Žáby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cs-CZ" dirty="0"/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cs-CZ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7363" y="2733675"/>
            <a:ext cx="3576637" cy="412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0"/>
            <a:ext cx="5848350" cy="439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7" name="TextovéPole 4"/>
          <p:cNvSpPr txBox="1">
            <a:spLocks noChangeArrowheads="1"/>
          </p:cNvSpPr>
          <p:nvPr/>
        </p:nvSpPr>
        <p:spPr bwMode="auto">
          <a:xfrm>
            <a:off x="323850" y="4508500"/>
            <a:ext cx="5761038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1600" b="1" i="1">
                <a:latin typeface="Calibri" pitchFamily="34" charset="0"/>
              </a:rPr>
              <a:t>Řecké divadlo</a:t>
            </a:r>
          </a:p>
        </p:txBody>
      </p:sp>
      <p:sp>
        <p:nvSpPr>
          <p:cNvPr id="31748" name="TextovéPole 5"/>
          <p:cNvSpPr txBox="1">
            <a:spLocks noChangeArrowheads="1"/>
          </p:cNvSpPr>
          <p:nvPr/>
        </p:nvSpPr>
        <p:spPr bwMode="auto">
          <a:xfrm>
            <a:off x="6588125" y="1557338"/>
            <a:ext cx="2087563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1600" b="1" i="1">
                <a:latin typeface="Calibri" pitchFamily="34" charset="0"/>
              </a:rPr>
              <a:t>Aristofanes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Nadpis 1"/>
          <p:cNvSpPr>
            <a:spLocks noGrp="1"/>
          </p:cNvSpPr>
          <p:nvPr>
            <p:ph type="title"/>
          </p:nvPr>
        </p:nvSpPr>
        <p:spPr>
          <a:ln w="57150">
            <a:solidFill>
              <a:srgbClr val="00B050"/>
            </a:solidFill>
          </a:ln>
        </p:spPr>
        <p:txBody>
          <a:bodyPr/>
          <a:lstStyle/>
          <a:p>
            <a:r>
              <a:rPr lang="cs-CZ" b="1">
                <a:solidFill>
                  <a:srgbClr val="00B050"/>
                </a:solidFill>
              </a:rPr>
              <a:t>Attické období: historická próza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342900" lvl="5" indent="-342900">
              <a:defRPr/>
            </a:pPr>
            <a:r>
              <a:rPr lang="cs-CZ" sz="4000" dirty="0"/>
              <a:t>„ otec historie“  </a:t>
            </a:r>
            <a:r>
              <a:rPr lang="cs-CZ" sz="4000" b="1" u="sng" dirty="0">
                <a:solidFill>
                  <a:srgbClr val="FF0000"/>
                </a:solidFill>
              </a:rPr>
              <a:t>Herodotos</a:t>
            </a:r>
            <a:r>
              <a:rPr lang="cs-CZ" sz="4000" b="1" dirty="0"/>
              <a:t> /asi 485-425/ </a:t>
            </a:r>
          </a:p>
          <a:p>
            <a:pPr marL="342900" lvl="5" indent="-342900">
              <a:defRPr/>
            </a:pPr>
            <a:r>
              <a:rPr lang="cs-CZ" sz="4000" b="1" u="sng" dirty="0" err="1">
                <a:solidFill>
                  <a:srgbClr val="FF0000"/>
                </a:solidFill>
              </a:rPr>
              <a:t>Thukydidés</a:t>
            </a:r>
            <a:r>
              <a:rPr lang="cs-CZ" sz="4000" dirty="0"/>
              <a:t> /asi 455 – 396/ </a:t>
            </a:r>
            <a:endParaRPr lang="cs-CZ" sz="4000" b="1" dirty="0"/>
          </a:p>
          <a:p>
            <a:pPr marL="0" lvl="5" indent="0">
              <a:buFont typeface="Arial" pitchFamily="34" charset="0"/>
              <a:buNone/>
              <a:defRPr/>
            </a:pPr>
            <a:endParaRPr lang="cs-CZ" sz="4000" b="1" dirty="0"/>
          </a:p>
          <a:p>
            <a:pPr marL="342900" lvl="5" indent="-342900">
              <a:defRPr/>
            </a:pPr>
            <a:endParaRPr lang="cs-CZ" sz="800" b="1" dirty="0"/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cs-CZ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213" y="260350"/>
            <a:ext cx="40005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363" y="260350"/>
            <a:ext cx="3286125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5" name="TextovéPole 4"/>
          <p:cNvSpPr txBox="1">
            <a:spLocks noChangeArrowheads="1"/>
          </p:cNvSpPr>
          <p:nvPr/>
        </p:nvSpPr>
        <p:spPr bwMode="auto">
          <a:xfrm>
            <a:off x="1979613" y="6237288"/>
            <a:ext cx="316865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1600" b="1" i="1">
                <a:latin typeface="Calibri" pitchFamily="34" charset="0"/>
              </a:rPr>
              <a:t>Herodotos</a:t>
            </a:r>
          </a:p>
        </p:txBody>
      </p:sp>
      <p:sp>
        <p:nvSpPr>
          <p:cNvPr id="33796" name="TextovéPole 5"/>
          <p:cNvSpPr txBox="1">
            <a:spLocks noChangeArrowheads="1"/>
          </p:cNvSpPr>
          <p:nvPr/>
        </p:nvSpPr>
        <p:spPr bwMode="auto">
          <a:xfrm>
            <a:off x="5435600" y="6237288"/>
            <a:ext cx="3313113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1600" b="1" i="1">
                <a:latin typeface="Calibri" pitchFamily="34" charset="0"/>
              </a:rPr>
              <a:t>Thukydidés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188913"/>
            <a:ext cx="4270375" cy="453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1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260350"/>
            <a:ext cx="4305300" cy="423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19" name="TextovéPole 4"/>
          <p:cNvSpPr txBox="1">
            <a:spLocks noChangeArrowheads="1"/>
          </p:cNvSpPr>
          <p:nvPr/>
        </p:nvSpPr>
        <p:spPr bwMode="auto">
          <a:xfrm>
            <a:off x="611188" y="5229225"/>
            <a:ext cx="7129462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1600" b="1" i="1">
                <a:latin typeface="Calibri" pitchFamily="34" charset="0"/>
              </a:rPr>
              <a:t>Thukididés – Dějiny peloponéské války</a:t>
            </a:r>
          </a:p>
          <a:p>
            <a:endParaRPr lang="cs-CZ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noFill/>
          <a:ln w="57150">
            <a:solidFill>
              <a:srgbClr val="00B050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b="1" dirty="0">
                <a:solidFill>
                  <a:srgbClr val="00B050"/>
                </a:solidFill>
              </a:rPr>
              <a:t>Periodizace řecké literatury </a:t>
            </a:r>
            <a:endParaRPr lang="cs-CZ" dirty="0">
              <a:solidFill>
                <a:srgbClr val="00B050"/>
              </a:solidFill>
            </a:endParaRPr>
          </a:p>
        </p:txBody>
      </p:sp>
      <p:sp>
        <p:nvSpPr>
          <p:cNvPr id="17412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4400" b="1" u="sng">
                <a:solidFill>
                  <a:srgbClr val="C00000"/>
                </a:solidFill>
              </a:rPr>
              <a:t>archaické období </a:t>
            </a:r>
            <a:r>
              <a:rPr lang="cs-CZ" sz="4400"/>
              <a:t>/od nejstarších dob do 6. století př. n. l./ </a:t>
            </a:r>
          </a:p>
          <a:p>
            <a:r>
              <a:rPr lang="cs-CZ" sz="4400" b="1" u="sng">
                <a:solidFill>
                  <a:srgbClr val="C00000"/>
                </a:solidFill>
              </a:rPr>
              <a:t>attické období </a:t>
            </a:r>
            <a:r>
              <a:rPr lang="cs-CZ" sz="4400"/>
              <a:t>/5.-4. století př. n. l./ </a:t>
            </a:r>
          </a:p>
          <a:p>
            <a:r>
              <a:rPr lang="cs-CZ" sz="4400" b="1" u="sng">
                <a:solidFill>
                  <a:srgbClr val="C00000"/>
                </a:solidFill>
              </a:rPr>
              <a:t>helenistické období </a:t>
            </a:r>
            <a:r>
              <a:rPr lang="cs-CZ" sz="4400"/>
              <a:t>/4. století př. n. l.-1. století n. l./ </a:t>
            </a:r>
          </a:p>
          <a:p>
            <a:endParaRPr lang="cs-CZ" sz="400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Nadpis 1"/>
          <p:cNvSpPr>
            <a:spLocks noGrp="1"/>
          </p:cNvSpPr>
          <p:nvPr>
            <p:ph type="title"/>
          </p:nvPr>
        </p:nvSpPr>
        <p:spPr>
          <a:ln w="57150">
            <a:solidFill>
              <a:srgbClr val="00B050"/>
            </a:solidFill>
          </a:ln>
        </p:spPr>
        <p:txBody>
          <a:bodyPr/>
          <a:lstStyle/>
          <a:p>
            <a:r>
              <a:rPr lang="cs-CZ" b="1">
                <a:solidFill>
                  <a:srgbClr val="00B050"/>
                </a:solidFill>
              </a:rPr>
              <a:t>Attické období: řečnictví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342900" lvl="5" indent="-342900">
              <a:defRPr/>
            </a:pPr>
            <a:r>
              <a:rPr lang="cs-CZ" sz="4400" b="1" u="sng" dirty="0" err="1">
                <a:solidFill>
                  <a:srgbClr val="FF0000"/>
                </a:solidFill>
              </a:rPr>
              <a:t>Demosténes</a:t>
            </a:r>
            <a:r>
              <a:rPr lang="cs-CZ" sz="4400" b="1" dirty="0"/>
              <a:t> /384 -322 př.n.l. / - </a:t>
            </a:r>
            <a:r>
              <a:rPr lang="cs-CZ" sz="4400" dirty="0"/>
              <a:t>nejvýznamnější antický řečník, proslavil se především </a:t>
            </a:r>
            <a:r>
              <a:rPr lang="cs-CZ" sz="4400" b="1" dirty="0">
                <a:solidFill>
                  <a:srgbClr val="7030A0"/>
                </a:solidFill>
              </a:rPr>
              <a:t>tzv. filipikami</a:t>
            </a:r>
            <a:r>
              <a:rPr lang="cs-CZ" sz="4400" dirty="0">
                <a:solidFill>
                  <a:srgbClr val="7030A0"/>
                </a:solidFill>
              </a:rPr>
              <a:t> </a:t>
            </a:r>
            <a:r>
              <a:rPr lang="cs-CZ" sz="4400" dirty="0"/>
              <a:t>/řeči proti králi Filipu II. Makedonskému</a:t>
            </a:r>
            <a:r>
              <a:rPr lang="cs-CZ" sz="3600" dirty="0"/>
              <a:t>/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313" y="260350"/>
            <a:ext cx="3810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6" name="TextovéPole 2"/>
          <p:cNvSpPr txBox="1">
            <a:spLocks noChangeArrowheads="1"/>
          </p:cNvSpPr>
          <p:nvPr/>
        </p:nvSpPr>
        <p:spPr bwMode="auto">
          <a:xfrm>
            <a:off x="2627313" y="6237288"/>
            <a:ext cx="453707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1600" b="1" i="1">
                <a:latin typeface="Calibri" pitchFamily="34" charset="0"/>
              </a:rPr>
              <a:t>Demosténes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Nadpis 1"/>
          <p:cNvSpPr>
            <a:spLocks noGrp="1"/>
          </p:cNvSpPr>
          <p:nvPr>
            <p:ph type="title"/>
          </p:nvPr>
        </p:nvSpPr>
        <p:spPr>
          <a:ln w="57150">
            <a:solidFill>
              <a:srgbClr val="00B050"/>
            </a:solidFill>
          </a:ln>
        </p:spPr>
        <p:txBody>
          <a:bodyPr/>
          <a:lstStyle/>
          <a:p>
            <a:r>
              <a:rPr lang="cs-CZ" b="1">
                <a:solidFill>
                  <a:srgbClr val="00B050"/>
                </a:solidFill>
              </a:rPr>
              <a:t>Attické období: filozofie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5400" b="1" u="sng" dirty="0">
                <a:solidFill>
                  <a:srgbClr val="FF0000"/>
                </a:solidFill>
              </a:rPr>
              <a:t>Sokrates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5400" b="1" u="sng" dirty="0">
                <a:solidFill>
                  <a:srgbClr val="FF0000"/>
                </a:solidFill>
              </a:rPr>
              <a:t>Platón</a:t>
            </a:r>
            <a:r>
              <a:rPr lang="cs-CZ" sz="5400" dirty="0">
                <a:solidFill>
                  <a:srgbClr val="FF0000"/>
                </a:solidFill>
              </a:rPr>
              <a:t> </a:t>
            </a:r>
            <a:r>
              <a:rPr lang="cs-CZ" sz="5400" dirty="0"/>
              <a:t>- </a:t>
            </a:r>
            <a:r>
              <a:rPr lang="cs-CZ" sz="5400" b="1" i="1" dirty="0">
                <a:solidFill>
                  <a:srgbClr val="00B050"/>
                </a:solidFill>
              </a:rPr>
              <a:t>Ústava </a:t>
            </a:r>
            <a:endParaRPr lang="cs-CZ" sz="5400" b="1" dirty="0">
              <a:solidFill>
                <a:srgbClr val="00B050"/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5400" b="1" u="sng" dirty="0">
                <a:solidFill>
                  <a:srgbClr val="FF0000"/>
                </a:solidFill>
              </a:rPr>
              <a:t>Aristoteles</a:t>
            </a:r>
            <a:r>
              <a:rPr lang="cs-CZ" sz="5400" dirty="0"/>
              <a:t> </a:t>
            </a:r>
            <a:r>
              <a:rPr lang="cs-CZ" sz="5400" b="1" dirty="0">
                <a:solidFill>
                  <a:srgbClr val="00B050"/>
                </a:solidFill>
              </a:rPr>
              <a:t>- </a:t>
            </a:r>
            <a:r>
              <a:rPr lang="cs-CZ" sz="5400" b="1" i="1" dirty="0">
                <a:solidFill>
                  <a:srgbClr val="00B050"/>
                </a:solidFill>
              </a:rPr>
              <a:t>Poetika </a:t>
            </a:r>
            <a:endParaRPr lang="cs-CZ" sz="5400" b="1" dirty="0">
              <a:solidFill>
                <a:srgbClr val="00B050"/>
              </a:solidFill>
            </a:endParaRP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cs-CZ" sz="540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900113"/>
            <a:ext cx="7620000" cy="505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4" name="TextovéPole 2"/>
          <p:cNvSpPr txBox="1">
            <a:spLocks noChangeArrowheads="1"/>
          </p:cNvSpPr>
          <p:nvPr/>
        </p:nvSpPr>
        <p:spPr bwMode="auto">
          <a:xfrm>
            <a:off x="827088" y="6237288"/>
            <a:ext cx="72009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1600" b="1" i="1">
                <a:latin typeface="Calibri" pitchFamily="34" charset="0"/>
              </a:rPr>
              <a:t>Sokratés – obraz Jacques-Louis David, The Death of Socrates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260350"/>
            <a:ext cx="3189288" cy="339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3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8400" y="260350"/>
            <a:ext cx="5184775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39" name="TextovéPole 3"/>
          <p:cNvSpPr txBox="1">
            <a:spLocks noChangeArrowheads="1"/>
          </p:cNvSpPr>
          <p:nvPr/>
        </p:nvSpPr>
        <p:spPr bwMode="auto">
          <a:xfrm>
            <a:off x="684213" y="6021388"/>
            <a:ext cx="6335712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1600" b="1" i="1">
                <a:latin typeface="Calibri" pitchFamily="34" charset="0"/>
              </a:rPr>
              <a:t>Platón – obraz Rafael Santi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150" y="333375"/>
            <a:ext cx="2792413" cy="372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063" y="266700"/>
            <a:ext cx="2592387" cy="659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3" name="TextovéPole 3"/>
          <p:cNvSpPr txBox="1">
            <a:spLocks noChangeArrowheads="1"/>
          </p:cNvSpPr>
          <p:nvPr/>
        </p:nvSpPr>
        <p:spPr bwMode="auto">
          <a:xfrm>
            <a:off x="1116013" y="4221163"/>
            <a:ext cx="1871662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1600" b="1" i="1">
                <a:latin typeface="Calibri" pitchFamily="34" charset="0"/>
              </a:rPr>
              <a:t>Aristoteles</a:t>
            </a:r>
          </a:p>
        </p:txBody>
      </p:sp>
      <p:sp>
        <p:nvSpPr>
          <p:cNvPr id="40964" name="TextovéPole 4"/>
          <p:cNvSpPr txBox="1">
            <a:spLocks noChangeArrowheads="1"/>
          </p:cNvSpPr>
          <p:nvPr/>
        </p:nvSpPr>
        <p:spPr bwMode="auto">
          <a:xfrm>
            <a:off x="1908175" y="6021388"/>
            <a:ext cx="6335713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1600" b="1" i="1">
                <a:latin typeface="Calibri" pitchFamily="34" charset="0"/>
              </a:rPr>
              <a:t>Aristoteles – obraz Rafael Santi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Nadpis 1"/>
          <p:cNvSpPr>
            <a:spLocks noGrp="1"/>
          </p:cNvSpPr>
          <p:nvPr>
            <p:ph type="title"/>
          </p:nvPr>
        </p:nvSpPr>
        <p:spPr>
          <a:ln w="57150">
            <a:solidFill>
              <a:srgbClr val="00B050"/>
            </a:solidFill>
          </a:ln>
        </p:spPr>
        <p:txBody>
          <a:bodyPr/>
          <a:lstStyle/>
          <a:p>
            <a:r>
              <a:rPr lang="cs-CZ" b="1">
                <a:solidFill>
                  <a:srgbClr val="00B050"/>
                </a:solidFill>
              </a:rPr>
              <a:t>Helenistické období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4800" dirty="0"/>
              <a:t>Řecká literatura se rozšiřuje na území Egypta, Přední Asie a Indie.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4800" dirty="0"/>
              <a:t>Centrem říše se stává Alexandrie v Egyptě, kde je založena obrovská knihovna. 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cs-CZ" sz="4800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0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476250"/>
            <a:ext cx="8353425" cy="6265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0" name="TextovéPole 2"/>
          <p:cNvSpPr txBox="1">
            <a:spLocks noChangeArrowheads="1"/>
          </p:cNvSpPr>
          <p:nvPr/>
        </p:nvSpPr>
        <p:spPr bwMode="auto">
          <a:xfrm>
            <a:off x="250825" y="0"/>
            <a:ext cx="8208963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1600" b="1" i="1">
                <a:latin typeface="Calibri" pitchFamily="34" charset="0"/>
              </a:rPr>
              <a:t>Alexandrie - Pompeiův sloup s Haremhebovou sfingou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1052513"/>
            <a:ext cx="8740775" cy="498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4" name="TextovéPole 2"/>
          <p:cNvSpPr txBox="1">
            <a:spLocks noChangeArrowheads="1"/>
          </p:cNvSpPr>
          <p:nvPr/>
        </p:nvSpPr>
        <p:spPr bwMode="auto">
          <a:xfrm>
            <a:off x="468313" y="6237288"/>
            <a:ext cx="7272337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1600" b="1" i="1">
                <a:latin typeface="Calibri" pitchFamily="34" charset="0"/>
              </a:rPr>
              <a:t>Řecká a fénická kolonizace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Nadpis 1"/>
          <p:cNvSpPr>
            <a:spLocks noGrp="1"/>
          </p:cNvSpPr>
          <p:nvPr>
            <p:ph type="title"/>
          </p:nvPr>
        </p:nvSpPr>
        <p:spPr>
          <a:ln w="57150">
            <a:solidFill>
              <a:srgbClr val="00B050"/>
            </a:solidFill>
          </a:ln>
        </p:spPr>
        <p:txBody>
          <a:bodyPr/>
          <a:lstStyle/>
          <a:p>
            <a:r>
              <a:rPr lang="cs-CZ" b="1">
                <a:solidFill>
                  <a:srgbClr val="00B050"/>
                </a:solidFill>
              </a:rPr>
              <a:t>Archaické období: epika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b="1" u="sng" dirty="0">
                <a:solidFill>
                  <a:srgbClr val="7030A0"/>
                </a:solidFill>
              </a:rPr>
              <a:t>Epos</a:t>
            </a:r>
            <a:r>
              <a:rPr lang="cs-CZ" dirty="0"/>
              <a:t> je rozsáhlá báseň, vyprávějící zpravidla pověsti o významných událostech z historie národa nebo o slavných činech národních hrdinů. Původně se předávaly ústně, později písemně.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/>
              <a:t>Nejznámějšími eposy tohoto období jsou </a:t>
            </a:r>
            <a:r>
              <a:rPr lang="cs-CZ" b="1" i="1" dirty="0">
                <a:solidFill>
                  <a:srgbClr val="00B050"/>
                </a:solidFill>
              </a:rPr>
              <a:t>Ilias</a:t>
            </a:r>
            <a:r>
              <a:rPr lang="cs-CZ" b="1" i="1" dirty="0"/>
              <a:t> </a:t>
            </a:r>
            <a:r>
              <a:rPr lang="cs-CZ" dirty="0"/>
              <a:t>a</a:t>
            </a:r>
            <a:r>
              <a:rPr lang="cs-CZ" b="1" i="1" dirty="0"/>
              <a:t> </a:t>
            </a:r>
            <a:r>
              <a:rPr lang="cs-CZ" b="1" i="1" dirty="0">
                <a:solidFill>
                  <a:srgbClr val="00B050"/>
                </a:solidFill>
              </a:rPr>
              <a:t>Odyssea</a:t>
            </a:r>
            <a:r>
              <a:rPr lang="cs-CZ" dirty="0"/>
              <a:t> / 8. st. př. n. l./. Jejich autorem je </a:t>
            </a:r>
            <a:r>
              <a:rPr lang="cs-CZ" b="1" u="sng" dirty="0">
                <a:solidFill>
                  <a:srgbClr val="C00000"/>
                </a:solidFill>
              </a:rPr>
              <a:t>Homér</a:t>
            </a:r>
            <a:r>
              <a:rPr lang="cs-CZ" dirty="0"/>
              <a:t>, pravděpodobně slepý věštec, o jehož životě kolovalo mnoho pověr. Námět obou básní pochází z okruhu pověstí o trojské válce.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188913"/>
            <a:ext cx="2735262" cy="344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475" y="2060575"/>
            <a:ext cx="4860925" cy="479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TextovéPole 4"/>
          <p:cNvSpPr txBox="1">
            <a:spLocks noChangeArrowheads="1"/>
          </p:cNvSpPr>
          <p:nvPr/>
        </p:nvSpPr>
        <p:spPr bwMode="auto">
          <a:xfrm>
            <a:off x="539750" y="3933825"/>
            <a:ext cx="244792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1600" b="1" i="1">
                <a:latin typeface="Calibri" pitchFamily="34" charset="0"/>
              </a:rPr>
              <a:t>Homér</a:t>
            </a:r>
          </a:p>
        </p:txBody>
      </p:sp>
      <p:sp>
        <p:nvSpPr>
          <p:cNvPr id="20484" name="TextovéPole 5"/>
          <p:cNvSpPr txBox="1">
            <a:spLocks noChangeArrowheads="1"/>
          </p:cNvSpPr>
          <p:nvPr/>
        </p:nvSpPr>
        <p:spPr bwMode="auto">
          <a:xfrm>
            <a:off x="3924300" y="1052513"/>
            <a:ext cx="4824413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1600" b="1" i="1">
                <a:latin typeface="Calibri" pitchFamily="34" charset="0"/>
              </a:rPr>
              <a:t>Výjev z Iliady – Achilles obvazuje Patrokla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Nadpis 1"/>
          <p:cNvSpPr>
            <a:spLocks noGrp="1"/>
          </p:cNvSpPr>
          <p:nvPr>
            <p:ph type="title"/>
          </p:nvPr>
        </p:nvSpPr>
        <p:spPr>
          <a:ln w="57150">
            <a:solidFill>
              <a:srgbClr val="00B050"/>
            </a:solidFill>
          </a:ln>
        </p:spPr>
        <p:txBody>
          <a:bodyPr/>
          <a:lstStyle/>
          <a:p>
            <a:r>
              <a:rPr lang="cs-CZ" b="1">
                <a:solidFill>
                  <a:srgbClr val="00B050"/>
                </a:solidFill>
              </a:rPr>
              <a:t>Archaické období: epika</a:t>
            </a:r>
          </a:p>
        </p:txBody>
      </p:sp>
      <p:sp>
        <p:nvSpPr>
          <p:cNvPr id="21506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u="sng">
                <a:solidFill>
                  <a:srgbClr val="7030A0"/>
                </a:solidFill>
              </a:rPr>
              <a:t>Bajky</a:t>
            </a:r>
            <a:r>
              <a:rPr lang="cs-CZ"/>
              <a:t> - krátká vyprávění, v nichž zvířata nebo věci jednají jako lidé. V jejich příhodách se obvykle zesměšňovaly vlastnosti lidí a mezilidské vztahy. Mohly být psány prózou nebo veršem. Často obsahovaly sociální kritiku, v závěru bajky zaznívá poučení.</a:t>
            </a:r>
          </a:p>
          <a:p>
            <a:r>
              <a:rPr lang="cs-CZ" b="1"/>
              <a:t>Nejznámějším autorem bajek </a:t>
            </a:r>
            <a:r>
              <a:rPr lang="cs-CZ"/>
              <a:t>byl </a:t>
            </a:r>
            <a:r>
              <a:rPr lang="cs-CZ" b="1">
                <a:solidFill>
                  <a:srgbClr val="FF0000"/>
                </a:solidFill>
              </a:rPr>
              <a:t>Ezop</a:t>
            </a:r>
            <a:r>
              <a:rPr lang="cs-CZ"/>
              <a:t>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6238" y="125413"/>
            <a:ext cx="3168650" cy="630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0" name="TextovéPole 2"/>
          <p:cNvSpPr txBox="1">
            <a:spLocks noChangeArrowheads="1"/>
          </p:cNvSpPr>
          <p:nvPr/>
        </p:nvSpPr>
        <p:spPr bwMode="auto">
          <a:xfrm>
            <a:off x="250825" y="549275"/>
            <a:ext cx="23050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1600" b="1" i="1">
                <a:latin typeface="Calibri" pitchFamily="34" charset="0"/>
              </a:rPr>
              <a:t>Ezop – obraz Diego_Velasquez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Nadpis 1"/>
          <p:cNvSpPr>
            <a:spLocks noGrp="1"/>
          </p:cNvSpPr>
          <p:nvPr>
            <p:ph type="title"/>
          </p:nvPr>
        </p:nvSpPr>
        <p:spPr>
          <a:ln w="57150">
            <a:solidFill>
              <a:srgbClr val="00B050"/>
            </a:solidFill>
          </a:ln>
        </p:spPr>
        <p:txBody>
          <a:bodyPr/>
          <a:lstStyle/>
          <a:p>
            <a:r>
              <a:rPr lang="cs-CZ" b="1">
                <a:solidFill>
                  <a:srgbClr val="00B050"/>
                </a:solidFill>
              </a:rPr>
              <a:t>Archaické období: lyrika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b="1" u="sng" dirty="0">
                <a:solidFill>
                  <a:srgbClr val="7030A0"/>
                </a:solidFill>
              </a:rPr>
              <a:t>Elegie</a:t>
            </a:r>
            <a:r>
              <a:rPr lang="cs-CZ" dirty="0">
                <a:solidFill>
                  <a:srgbClr val="7030A0"/>
                </a:solidFill>
              </a:rPr>
              <a:t> </a:t>
            </a:r>
            <a:r>
              <a:rPr lang="cs-CZ" dirty="0"/>
              <a:t>- píseň s doprovodem píšťaly, skladby vážného obsahu, ale nemusely to být vždy žalozpěvy/.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b="1" u="sng" dirty="0">
                <a:solidFill>
                  <a:srgbClr val="7030A0"/>
                </a:solidFill>
              </a:rPr>
              <a:t>Monodická lyrika </a:t>
            </a:r>
            <a:r>
              <a:rPr lang="cs-CZ" b="1" dirty="0"/>
              <a:t>- </a:t>
            </a:r>
            <a:r>
              <a:rPr lang="cs-CZ" dirty="0"/>
              <a:t>určená pro sólový zpěv za doprovodu lyry - </a:t>
            </a:r>
            <a:r>
              <a:rPr lang="cs-CZ" b="1" dirty="0"/>
              <a:t>milostné písně </a:t>
            </a:r>
            <a:r>
              <a:rPr lang="cs-CZ" dirty="0"/>
              <a:t>(básnířka </a:t>
            </a:r>
            <a:r>
              <a:rPr lang="cs-CZ" sz="3600" b="1" dirty="0">
                <a:solidFill>
                  <a:srgbClr val="FF0000"/>
                </a:solidFill>
              </a:rPr>
              <a:t>Sapfó</a:t>
            </a:r>
            <a:r>
              <a:rPr lang="cs-CZ" dirty="0"/>
              <a:t> a básník </a:t>
            </a:r>
            <a:r>
              <a:rPr lang="cs-CZ" sz="3600" b="1" dirty="0">
                <a:solidFill>
                  <a:srgbClr val="FF0000"/>
                </a:solidFill>
              </a:rPr>
              <a:t>Anakreón</a:t>
            </a:r>
            <a:r>
              <a:rPr lang="cs-CZ" sz="3600" dirty="0"/>
              <a:t>).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3600" b="1" u="sng" dirty="0">
                <a:solidFill>
                  <a:srgbClr val="7030A0"/>
                </a:solidFill>
              </a:rPr>
              <a:t>Ódy</a:t>
            </a:r>
            <a:r>
              <a:rPr lang="cs-CZ" sz="3600" dirty="0"/>
              <a:t> - </a:t>
            </a:r>
            <a:r>
              <a:rPr lang="cs-CZ" dirty="0"/>
              <a:t>básně původně určené ke zpěvu, psané slavnostním tónem, oslavující nějakou osobnost, událost nebo vlastnost  (básník </a:t>
            </a:r>
            <a:r>
              <a:rPr lang="cs-CZ" b="1" dirty="0" err="1">
                <a:solidFill>
                  <a:srgbClr val="FF0000"/>
                </a:solidFill>
              </a:rPr>
              <a:t>Pindaros</a:t>
            </a:r>
            <a:r>
              <a:rPr lang="cs-CZ" b="1" dirty="0"/>
              <a:t>).</a:t>
            </a:r>
            <a:endParaRPr lang="cs-CZ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476250"/>
            <a:ext cx="3641725" cy="554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538" y="404813"/>
            <a:ext cx="4213225" cy="561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9" name="TextovéPole 3"/>
          <p:cNvSpPr txBox="1">
            <a:spLocks noChangeArrowheads="1"/>
          </p:cNvSpPr>
          <p:nvPr/>
        </p:nvSpPr>
        <p:spPr bwMode="auto">
          <a:xfrm>
            <a:off x="611188" y="6308725"/>
            <a:ext cx="2808287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1600" b="1" i="1">
                <a:latin typeface="Calibri" pitchFamily="34" charset="0"/>
              </a:rPr>
              <a:t>Sapfó</a:t>
            </a:r>
          </a:p>
        </p:txBody>
      </p:sp>
      <p:sp>
        <p:nvSpPr>
          <p:cNvPr id="24580" name="TextovéPole 4"/>
          <p:cNvSpPr txBox="1">
            <a:spLocks noChangeArrowheads="1"/>
          </p:cNvSpPr>
          <p:nvPr/>
        </p:nvSpPr>
        <p:spPr bwMode="auto">
          <a:xfrm>
            <a:off x="4356100" y="6308725"/>
            <a:ext cx="3744913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1600" b="1" i="1">
                <a:latin typeface="Calibri" pitchFamily="34" charset="0"/>
              </a:rPr>
              <a:t>Anakreón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366</TotalTime>
  <Words>619</Words>
  <Application>Microsoft Office PowerPoint</Application>
  <PresentationFormat>Předvádění na obrazovce (4:3)</PresentationFormat>
  <Paragraphs>79</Paragraphs>
  <Slides>27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27</vt:i4>
      </vt:variant>
    </vt:vector>
  </HeadingPairs>
  <TitlesOfParts>
    <vt:vector size="30" baseType="lpstr">
      <vt:lpstr>Arial</vt:lpstr>
      <vt:lpstr>Calibri</vt:lpstr>
      <vt:lpstr>Motiv systému Office</vt:lpstr>
      <vt:lpstr>ANTICKÁ LITERATURA</vt:lpstr>
      <vt:lpstr>Periodizace řecké literatury </vt:lpstr>
      <vt:lpstr>Prezentace aplikace PowerPoint</vt:lpstr>
      <vt:lpstr>Archaické období: epika</vt:lpstr>
      <vt:lpstr>Prezentace aplikace PowerPoint</vt:lpstr>
      <vt:lpstr>Archaické období: epika</vt:lpstr>
      <vt:lpstr>Prezentace aplikace PowerPoint</vt:lpstr>
      <vt:lpstr>Archaické období: lyrika</vt:lpstr>
      <vt:lpstr>Prezentace aplikace PowerPoint</vt:lpstr>
      <vt:lpstr>Prezentace aplikace PowerPoint</vt:lpstr>
      <vt:lpstr>Attické období: drama</vt:lpstr>
      <vt:lpstr>Znaky antické tragédie</vt:lpstr>
      <vt:lpstr>Představitelé řecké tragédie</vt:lpstr>
      <vt:lpstr>Prezentace aplikace PowerPoint</vt:lpstr>
      <vt:lpstr>Znaky antické komedie:  </vt:lpstr>
      <vt:lpstr>Prezentace aplikace PowerPoint</vt:lpstr>
      <vt:lpstr>Attické období: historická próza</vt:lpstr>
      <vt:lpstr>Prezentace aplikace PowerPoint</vt:lpstr>
      <vt:lpstr>Prezentace aplikace PowerPoint</vt:lpstr>
      <vt:lpstr>Attické období: řečnictví</vt:lpstr>
      <vt:lpstr>Prezentace aplikace PowerPoint</vt:lpstr>
      <vt:lpstr>Attické období: filozofie</vt:lpstr>
      <vt:lpstr>Prezentace aplikace PowerPoint</vt:lpstr>
      <vt:lpstr>Prezentace aplikace PowerPoint</vt:lpstr>
      <vt:lpstr>Prezentace aplikace PowerPoint</vt:lpstr>
      <vt:lpstr>Helenistické období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ANTICKÁ LITERATURA</dc:title>
  <dc:creator>uzivatel</dc:creator>
  <cp:lastModifiedBy>Bednář Milan, nprap.</cp:lastModifiedBy>
  <cp:revision>99</cp:revision>
  <dcterms:created xsi:type="dcterms:W3CDTF">2012-07-27T08:28:16Z</dcterms:created>
  <dcterms:modified xsi:type="dcterms:W3CDTF">2020-09-23T17:36:59Z</dcterms:modified>
</cp:coreProperties>
</file>