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handoutMasterIdLst>
    <p:handoutMasterId r:id="rId12"/>
  </p:handoutMasterIdLst>
  <p:sldIdLst>
    <p:sldId id="267" r:id="rId2"/>
    <p:sldId id="258" r:id="rId3"/>
    <p:sldId id="259" r:id="rId4"/>
    <p:sldId id="264" r:id="rId5"/>
    <p:sldId id="265" r:id="rId6"/>
    <p:sldId id="260" r:id="rId7"/>
    <p:sldId id="268" r:id="rId8"/>
    <p:sldId id="261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21.10.2025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707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21.10.2025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7682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2138"/>
            <a:ext cx="6726063" cy="206957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4"/>
            <a:ext cx="2307831" cy="2077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1942559"/>
            <a:ext cx="6726064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1942559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050282"/>
            <a:ext cx="6108101" cy="1029803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3295530"/>
            <a:ext cx="6108101" cy="838265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21.10.2025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062753"/>
            <a:ext cx="878916" cy="1017332"/>
          </a:xfrm>
        </p:spPr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94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3533713"/>
            <a:ext cx="7210394" cy="339788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457198"/>
            <a:ext cx="7210394" cy="2692181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3877188"/>
            <a:ext cx="7210397" cy="46722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AF81-B0B1-45DF-898B-A867B8150E23}" type="datetime1">
              <a:rPr lang="cs-CZ" smtClean="0"/>
              <a:pPr/>
              <a:t>21.10.2025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3482"/>
            <a:ext cx="865613" cy="818092"/>
          </a:xfrm>
        </p:spPr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5130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457198"/>
            <a:ext cx="7210394" cy="2694563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2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AF81-B0B1-45DF-898B-A867B8150E23}" type="datetime1">
              <a:rPr lang="cs-CZ" smtClean="0"/>
              <a:pPr/>
              <a:t>21.10.2025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3712"/>
            <a:ext cx="865613" cy="818092"/>
          </a:xfrm>
        </p:spPr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3417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457199"/>
            <a:ext cx="6539158" cy="2277046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2740034"/>
            <a:ext cx="611743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AF81-B0B1-45DF-898B-A867B8150E23}" type="datetime1">
              <a:rPr lang="cs-CZ" smtClean="0"/>
              <a:pPr/>
              <a:t>21.10.2025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2444"/>
            <a:ext cx="865613" cy="818092"/>
          </a:xfrm>
        </p:spPr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437679" y="56108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227514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72604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3533712"/>
            <a:ext cx="7210397" cy="44140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3975112"/>
            <a:ext cx="7210397" cy="376691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AF81-B0B1-45DF-898B-A867B8150E23}" type="datetime1">
              <a:rPr lang="cs-CZ" smtClean="0"/>
              <a:pPr/>
              <a:t>21.10.2025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2444"/>
            <a:ext cx="865613" cy="818092"/>
          </a:xfrm>
        </p:spPr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9410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564921"/>
            <a:ext cx="7218720" cy="81070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1752655"/>
            <a:ext cx="2302526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2267005"/>
            <a:ext cx="2287277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1752655"/>
            <a:ext cx="229743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2267005"/>
            <a:ext cx="2297430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1752655"/>
            <a:ext cx="230251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2267005"/>
            <a:ext cx="2302519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AF81-B0B1-45DF-898B-A867B8150E23}" type="datetime1">
              <a:rPr lang="cs-CZ" smtClean="0"/>
              <a:pPr/>
              <a:t>21.10.2025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94904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564921"/>
            <a:ext cx="7210395" cy="81070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3223127"/>
            <a:ext cx="228727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1752655"/>
            <a:ext cx="228727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3655324"/>
            <a:ext cx="2287279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3223127"/>
            <a:ext cx="229743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1752655"/>
            <a:ext cx="2297430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3655323"/>
            <a:ext cx="2300473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3223127"/>
            <a:ext cx="22976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1752655"/>
            <a:ext cx="229762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3655321"/>
            <a:ext cx="2300672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AF81-B0B1-45DF-898B-A867B8150E23}" type="datetime1">
              <a:rPr lang="cs-CZ" smtClean="0"/>
              <a:pPr/>
              <a:t>21.10.2025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88212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21.10.2025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35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6087155" y="1402046"/>
            <a:ext cx="3830241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401152" y="4029302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457198"/>
            <a:ext cx="805352" cy="326532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457198"/>
            <a:ext cx="6652503" cy="399494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4452141"/>
            <a:ext cx="2057400" cy="273844"/>
          </a:xfrm>
        </p:spPr>
        <p:txBody>
          <a:bodyPr/>
          <a:lstStyle/>
          <a:p>
            <a:fld id="{71027F35-795A-4B52-AF4B-8AF9D6F591C2}" type="datetime1">
              <a:rPr lang="cs-CZ" smtClean="0"/>
              <a:pPr/>
              <a:t>21.10.2025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4452141"/>
            <a:ext cx="4595104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4048975"/>
            <a:ext cx="865613" cy="818092"/>
          </a:xfrm>
        </p:spPr>
        <p:txBody>
          <a:bodyPr anchor="t"/>
          <a:lstStyle>
            <a:lvl1pPr algn="ctr">
              <a:defRPr/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04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AF81-B0B1-45DF-898B-A867B8150E23}" type="datetime1">
              <a:rPr lang="cs-CZ" smtClean="0"/>
              <a:pPr/>
              <a:t>21.10.2025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0905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65180"/>
            <a:ext cx="7828359" cy="24087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3065926"/>
            <a:ext cx="1202248" cy="10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0447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0447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152421"/>
            <a:ext cx="7210395" cy="818091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3174129"/>
            <a:ext cx="7210395" cy="1278013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AF81-B0B1-45DF-898B-A867B8150E23}" type="datetime1">
              <a:rPr lang="cs-CZ" smtClean="0"/>
              <a:pPr/>
              <a:t>21.10.2025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152422"/>
            <a:ext cx="865613" cy="818092"/>
          </a:xfrm>
        </p:spPr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49956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1752655"/>
            <a:ext cx="3523769" cy="26994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1752655"/>
            <a:ext cx="3525044" cy="26994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21.10.2025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12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564922"/>
            <a:ext cx="7210397" cy="81070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1752655"/>
            <a:ext cx="3354245" cy="5198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2272507"/>
            <a:ext cx="3523766" cy="21796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1752655"/>
            <a:ext cx="3355521" cy="5190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2272507"/>
            <a:ext cx="3525044" cy="21796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21.10.2025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37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AF81-B0B1-45DF-898B-A867B8150E23}" type="datetime1">
              <a:rPr lang="cs-CZ" smtClean="0"/>
              <a:pPr/>
              <a:t>21.10.2025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32509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21.10.2025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59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564920"/>
            <a:ext cx="7210394" cy="810705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1752655"/>
            <a:ext cx="4206252" cy="269948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1752654"/>
            <a:ext cx="2842559" cy="2699488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21.10.2025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32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564921"/>
            <a:ext cx="7210393" cy="810704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1752656"/>
            <a:ext cx="4069387" cy="2699484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1752655"/>
            <a:ext cx="2907192" cy="269948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21.10.2025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81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1752655"/>
            <a:ext cx="7210396" cy="2699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21.10.2025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564921"/>
            <a:ext cx="865613" cy="818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311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sf-9zK1yl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MDwHpeJ-7-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C316F-F332-403F-9082-7A47B194F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Počátky česky psané literatury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6AE5F9-2C3F-4292-8365-88CA1D493E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8. třída</a:t>
            </a:r>
          </a:p>
        </p:txBody>
      </p:sp>
    </p:spTree>
    <p:extLst>
      <p:ext uri="{BB962C8B-B14F-4D97-AF65-F5344CB8AC3E}">
        <p14:creationId xmlns:p14="http://schemas.microsoft.com/office/powerpoint/2010/main" val="349027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231961"/>
            <a:ext cx="84604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Co již víme o počátcích české literatury?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2342366"/>
            <a:ext cx="4320480" cy="267765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u="sng" dirty="0">
                <a:latin typeface="Times New Roman" pitchFamily="18" charset="0"/>
                <a:cs typeface="Times New Roman" pitchFamily="18" charset="0"/>
              </a:rPr>
              <a:t>Počátky literatury v našich zemích</a:t>
            </a: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jsou spojeny s existencí …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psaná literatura se na našem území šířila v souvislosti s přijetím …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roku …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… přicházejí na žádost knížete …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… soluňští bratři  …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… , aby u nás šířili křesťanskou víru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bratři vytvořili na základě jihoslovanského nářečí      z okolí Soluně jazyk, kterému dnes říkáme …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Konstantin vytvořil první slovanské písmo …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cesky-jazyk.cz/cjl/pictures/autori/konstantin-a-metodej-y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9582"/>
            <a:ext cx="1224136" cy="175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724400" y="1203598"/>
            <a:ext cx="1647800" cy="95410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Sámovy říše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Velkomoravské říše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Franské říše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588224" y="897563"/>
            <a:ext cx="1008112" cy="95410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šamanství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islámu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křesťanství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884368" y="609531"/>
            <a:ext cx="1008112" cy="95410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863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1054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1125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947380" y="2427734"/>
            <a:ext cx="1143744" cy="95410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Rastislava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Mojmíra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Svatopluka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020272" y="1995686"/>
            <a:ext cx="1944216" cy="95410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Svatopluk a Spytihněv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Mojmír a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Stůjmír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Konstantin a Metoděj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076057" y="3993907"/>
            <a:ext cx="1584175" cy="95410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pračeština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staroslověnština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českoslovenština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812360" y="3965401"/>
            <a:ext cx="969108" cy="95410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azbuku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hlaholici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majuskule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372200" y="3219822"/>
            <a:ext cx="1656184" cy="649188"/>
          </a:xfrm>
          <a:prstGeom prst="wedgeEllipseCallout">
            <a:avLst>
              <a:gd name="adj1" fmla="val -162200"/>
              <a:gd name="adj2" fmla="val 34482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Doplň do textu správné údaje.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96347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Jaké si řekneme nové termíny a názvy?</a:t>
            </a:r>
          </a:p>
        </p:txBody>
      </p:sp>
      <p:pic>
        <p:nvPicPr>
          <p:cNvPr id="3074" name="Picture 2" descr="http://dejiny.ceskatelevize.cz/img/gfx/208552116230018/photos/thumb/lat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030" y="2160529"/>
            <a:ext cx="1043434" cy="10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5536" y="1040418"/>
            <a:ext cx="3384376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u="sng" dirty="0">
                <a:latin typeface="Times New Roman" pitchFamily="18" charset="0"/>
                <a:cs typeface="Times New Roman" pitchFamily="18" charset="0"/>
              </a:rPr>
              <a:t>Staroslověnská literatura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Velkomoravská říše - Konstantin a Metoděj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1635646"/>
            <a:ext cx="4068452" cy="7386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u="sng" dirty="0">
                <a:latin typeface="Times New Roman" pitchFamily="18" charset="0"/>
                <a:cs typeface="Times New Roman" pitchFamily="18" charset="0"/>
              </a:rPr>
              <a:t>Doznívání staroslověnské lit., latinská literatura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latina X staroslověnština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Sázavský klášter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5536" y="2481739"/>
            <a:ext cx="3312368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u="sng" dirty="0">
                <a:latin typeface="Times New Roman" pitchFamily="18" charset="0"/>
                <a:cs typeface="Times New Roman" pitchFamily="18" charset="0"/>
              </a:rPr>
              <a:t>Počátky česky psané literatury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bohemika, glosy, první česky psaná věta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laicizace literatury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první česky psaná díla</a:t>
            </a:r>
          </a:p>
        </p:txBody>
      </p:sp>
      <p:sp>
        <p:nvSpPr>
          <p:cNvPr id="10" name="TextovéPole 9"/>
          <p:cNvSpPr txBox="1"/>
          <p:nvPr/>
        </p:nvSpPr>
        <p:spPr>
          <a:xfrm flipH="1">
            <a:off x="3851920" y="987574"/>
            <a:ext cx="2376264" cy="611386"/>
          </a:xfrm>
          <a:prstGeom prst="notch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9. století  - asi 950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 flipH="1">
            <a:off x="3995936" y="1741275"/>
            <a:ext cx="2376264" cy="611386"/>
          </a:xfrm>
          <a:prstGeom prst="notch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asi 950 – asi 1100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 flipH="1">
            <a:off x="3419872" y="2571750"/>
            <a:ext cx="3240360" cy="611386"/>
          </a:xfrm>
          <a:prstGeom prst="notch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12. století – 1. polovina 14. století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://www.os-obroda.cz/grafika/clanky/cyrill-metho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2443"/>
            <a:ext cx="1119797" cy="15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edia.novinky.cz/776/57765-top_foto1-qvfl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67" y="3606104"/>
            <a:ext cx="1952030" cy="109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1368284" y="3707938"/>
            <a:ext cx="2542034" cy="132802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bohemika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= česká jména                v cizojazyčném textu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glosy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= české překlady slov a frází vepsané do cizojazyčného textu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přípisky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= záznamy v češtině, které se neváží k cizojazyčnému textu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74281"/>
            <a:ext cx="4355976" cy="59406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 Co si řekneme nového?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1040418"/>
            <a:ext cx="3456384" cy="10156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Období Velkomoravské říše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Konstantin – Cyril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(827-869) a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Metoděj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(813-885)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překlady biblických textů do staroslověnštiny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Konstantin – veršovaný </a:t>
            </a: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Proglas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jejich žáci – </a:t>
            </a: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Život Konstantinův, Život Metodějův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7" y="2158335"/>
            <a:ext cx="3312367" cy="10156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Období staroslověnské a latinské literatury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veršované legendy: </a:t>
            </a: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Život sv. Ludmily, Život sv. Václava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starosl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.; </a:t>
            </a: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Kristiánova legenda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– lat.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počátky češtiny: nejstarší česká duchovní píseň </a:t>
            </a: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Hospodine, pomiluj </a:t>
            </a:r>
            <a:r>
              <a:rPr lang="cs-CZ" sz="1200" b="1" i="1" dirty="0" err="1">
                <a:latin typeface="Times New Roman" pitchFamily="18" charset="0"/>
                <a:cs typeface="Times New Roman" pitchFamily="18" charset="0"/>
              </a:rPr>
              <a:t>ny</a:t>
            </a: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(konec 10.stol.)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504" y="3364597"/>
            <a:ext cx="4824536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Počátky česky psané literatury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bohemika, glosy, první česky psaná věta (na zakládací listině   litoměřické kapituly, poč. 13. stol.)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duchovní česká píseň</a:t>
            </a: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 Svatý Václave, vévodo české země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(12. stol.)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kroniky: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Kosmas -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i="1" dirty="0" err="1">
                <a:latin typeface="Times New Roman" pitchFamily="18" charset="0"/>
                <a:cs typeface="Times New Roman" pitchFamily="18" charset="0"/>
              </a:rPr>
              <a:t>Chronica</a:t>
            </a: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i="1" dirty="0" err="1">
                <a:latin typeface="Times New Roman" pitchFamily="18" charset="0"/>
                <a:cs typeface="Times New Roman" pitchFamily="18" charset="0"/>
              </a:rPr>
              <a:t>Boemorum</a:t>
            </a: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(Kronika česká, od bájných počátků českého národa po r. 1125, psaná lat.)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Dalimilova kronika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(z poč. 14. stol., česky psaná, autor neznámý)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veršované vyprávění o Alexandru Velikém  </a:t>
            </a: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Alexandreis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(konec 13. stol.)</a:t>
            </a:r>
          </a:p>
        </p:txBody>
      </p:sp>
      <p:pic>
        <p:nvPicPr>
          <p:cNvPr id="6146" name="Picture 2" descr="http://upload.wikimedia.org/wikipedia/commons/f/fb/Kosm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23433"/>
            <a:ext cx="915692" cy="112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thumb/c/c4/Dalimilova_kronika_parizsky_fragment.jpg/800px-Dalimilova_kronika_parizsky_fragm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828" y="3722855"/>
            <a:ext cx="1852733" cy="10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4723631" y="4371950"/>
            <a:ext cx="568449" cy="183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B9CB807-180A-4C90-ADEB-8DE3C840B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97791"/>
            <a:ext cx="2593950" cy="30641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2B98E-1856-417D-9EA9-9634E70C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česky psané literatury  - zápis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24D873-DB9A-4666-A8F4-A974A4AAC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1752655"/>
            <a:ext cx="7210396" cy="28259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1. </a:t>
            </a:r>
            <a:r>
              <a:rPr lang="cs-CZ" b="1" u="sng" dirty="0">
                <a:latin typeface="Times New Roman" pitchFamily="18" charset="0"/>
                <a:cs typeface="Times New Roman" pitchFamily="18" charset="0"/>
              </a:rPr>
              <a:t>Období Velkomoravské říše</a:t>
            </a:r>
          </a:p>
          <a:p>
            <a:pPr marL="0" indent="0">
              <a:buNone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	Konstantin – Cyril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(827-869) a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Metoděj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(813-885)</a:t>
            </a:r>
          </a:p>
          <a:p>
            <a:pPr>
              <a:buFontTx/>
              <a:buChar char="-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překlady biblických textů do staroslověnštiny</a:t>
            </a:r>
          </a:p>
          <a:p>
            <a:pPr>
              <a:buFontTx/>
              <a:buChar char="-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Konstantin – veršovaný </a:t>
            </a:r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Proglas</a:t>
            </a:r>
          </a:p>
          <a:p>
            <a:pPr>
              <a:buFontTx/>
              <a:buChar char="-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jejich žáci – </a:t>
            </a:r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Život Konstantinův, Život Metodějův</a:t>
            </a:r>
          </a:p>
          <a:p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b="1" u="sng" dirty="0">
                <a:latin typeface="Times New Roman" pitchFamily="18" charset="0"/>
                <a:cs typeface="Times New Roman" pitchFamily="18" charset="0"/>
              </a:rPr>
              <a:t>Období staroslověnské a latinské literatury</a:t>
            </a:r>
          </a:p>
          <a:p>
            <a:pPr>
              <a:buFontTx/>
              <a:buChar char="-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veršované legendy: </a:t>
            </a:r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Život sv. Ludmily, Život sv. Václava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starosl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.; </a:t>
            </a:r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Kristiánova legenda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– lat.</a:t>
            </a:r>
          </a:p>
          <a:p>
            <a:pPr>
              <a:buFontTx/>
              <a:buChar char="-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počátky češtiny: nejstarší česká duchovní píseň </a:t>
            </a:r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Hospodine, pomiluj </a:t>
            </a:r>
            <a:r>
              <a:rPr lang="cs-CZ" b="1" i="1" dirty="0" err="1">
                <a:latin typeface="Times New Roman" pitchFamily="18" charset="0"/>
                <a:cs typeface="Times New Roman" pitchFamily="18" charset="0"/>
              </a:rPr>
              <a:t>ny</a:t>
            </a:r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(konec 10.stol.)</a:t>
            </a: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3020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40696"/>
            <a:ext cx="6246440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Duchovní písně  - Hospodine pomiluj </a:t>
            </a:r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ny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 flipH="1">
            <a:off x="4355976" y="771257"/>
            <a:ext cx="3384376" cy="36009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Hospodine, pomiluj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ny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Jezukriste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, pomiluj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ny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Ty, spase všeho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mira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spasiž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ny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uslyšiž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Hospodine, hlasy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našě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Daj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nám všem, Hospodine,</a:t>
            </a:r>
          </a:p>
          <a:p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žizň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mir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v zemi!</a:t>
            </a:r>
          </a:p>
          <a:p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Krleš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Krleš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Krleš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7BA4F4D-BB40-4471-8BCB-2BA1104D6FD6}"/>
              </a:ext>
            </a:extLst>
          </p:cNvPr>
          <p:cNvSpPr/>
          <p:nvPr/>
        </p:nvSpPr>
        <p:spPr>
          <a:xfrm>
            <a:off x="4852004" y="4650109"/>
            <a:ext cx="396044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https://www.youtube.com/watch?v=Esf-9zK1yl4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5806797-8A26-4001-85DF-0CD6C59B3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826" y="156939"/>
            <a:ext cx="1415131" cy="205477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3F232A5-FF32-D929-0B3E-AF78D43DBE90}"/>
              </a:ext>
            </a:extLst>
          </p:cNvPr>
          <p:cNvSpPr txBox="1"/>
          <p:nvPr/>
        </p:nvSpPr>
        <p:spPr>
          <a:xfrm>
            <a:off x="107503" y="1059582"/>
            <a:ext cx="41844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Co znamená slovo „pomiluj </a:t>
            </a:r>
            <a:r>
              <a:rPr lang="cs-CZ" sz="2000" b="1" dirty="0" err="1"/>
              <a:t>ny</a:t>
            </a:r>
            <a:r>
              <a:rPr lang="cs-CZ" sz="2000" b="1" dirty="0"/>
              <a:t>“?</a:t>
            </a:r>
          </a:p>
          <a:p>
            <a:r>
              <a:rPr lang="cs-CZ" sz="2000" b="1" dirty="0"/>
              <a:t>Kdo je v textu oslovován?</a:t>
            </a:r>
          </a:p>
          <a:p>
            <a:r>
              <a:rPr lang="cs-CZ" sz="2000" b="1" dirty="0"/>
              <a:t>Jaké prosby jsou v textu vyjádřeny?</a:t>
            </a:r>
          </a:p>
          <a:p>
            <a:r>
              <a:rPr lang="cs-CZ" sz="2000" b="1" dirty="0"/>
              <a:t>Co znamená slovo „Krleš“?2. Najdi v textu příklady staročeštiny a napiš jejich dnešní podobu. </a:t>
            </a:r>
          </a:p>
          <a:p>
            <a:r>
              <a:rPr lang="cs-CZ" sz="2000" b="1" dirty="0"/>
              <a:t>Vysvětli význam slova „</a:t>
            </a:r>
            <a:r>
              <a:rPr lang="cs-CZ" sz="2000" b="1" dirty="0" err="1"/>
              <a:t>spasiž</a:t>
            </a:r>
            <a:r>
              <a:rPr lang="cs-CZ" sz="2000" b="1" dirty="0"/>
              <a:t>“.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E88404-32CB-49ED-8AFA-92E942AF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Duchovní písně Svatováclavský chorál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FC55A9-1701-4018-B062-609B2B25D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752654"/>
            <a:ext cx="4311719" cy="2699487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en-US" sz="1500" b="1" dirty="0" err="1"/>
              <a:t>Svatý</a:t>
            </a:r>
            <a:r>
              <a:rPr lang="en-US" sz="1500" b="1" dirty="0"/>
              <a:t> </a:t>
            </a:r>
            <a:r>
              <a:rPr lang="en-US" sz="1500" b="1" dirty="0" err="1"/>
              <a:t>Václave</a:t>
            </a:r>
            <a:endParaRPr lang="en-US" sz="1500" b="1" dirty="0"/>
          </a:p>
          <a:p>
            <a:pPr marL="0" indent="0">
              <a:buNone/>
            </a:pPr>
            <a:r>
              <a:rPr lang="en-US" sz="1500" b="1" dirty="0" err="1"/>
              <a:t>vévodo</a:t>
            </a:r>
            <a:r>
              <a:rPr lang="en-US" sz="1500" b="1" dirty="0"/>
              <a:t> </a:t>
            </a:r>
            <a:r>
              <a:rPr lang="en-US" sz="1500" b="1" dirty="0" err="1"/>
              <a:t>České</a:t>
            </a:r>
            <a:r>
              <a:rPr lang="en-US" sz="1500" b="1" dirty="0"/>
              <a:t> </a:t>
            </a:r>
            <a:r>
              <a:rPr lang="en-US" sz="1500" b="1" dirty="0" err="1"/>
              <a:t>země</a:t>
            </a:r>
            <a:endParaRPr lang="en-US" sz="1500" b="1" dirty="0"/>
          </a:p>
          <a:p>
            <a:pPr marL="0" indent="0">
              <a:buNone/>
            </a:pPr>
            <a:r>
              <a:rPr lang="en-US" sz="1500" b="1" dirty="0" err="1"/>
              <a:t>kněže</a:t>
            </a:r>
            <a:r>
              <a:rPr lang="en-US" sz="1500" b="1" dirty="0"/>
              <a:t> </a:t>
            </a:r>
            <a:r>
              <a:rPr lang="en-US" sz="1500" b="1" dirty="0" err="1"/>
              <a:t>náš</a:t>
            </a:r>
            <a:endParaRPr lang="en-US" sz="1500" b="1" dirty="0"/>
          </a:p>
          <a:p>
            <a:pPr marL="0" indent="0">
              <a:buNone/>
            </a:pPr>
            <a:r>
              <a:rPr lang="en-US" sz="1500" b="1" dirty="0"/>
              <a:t>pros za </a:t>
            </a:r>
            <a:r>
              <a:rPr lang="en-US" sz="1500" b="1" dirty="0" err="1"/>
              <a:t>ny</a:t>
            </a:r>
            <a:r>
              <a:rPr lang="en-US" sz="1500" b="1" dirty="0"/>
              <a:t> </a:t>
            </a:r>
            <a:r>
              <a:rPr lang="en-US" sz="1500" b="1" dirty="0" err="1"/>
              <a:t>Boha</a:t>
            </a:r>
            <a:endParaRPr lang="en-US" sz="1500" b="1" dirty="0"/>
          </a:p>
          <a:p>
            <a:pPr marL="0" indent="0">
              <a:buNone/>
            </a:pPr>
            <a:r>
              <a:rPr lang="en-US" sz="1500" b="1" dirty="0" err="1"/>
              <a:t>svatého</a:t>
            </a:r>
            <a:r>
              <a:rPr lang="en-US" sz="1500" b="1" dirty="0"/>
              <a:t> </a:t>
            </a:r>
            <a:r>
              <a:rPr lang="en-US" sz="1500" b="1" dirty="0" err="1"/>
              <a:t>Ducha</a:t>
            </a:r>
            <a:endParaRPr lang="en-US" sz="1500" b="1" dirty="0"/>
          </a:p>
          <a:p>
            <a:pPr marL="0" indent="0">
              <a:buNone/>
            </a:pPr>
            <a:r>
              <a:rPr lang="en-US" sz="1500" b="1" dirty="0" err="1"/>
              <a:t>Kyrieleison</a:t>
            </a:r>
            <a:endParaRPr lang="en-US" sz="1500" b="1" dirty="0"/>
          </a:p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r>
              <a:rPr lang="en-US" sz="1500" b="1" dirty="0" err="1"/>
              <a:t>Nebeské</a:t>
            </a:r>
            <a:r>
              <a:rPr lang="en-US" sz="1500" b="1" dirty="0"/>
              <a:t> </a:t>
            </a:r>
            <a:r>
              <a:rPr lang="en-US" sz="1500" b="1" dirty="0" err="1"/>
              <a:t>toť</a:t>
            </a:r>
            <a:r>
              <a:rPr lang="en-US" sz="1500" b="1" dirty="0"/>
              <a:t> </a:t>
            </a:r>
            <a:r>
              <a:rPr lang="en-US" sz="1500" b="1" dirty="0" err="1"/>
              <a:t>dvorstvo</a:t>
            </a:r>
            <a:r>
              <a:rPr lang="en-US" sz="1500" b="1" dirty="0"/>
              <a:t> </a:t>
            </a:r>
            <a:r>
              <a:rPr lang="en-US" sz="1500" b="1" dirty="0" err="1"/>
              <a:t>krásné</a:t>
            </a:r>
            <a:endParaRPr lang="en-US" sz="1500" b="1" dirty="0"/>
          </a:p>
          <a:p>
            <a:pPr marL="0" indent="0">
              <a:buNone/>
            </a:pPr>
            <a:r>
              <a:rPr lang="en-US" sz="1500" b="1" dirty="0"/>
              <a:t>blaze </a:t>
            </a:r>
            <a:r>
              <a:rPr lang="en-US" sz="1500" b="1" dirty="0" err="1"/>
              <a:t>tomu</a:t>
            </a:r>
            <a:r>
              <a:rPr lang="en-US" sz="1500" b="1" dirty="0"/>
              <a:t> </a:t>
            </a:r>
            <a:r>
              <a:rPr lang="en-US" sz="1500" b="1" dirty="0" err="1"/>
              <a:t>ktož</a:t>
            </a:r>
            <a:r>
              <a:rPr lang="en-US" sz="1500" b="1" dirty="0"/>
              <a:t> tam </a:t>
            </a:r>
            <a:r>
              <a:rPr lang="en-US" sz="1500" b="1" dirty="0" err="1"/>
              <a:t>pójde</a:t>
            </a:r>
            <a:endParaRPr lang="en-US" sz="1500" b="1" dirty="0"/>
          </a:p>
          <a:p>
            <a:pPr marL="0" indent="0">
              <a:buNone/>
            </a:pPr>
            <a:r>
              <a:rPr lang="en-US" sz="1500" b="1" dirty="0" err="1"/>
              <a:t>život</a:t>
            </a:r>
            <a:r>
              <a:rPr lang="en-US" sz="1500" b="1" dirty="0"/>
              <a:t> </a:t>
            </a:r>
            <a:r>
              <a:rPr lang="en-US" sz="1500" b="1" dirty="0" err="1"/>
              <a:t>věčný</a:t>
            </a:r>
            <a:endParaRPr lang="en-US" sz="1500" b="1" dirty="0"/>
          </a:p>
          <a:p>
            <a:pPr marL="0" indent="0">
              <a:buNone/>
            </a:pPr>
            <a:r>
              <a:rPr lang="en-US" sz="1500" b="1" dirty="0" err="1"/>
              <a:t>oheň</a:t>
            </a:r>
            <a:r>
              <a:rPr lang="en-US" sz="1500" b="1" dirty="0"/>
              <a:t> </a:t>
            </a:r>
            <a:r>
              <a:rPr lang="en-US" sz="1500" b="1" dirty="0" err="1"/>
              <a:t>jasný</a:t>
            </a:r>
            <a:endParaRPr lang="en-US" sz="1500" b="1" dirty="0"/>
          </a:p>
          <a:p>
            <a:pPr marL="0" indent="0">
              <a:buNone/>
            </a:pPr>
            <a:r>
              <a:rPr lang="en-US" sz="1500" b="1" dirty="0" err="1"/>
              <a:t>svatého</a:t>
            </a:r>
            <a:r>
              <a:rPr lang="en-US" sz="1500" b="1" dirty="0"/>
              <a:t> </a:t>
            </a:r>
            <a:r>
              <a:rPr lang="en-US" sz="1500" b="1" dirty="0" err="1"/>
              <a:t>Ducha</a:t>
            </a:r>
            <a:endParaRPr lang="en-US" sz="1500" b="1" dirty="0"/>
          </a:p>
          <a:p>
            <a:pPr marL="0" indent="0">
              <a:buNone/>
            </a:pPr>
            <a:r>
              <a:rPr lang="en-US" sz="1500" b="1" dirty="0" err="1"/>
              <a:t>Kyrieleison</a:t>
            </a:r>
            <a:endParaRPr lang="en-US" sz="1500" b="1" dirty="0"/>
          </a:p>
          <a:p>
            <a:pPr marL="0" indent="0">
              <a:buNone/>
            </a:pPr>
            <a:r>
              <a:rPr lang="en-US" sz="1500" b="1" dirty="0" err="1"/>
              <a:t>Pomoci</a:t>
            </a:r>
            <a:r>
              <a:rPr lang="en-US" sz="1500" b="1" dirty="0"/>
              <a:t> </a:t>
            </a:r>
            <a:r>
              <a:rPr lang="en-US" sz="1500" b="1" dirty="0" err="1"/>
              <a:t>tvé</a:t>
            </a:r>
            <a:r>
              <a:rPr lang="en-US" sz="1500" b="1" dirty="0"/>
              <a:t> </a:t>
            </a:r>
            <a:r>
              <a:rPr lang="en-US" sz="1500" b="1" dirty="0" err="1"/>
              <a:t>žádámy</a:t>
            </a:r>
            <a:endParaRPr lang="en-US" sz="1500" b="1" dirty="0"/>
          </a:p>
          <a:p>
            <a:pPr marL="0" indent="0">
              <a:buNone/>
            </a:pPr>
            <a:r>
              <a:rPr lang="en-US" sz="1500" b="1" dirty="0" err="1"/>
              <a:t>smiluj</a:t>
            </a:r>
            <a:r>
              <a:rPr lang="en-US" sz="1500" b="1" dirty="0"/>
              <a:t> se </a:t>
            </a:r>
            <a:r>
              <a:rPr lang="en-US" sz="1500" b="1" dirty="0" err="1"/>
              <a:t>nad</a:t>
            </a:r>
            <a:r>
              <a:rPr lang="en-US" sz="1500" b="1" dirty="0"/>
              <a:t> </a:t>
            </a:r>
            <a:r>
              <a:rPr lang="en-US" sz="1500" b="1" dirty="0" err="1"/>
              <a:t>námi</a:t>
            </a:r>
            <a:endParaRPr lang="en-US" sz="1500" b="1" dirty="0"/>
          </a:p>
          <a:p>
            <a:pPr marL="0" indent="0">
              <a:buNone/>
            </a:pPr>
            <a:r>
              <a:rPr lang="en-US" sz="1500" b="1" dirty="0" err="1"/>
              <a:t>utěš</a:t>
            </a:r>
            <a:r>
              <a:rPr lang="en-US" sz="1500" b="1" dirty="0"/>
              <a:t> </a:t>
            </a:r>
            <a:r>
              <a:rPr lang="en-US" sz="1500" b="1" dirty="0" err="1"/>
              <a:t>smutné</a:t>
            </a:r>
            <a:endParaRPr lang="en-US" sz="1500" b="1" dirty="0"/>
          </a:p>
          <a:p>
            <a:pPr marL="0" indent="0">
              <a:buNone/>
            </a:pPr>
            <a:r>
              <a:rPr lang="en-US" sz="1500" b="1" dirty="0" err="1"/>
              <a:t>odžeň</a:t>
            </a:r>
            <a:r>
              <a:rPr lang="en-US" sz="1500" b="1" dirty="0"/>
              <a:t> </a:t>
            </a:r>
            <a:r>
              <a:rPr lang="en-US" sz="1500" b="1" dirty="0" err="1"/>
              <a:t>vše</a:t>
            </a:r>
            <a:r>
              <a:rPr lang="en-US" sz="1500" b="1" dirty="0"/>
              <a:t> </a:t>
            </a:r>
            <a:r>
              <a:rPr lang="en-US" sz="1500" b="1" dirty="0" err="1"/>
              <a:t>zlé</a:t>
            </a:r>
            <a:endParaRPr lang="en-US" sz="1500" b="1" dirty="0"/>
          </a:p>
          <a:p>
            <a:pPr marL="0" indent="0">
              <a:buNone/>
            </a:pPr>
            <a:r>
              <a:rPr lang="en-US" sz="1500" b="1" dirty="0" err="1"/>
              <a:t>Svatý</a:t>
            </a:r>
            <a:r>
              <a:rPr lang="en-US" sz="1500" b="1" dirty="0"/>
              <a:t> </a:t>
            </a:r>
            <a:r>
              <a:rPr lang="en-US" sz="1500" b="1" dirty="0" err="1"/>
              <a:t>Václave</a:t>
            </a:r>
            <a:endParaRPr lang="en-US" sz="1500" b="1" dirty="0"/>
          </a:p>
          <a:p>
            <a:pPr marL="0" indent="0">
              <a:buNone/>
            </a:pPr>
            <a:r>
              <a:rPr lang="en-US" sz="1500" b="1" dirty="0" err="1"/>
              <a:t>Kyrieleison</a:t>
            </a:r>
            <a:r>
              <a:rPr lang="en-US" sz="1500" b="1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801D2AC-61FF-46D5-88D8-FCFCAF48B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37" r="13237" b="4"/>
          <a:stretch/>
        </p:blipFill>
        <p:spPr>
          <a:xfrm>
            <a:off x="4737827" y="1752654"/>
            <a:ext cx="2019680" cy="269909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16A73D0-A58B-41CE-8A92-A418EC4792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85" b="4"/>
          <a:stretch/>
        </p:blipFill>
        <p:spPr>
          <a:xfrm>
            <a:off x="6907248" y="1752654"/>
            <a:ext cx="2019680" cy="269909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767BA98-6A8A-4116-B8B5-DD27870F3EE5}"/>
              </a:ext>
            </a:extLst>
          </p:cNvPr>
          <p:cNvSpPr txBox="1"/>
          <p:nvPr/>
        </p:nvSpPr>
        <p:spPr>
          <a:xfrm>
            <a:off x="96472" y="4528305"/>
            <a:ext cx="52565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hlinkClick r:id="rId4"/>
              </a:rPr>
              <a:t>https://www.youtube.com/watch?v=MDwHpeJ-7-M</a:t>
            </a:r>
            <a:endParaRPr lang="cs-CZ" sz="16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F8E4E7E-1EC0-D02E-00C3-08C83DC0C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113384"/>
            <a:ext cx="1586576" cy="151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39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4320480" cy="59406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Něco navíc pro šikovné</a:t>
            </a:r>
          </a:p>
        </p:txBody>
      </p:sp>
      <p:sp>
        <p:nvSpPr>
          <p:cNvPr id="4" name="TextovéPole 3"/>
          <p:cNvSpPr txBox="1"/>
          <p:nvPr/>
        </p:nvSpPr>
        <p:spPr>
          <a:xfrm flipH="1">
            <a:off x="611560" y="1376645"/>
            <a:ext cx="3888432" cy="313932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Ve kterém dokumentu je nejstarší písemně dochovaná česká věta?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 čem tato věta je?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Pavel dal jest Ploskovicích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zemu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, Vlach dal jest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Dolas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zemu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Bogu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i svatému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Ščepánu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se dvěma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dušníkoma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Bogučejú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400" i="1" dirty="0" err="1">
                <a:latin typeface="Times New Roman" pitchFamily="18" charset="0"/>
                <a:cs typeface="Times New Roman" pitchFamily="18" charset="0"/>
              </a:rPr>
              <a:t>Sedlatú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algn="ctr"/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řešení: </a:t>
            </a:r>
            <a:r>
              <a:rPr lang="cs-CZ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Jde o větu ze zakládací listiny litoměřické kapituly.</a:t>
            </a:r>
          </a:p>
          <a:p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překlad: </a:t>
            </a:r>
          </a:p>
          <a:p>
            <a:pPr algn="ctr"/>
            <a:r>
              <a:rPr lang="cs-C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Pavel daroval v Ploskovicích pozemek, Vlach daroval v Dolanech pozemek Bohu i svatému Štěpánu se dvěma poddanými na zádušním (tedy církevním) majetku, </a:t>
            </a:r>
            <a:r>
              <a:rPr lang="cs-CZ" sz="1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Bogučejem</a:t>
            </a:r>
            <a:r>
              <a:rPr lang="cs-C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Sedlatou</a:t>
            </a:r>
            <a:r>
              <a:rPr lang="cs-CZ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ff.ujep.cz/kapitula/galerie/zakladaci-listina-av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" b="99667" l="25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151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 flipH="1">
            <a:off x="5525126" y="4117017"/>
            <a:ext cx="2359242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Zjisti význam následujících pojmů:</a:t>
            </a:r>
          </a:p>
          <a:p>
            <a:pPr marL="171450" indent="-171450">
              <a:buFontTx/>
              <a:buChar char="-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autobiografie</a:t>
            </a:r>
          </a:p>
          <a:p>
            <a:pPr marL="171450" indent="-171450">
              <a:buFontTx/>
              <a:buChar char="-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chorál</a:t>
            </a:r>
          </a:p>
          <a:p>
            <a:pPr marL="171450" indent="-171450">
              <a:buFontTx/>
              <a:buChar char="-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kancionál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lačítko akce: Zpět nebo Předchozí 2">
            <a:hlinkClick r:id="rId5" action="ppaction://hlinksldjump" highlightClick="1"/>
          </p:cNvPr>
          <p:cNvSpPr/>
          <p:nvPr/>
        </p:nvSpPr>
        <p:spPr>
          <a:xfrm>
            <a:off x="3995936" y="4659982"/>
            <a:ext cx="504056" cy="36004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C7CEBB-1C55-4A8F-8C8A-6FD079F16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Zápis – 2. část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C40D11-9983-4782-8230-0D784F089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u="sng" dirty="0">
                <a:latin typeface="Times New Roman" pitchFamily="18" charset="0"/>
                <a:cs typeface="Times New Roman" pitchFamily="18" charset="0"/>
              </a:rPr>
              <a:t>Počátky česky psané literatury</a:t>
            </a:r>
          </a:p>
          <a:p>
            <a:pPr>
              <a:buFontTx/>
              <a:buChar char="-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bohemika, glosy, první česky psaná věta (na zakládací listině   litoměřické kapituly, poč. 13. stol.)</a:t>
            </a:r>
          </a:p>
          <a:p>
            <a:pPr>
              <a:buFontTx/>
              <a:buChar char="-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duchovní česká píseň</a:t>
            </a:r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 Svatý Václave, vévodo české země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(12. stol.)</a:t>
            </a:r>
          </a:p>
          <a:p>
            <a:pPr>
              <a:buFontTx/>
              <a:buChar char="-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kroniky: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Kosmas -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>
                <a:latin typeface="Times New Roman" pitchFamily="18" charset="0"/>
                <a:cs typeface="Times New Roman" pitchFamily="18" charset="0"/>
              </a:rPr>
              <a:t>Chronica</a:t>
            </a:r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>
                <a:latin typeface="Times New Roman" pitchFamily="18" charset="0"/>
                <a:cs typeface="Times New Roman" pitchFamily="18" charset="0"/>
              </a:rPr>
              <a:t>Boemorum</a:t>
            </a:r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(Kronika česká, od bájných počátků českého národa po r. 1125, psaná lat.)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Dalimilova kronika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(z poč. 14. stol., česky psaná, autor neznámý)</a:t>
            </a:r>
          </a:p>
          <a:p>
            <a:pPr>
              <a:buFontTx/>
              <a:buChar char="-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veršované vyprávění o Alexandru Velikém  </a:t>
            </a:r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Alexandreis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(konec 13. stol.)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bohemika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= česká jména v cizojazyčném textu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glosy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= české překlady slov a frází vepsané do cizojazyčného textu</a:t>
            </a:r>
          </a:p>
          <a:p>
            <a:pPr>
              <a:buFontTx/>
              <a:buChar char="-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177642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115</TotalTime>
  <Words>936</Words>
  <Application>Microsoft Office PowerPoint</Application>
  <PresentationFormat>Předvádění na obrazovce (16:9)</PresentationFormat>
  <Paragraphs>147</Paragraphs>
  <Slides>9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Berlín</vt:lpstr>
      <vt:lpstr>Počátky česky psané literatury</vt:lpstr>
      <vt:lpstr>Co již víme o počátcích české literatury?</vt:lpstr>
      <vt:lpstr>Jaké si řekneme nové termíny a názvy?</vt:lpstr>
      <vt:lpstr>  Co si řekneme nového?</vt:lpstr>
      <vt:lpstr>Počátky česky psané literatury  - zápis</vt:lpstr>
      <vt:lpstr>Duchovní písně  - Hospodine pomiluj ny</vt:lpstr>
      <vt:lpstr>Duchovní písně Svatováclavský chorál </vt:lpstr>
      <vt:lpstr>Něco navíc pro šikovné</vt:lpstr>
      <vt:lpstr>Zápis – 2. část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Počátky česky psané literatury</dc:title>
  <dc:creator>Bednář Milan, nprap.</dc:creator>
  <cp:lastModifiedBy>Milan Bednář</cp:lastModifiedBy>
  <cp:revision>6</cp:revision>
  <dcterms:created xsi:type="dcterms:W3CDTF">2020-10-14T16:26:40Z</dcterms:created>
  <dcterms:modified xsi:type="dcterms:W3CDTF">2025-10-21T18:39:25Z</dcterms:modified>
</cp:coreProperties>
</file>