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8" r:id="rId2"/>
    <p:sldId id="276" r:id="rId3"/>
    <p:sldId id="281" r:id="rId4"/>
    <p:sldId id="257" r:id="rId5"/>
    <p:sldId id="259" r:id="rId6"/>
    <p:sldId id="264" r:id="rId7"/>
    <p:sldId id="270" r:id="rId8"/>
    <p:sldId id="260" r:id="rId9"/>
    <p:sldId id="277" r:id="rId10"/>
    <p:sldId id="279" r:id="rId11"/>
    <p:sldId id="280" r:id="rId12"/>
    <p:sldId id="274" r:id="rId1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CCFF33"/>
    <a:srgbClr val="FFFF99"/>
    <a:srgbClr val="FF99CC"/>
    <a:srgbClr val="FFFF00"/>
    <a:srgbClr val="99FF99"/>
    <a:srgbClr val="8137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/>
              <a:t>Elektronická učebnice - Základní škola Děčín VI, Na Stráni 879/2, příspěvková organizace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3583E-89BF-4ECB-AA3F-75DD3E829E63}" type="datetimeFigureOut">
              <a:rPr lang="cs-CZ" smtClean="0"/>
              <a:pPr/>
              <a:t>20.10.2025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71979-99DB-4828-878C-66DC5CF305D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763028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/>
              <a:t>Elektronická učebnice - Základní škola Děčín VI, Na Stráni 879/2, příspěvková organizace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27786-DE88-4C02-A0B7-082242F2B663}" type="datetimeFigureOut">
              <a:rPr lang="cs-CZ" smtClean="0"/>
              <a:pPr/>
              <a:t>20.10.2025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757F8-8F25-4CF1-88DC-C9C420F5300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21211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Víte, kdo</a:t>
            </a:r>
            <a:r>
              <a:rPr lang="cs-CZ" baseline="0" dirty="0"/>
              <a:t> způsobuje angínu, chřipku, nebo neštovice?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757F8-8F25-4CF1-88DC-C9C420F53004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s-CZ"/>
              <a:t>Elektronická učebnice - Základní škola Děčín VI, Na Stráni 879/2, příspěvková organizace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757F8-8F25-4CF1-88DC-C9C420F53004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s-CZ"/>
              <a:t>Elektronická učebnice - Základní škola Děčín VI, Na Stráni 879/2, příspěvková organizace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757F8-8F25-4CF1-88DC-C9C420F53004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s-CZ"/>
              <a:t>Elektronická učebnice - Základní škola Děčín VI, Na Stráni 879/2, příspěvková organizace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C757F8-8F25-4CF1-88DC-C9C420F53004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s-CZ"/>
              <a:t>Elektronická učebnice - Základní škola Děčín VI, Na Stráni 879/2, příspěvková organizace</a:t>
            </a:r>
          </a:p>
        </p:txBody>
      </p:sp>
    </p:spTree>
    <p:extLst>
      <p:ext uri="{BB962C8B-B14F-4D97-AF65-F5344CB8AC3E}">
        <p14:creationId xmlns:p14="http://schemas.microsoft.com/office/powerpoint/2010/main" val="38192287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cs-CZ"/>
              <a:t>Elektronická učebnice - Základní škola Děčín VI, Na Stráni 879/2, příspěvková organizace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C757F8-8F25-4CF1-88DC-C9C420F53004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571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6E6A-BCBB-4397-B238-D9666C12CA33}" type="datetime1">
              <a:rPr lang="cs-CZ" smtClean="0"/>
              <a:pPr/>
              <a:t>20.10.2025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4DB5B-C4F9-421B-B915-96C77EBC177D}" type="datetime1">
              <a:rPr lang="cs-CZ" smtClean="0"/>
              <a:pPr/>
              <a:t>20.10.2025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7F35-795A-4B52-AF4B-8AF9D6F591C2}" type="datetime1">
              <a:rPr lang="cs-CZ" smtClean="0"/>
              <a:pPr/>
              <a:t>20.10.2025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B4C2E-6E06-4E9C-9D85-8F31E0E288E6}" type="datetime1">
              <a:rPr lang="cs-CZ" smtClean="0"/>
              <a:pPr/>
              <a:t>20.10.2025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ABC8E-B95F-4149-9A9A-D11A584EB29D}" type="datetime1">
              <a:rPr lang="cs-CZ" smtClean="0"/>
              <a:pPr/>
              <a:t>20.10.2025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0DED4-D2BA-48CB-B2B6-1875E7FDB29C}" type="datetime1">
              <a:rPr lang="cs-CZ" smtClean="0"/>
              <a:pPr/>
              <a:t>20.10.2025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9A91E-1CCF-40B7-8986-DCBC22B998A1}" type="datetime1">
              <a:rPr lang="cs-CZ" smtClean="0"/>
              <a:pPr/>
              <a:t>20.10.2025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CEE0F-07E8-4FA4-BC5E-B1097BC39F9A}" type="datetime1">
              <a:rPr lang="cs-CZ" smtClean="0"/>
              <a:pPr/>
              <a:t>20.10.2025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1AB1-11DE-4681-8765-EB93C13598AF}" type="datetime1">
              <a:rPr lang="cs-CZ" smtClean="0"/>
              <a:pPr/>
              <a:t>20.10.2025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8AF0-EED2-4674-8E08-6CB36054DDEB}" type="datetime1">
              <a:rPr lang="cs-CZ" smtClean="0"/>
              <a:pPr/>
              <a:t>20.10.2025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B1AB8-A318-494C-B197-385F53BD80D4}" type="datetime1">
              <a:rPr lang="cs-CZ" smtClean="0"/>
              <a:pPr/>
              <a:t>20.10.2025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CAF81-B0B1-45DF-898B-A867B8150E23}" type="datetime1">
              <a:rPr lang="cs-CZ" smtClean="0"/>
              <a:pPr/>
              <a:t>20.10.2025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059B0-F0F3-4110-8E3E-B7F9093C10A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resenter.ahaslides.com/presentation/7475695?presenting=true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/>
              <a:t>Předpony s-, z-,</a:t>
            </a:r>
            <a:r>
              <a:rPr lang="cs-CZ" dirty="0" err="1"/>
              <a:t>vz</a:t>
            </a:r>
            <a:r>
              <a:rPr lang="cs-CZ" dirty="0"/>
              <a:t>-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499992" y="2914650"/>
            <a:ext cx="3272408" cy="665212"/>
          </a:xfrm>
          <a:solidFill>
            <a:srgbClr val="006600"/>
          </a:solidFill>
        </p:spPr>
        <p:txBody>
          <a:bodyPr/>
          <a:lstStyle/>
          <a:p>
            <a:r>
              <a:rPr lang="cs-CZ" dirty="0"/>
              <a:t>6. třída</a:t>
            </a:r>
          </a:p>
        </p:txBody>
      </p:sp>
    </p:spTree>
    <p:extLst>
      <p:ext uri="{BB962C8B-B14F-4D97-AF65-F5344CB8AC3E}">
        <p14:creationId xmlns:p14="http://schemas.microsoft.com/office/powerpoint/2010/main" val="298067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05978"/>
            <a:ext cx="8784976" cy="5318099"/>
          </a:xfr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buNone/>
            </a:pPr>
            <a:endParaRPr lang="cs-CZ" sz="2500" b="1" dirty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Pozor!!!!</a:t>
            </a:r>
          </a:p>
          <a:p>
            <a:pPr>
              <a:spcBef>
                <a:spcPct val="0"/>
              </a:spcBef>
              <a:buNone/>
            </a:pPr>
            <a:endParaRPr lang="cs-CZ" sz="2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ct val="0"/>
              </a:spcBef>
              <a:buNone/>
            </a:pP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_ jednat pořádek 				_ jednat smlouvu	             </a:t>
            </a:r>
            <a:r>
              <a:rPr lang="pl-PL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_ volat na děti				_ volat poradu	</a:t>
            </a:r>
          </a:p>
          <a:p>
            <a:pPr>
              <a:spcBef>
                <a:spcPct val="0"/>
              </a:spcBef>
              <a:buNone/>
            </a:pP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it-IT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_ volit si barvu				_ volit ke vstupu</a:t>
            </a:r>
          </a:p>
          <a:p>
            <a:pPr>
              <a:spcBef>
                <a:spcPct val="0"/>
              </a:spcBef>
              <a:buNone/>
            </a:pP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_ měna barvy				_ měna peněz	</a:t>
            </a:r>
          </a:p>
          <a:p>
            <a:pPr>
              <a:spcBef>
                <a:spcPct val="0"/>
              </a:spcBef>
              <a:buNone/>
            </a:pP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_ bít psa					_ bít peněz		</a:t>
            </a:r>
          </a:p>
          <a:p>
            <a:pPr>
              <a:spcBef>
                <a:spcPct val="0"/>
              </a:spcBef>
              <a:buNone/>
            </a:pP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pt-BR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_ práva 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novinách</a:t>
            </a:r>
            <a:r>
              <a:rPr lang="pt-BR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_ práva 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lesů</a:t>
            </a:r>
            <a:r>
              <a:rPr lang="pt-BR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>
              <a:spcBef>
                <a:spcPct val="0"/>
              </a:spcBef>
              <a:buNone/>
            </a:pP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s-E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_ hlížet 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v zrcadle</a:t>
            </a:r>
            <a:r>
              <a:rPr lang="es-E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_ hlížet </a:t>
            </a:r>
            <a:r>
              <a:rPr lang="cs-CZ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 rozhledny</a:t>
            </a:r>
            <a:r>
              <a:rPr lang="es-ES" sz="2500" b="1" dirty="0">
                <a:latin typeface="Times New Roman" pitchFamily="18" charset="0"/>
                <a:ea typeface="+mj-ea"/>
                <a:cs typeface="Times New Roman" pitchFamily="18" charset="0"/>
              </a:rPr>
              <a:t>	</a:t>
            </a:r>
          </a:p>
          <a:p>
            <a:pPr>
              <a:spcBef>
                <a:spcPct val="0"/>
              </a:spcBef>
              <a:buNone/>
            </a:pPr>
            <a:endParaRPr lang="cs-CZ" sz="2500" b="1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763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06928"/>
            <a:ext cx="8712968" cy="4814043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dirty="0">
                <a:solidFill>
                  <a:srgbClr val="000000"/>
                </a:solidFill>
                <a:latin typeface="Arial" panose="020B0604020202020204" pitchFamily="34" charset="0"/>
              </a:rPr>
              <a:t>_ </a:t>
            </a:r>
            <a:r>
              <a:rPr lang="cs-CZ" sz="3000" dirty="0" err="1">
                <a:solidFill>
                  <a:srgbClr val="000000"/>
                </a:solidFill>
                <a:latin typeface="Arial" panose="020B0604020202020204" pitchFamily="34" charset="0"/>
              </a:rPr>
              <a:t>běhnout</a:t>
            </a:r>
            <a:r>
              <a:rPr lang="cs-CZ" sz="3000" dirty="0">
                <a:solidFill>
                  <a:srgbClr val="000000"/>
                </a:solidFill>
                <a:latin typeface="Arial" panose="020B0604020202020204" pitchFamily="34" charset="0"/>
              </a:rPr>
              <a:t> z vojny		_ </a:t>
            </a:r>
            <a:r>
              <a:rPr lang="cs-CZ" sz="3000" dirty="0" err="1">
                <a:solidFill>
                  <a:srgbClr val="000000"/>
                </a:solidFill>
                <a:latin typeface="Arial" panose="020B0604020202020204" pitchFamily="34" charset="0"/>
              </a:rPr>
              <a:t>běhnout</a:t>
            </a:r>
            <a:r>
              <a:rPr lang="cs-CZ" sz="3000" dirty="0">
                <a:solidFill>
                  <a:srgbClr val="000000"/>
                </a:solidFill>
                <a:latin typeface="Arial" panose="020B0604020202020204" pitchFamily="34" charset="0"/>
              </a:rPr>
              <a:t> se na návsi _ </a:t>
            </a:r>
            <a:r>
              <a:rPr lang="cs-CZ" sz="3000" dirty="0" err="1">
                <a:solidFill>
                  <a:srgbClr val="000000"/>
                </a:solidFill>
                <a:latin typeface="Arial" panose="020B0604020202020204" pitchFamily="34" charset="0"/>
              </a:rPr>
              <a:t>těžovat</a:t>
            </a:r>
            <a:r>
              <a:rPr lang="cs-CZ" sz="3000" dirty="0">
                <a:solidFill>
                  <a:srgbClr val="000000"/>
                </a:solidFill>
                <a:latin typeface="Arial" panose="020B0604020202020204" pitchFamily="34" charset="0"/>
              </a:rPr>
              <a:t> práci			_ </a:t>
            </a:r>
            <a:r>
              <a:rPr lang="cs-CZ" sz="3000" dirty="0" err="1">
                <a:solidFill>
                  <a:srgbClr val="000000"/>
                </a:solidFill>
                <a:latin typeface="Arial" panose="020B0604020202020204" pitchFamily="34" charset="0"/>
              </a:rPr>
              <a:t>těžovat</a:t>
            </a:r>
            <a:r>
              <a:rPr lang="cs-CZ" sz="3000" dirty="0">
                <a:solidFill>
                  <a:srgbClr val="000000"/>
                </a:solidFill>
                <a:latin typeface="Arial" panose="020B0604020202020204" pitchFamily="34" charset="0"/>
              </a:rPr>
              <a:t> na něj	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000" dirty="0">
                <a:solidFill>
                  <a:srgbClr val="000000"/>
                </a:solidFill>
                <a:latin typeface="Arial" panose="020B0604020202020204" pitchFamily="34" charset="0"/>
              </a:rPr>
              <a:t>_ </a:t>
            </a:r>
            <a:r>
              <a:rPr lang="cs-CZ" sz="3000" dirty="0" err="1">
                <a:solidFill>
                  <a:srgbClr val="000000"/>
                </a:solidFill>
                <a:latin typeface="Arial" panose="020B0604020202020204" pitchFamily="34" charset="0"/>
              </a:rPr>
              <a:t>užovat</a:t>
            </a:r>
            <a:r>
              <a:rPr lang="cs-CZ" sz="3000" dirty="0">
                <a:solidFill>
                  <a:srgbClr val="000000"/>
                </a:solidFill>
                <a:latin typeface="Arial" panose="020B0604020202020204" pitchFamily="34" charset="0"/>
              </a:rPr>
              <a:t> sukni			_ </a:t>
            </a:r>
            <a:r>
              <a:rPr lang="cs-CZ" sz="3000" dirty="0" err="1">
                <a:solidFill>
                  <a:srgbClr val="000000"/>
                </a:solidFill>
                <a:latin typeface="Arial" panose="020B0604020202020204" pitchFamily="34" charset="0"/>
              </a:rPr>
              <a:t>užovat</a:t>
            </a:r>
            <a:r>
              <a:rPr lang="cs-CZ" sz="3000" dirty="0">
                <a:solidFill>
                  <a:srgbClr val="000000"/>
                </a:solidFill>
                <a:latin typeface="Arial" panose="020B0604020202020204" pitchFamily="34" charset="0"/>
              </a:rPr>
              <a:t> žízní	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000" dirty="0">
                <a:solidFill>
                  <a:srgbClr val="000000"/>
                </a:solidFill>
                <a:latin typeface="Arial" panose="020B0604020202020204" pitchFamily="34" charset="0"/>
              </a:rPr>
              <a:t>_ tvrdit povrch			_ tvrdit podpisem	 _ tlouci někoho			_ tlouci prkýnka	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000" dirty="0">
                <a:solidFill>
                  <a:srgbClr val="000000"/>
                </a:solidFill>
                <a:latin typeface="Arial" panose="020B0604020202020204" pitchFamily="34" charset="0"/>
              </a:rPr>
              <a:t>_ mazat tabuli			_ mazat se blátem	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000" dirty="0">
                <a:solidFill>
                  <a:srgbClr val="000000"/>
                </a:solidFill>
                <a:latin typeface="Arial" panose="020B0604020202020204" pitchFamily="34" charset="0"/>
              </a:rPr>
              <a:t>_ válet kameny ze svahu	_ válet louku		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304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205979"/>
            <a:ext cx="8075240" cy="56557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dirty="0"/>
              <a:t>Doplňte předpony s-, z-, </a:t>
            </a:r>
            <a:r>
              <a:rPr lang="cs-CZ" dirty="0" err="1"/>
              <a:t>vz</a:t>
            </a:r>
            <a:r>
              <a:rPr lang="cs-CZ" dirty="0"/>
              <a:t>-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843558"/>
            <a:ext cx="8856984" cy="403244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Všechny jeho plány se ___hroutily. Plavci ___troskotali na útesech. Plačící dítě se najednou ___tišilo. Trámy krovu ___trouchnivěly. Ostří nože se ___tupilo. Vaše ___</a:t>
            </a:r>
            <a:r>
              <a:rPr lang="cs-CZ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tížnost</a:t>
            </a: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bude brzy vyřízena. Hurikán ___působil velké škody. Odnes ___pravit to rádio. Kup si také ___páteční lístek. Některá jablka se ___</a:t>
            </a:r>
            <a:r>
              <a:rPr lang="cs-CZ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cvrkla.Voda</a:t>
            </a: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prudce ___</a:t>
            </a:r>
            <a:r>
              <a:rPr lang="cs-CZ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tékala</a:t>
            </a: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střechy.  ___tratil čekáním mnoho času. </a:t>
            </a:r>
            <a:r>
              <a:rPr lang="cs-CZ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Ne___potřeboval</a:t>
            </a: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všechnu ___</a:t>
            </a:r>
            <a:r>
              <a:rPr lang="cs-CZ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travu</a:t>
            </a: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Oheň ___plál a polena v krbu ___hořela. Kočka se __točila do klubíčka. ___tratil jsem ___</a:t>
            </a:r>
            <a:r>
              <a:rPr lang="cs-CZ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travenky</a:t>
            </a: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 oběd. ___jednaná mezinárodní dohoda byla slavnostně podepsána. ___hlédl stejný film. ___ údivem ___</a:t>
            </a:r>
            <a:r>
              <a:rPr lang="cs-CZ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hlíželi</a:t>
            </a: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 údolí. Svým chováním ___kazil všem ostatním zábavu. Dopravní situaci komplikoval  ___tržený most.</a:t>
            </a:r>
          </a:p>
          <a:p>
            <a:pPr>
              <a:buNone/>
            </a:pP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9812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u="sng" dirty="0"/>
              <a:t>Škrtněte chybně napsaná slova:</a:t>
            </a:r>
            <a:endParaRPr lang="cs-CZ" dirty="0"/>
          </a:p>
          <a:p>
            <a:r>
              <a:rPr lang="cs-CZ" dirty="0"/>
              <a:t>pomněnka	- 	</a:t>
            </a:r>
            <a:r>
              <a:rPr lang="cs-CZ" dirty="0" err="1"/>
              <a:t>poměnka</a:t>
            </a:r>
            <a:r>
              <a:rPr lang="cs-CZ" dirty="0"/>
              <a:t>	</a:t>
            </a:r>
            <a:r>
              <a:rPr lang="cs-CZ" dirty="0" err="1"/>
              <a:t>obědnávka</a:t>
            </a:r>
            <a:r>
              <a:rPr lang="cs-CZ" dirty="0"/>
              <a:t> - 	objednávka</a:t>
            </a:r>
          </a:p>
          <a:p>
            <a:r>
              <a:rPr lang="cs-CZ" dirty="0" err="1"/>
              <a:t>vyvjesit</a:t>
            </a:r>
            <a:r>
              <a:rPr lang="cs-CZ" dirty="0"/>
              <a:t>	-    	vyvěsit		</a:t>
            </a:r>
            <a:r>
              <a:rPr lang="cs-CZ" dirty="0" err="1"/>
              <a:t>vypjenit</a:t>
            </a:r>
            <a:r>
              <a:rPr lang="cs-CZ" dirty="0"/>
              <a:t>	- 	vypěnit</a:t>
            </a:r>
          </a:p>
          <a:p>
            <a:r>
              <a:rPr lang="cs-CZ" dirty="0" err="1"/>
              <a:t>tamnější</a:t>
            </a:r>
            <a:r>
              <a:rPr lang="cs-CZ" dirty="0"/>
              <a:t>	-    	tamější		</a:t>
            </a:r>
            <a:r>
              <a:rPr lang="cs-CZ" dirty="0" err="1"/>
              <a:t>oněmnět</a:t>
            </a:r>
            <a:r>
              <a:rPr lang="cs-CZ" dirty="0"/>
              <a:t>	oněmět</a:t>
            </a:r>
          </a:p>
          <a:p>
            <a:r>
              <a:rPr lang="cs-CZ" dirty="0"/>
              <a:t>osamělý	-   	</a:t>
            </a:r>
            <a:r>
              <a:rPr lang="cs-CZ" dirty="0" err="1"/>
              <a:t>osamnělý</a:t>
            </a:r>
            <a:r>
              <a:rPr lang="cs-CZ" dirty="0"/>
              <a:t>	připomněl	</a:t>
            </a:r>
            <a:r>
              <a:rPr lang="cs-CZ" dirty="0" err="1"/>
              <a:t>připoměl</a:t>
            </a:r>
            <a:endParaRPr lang="cs-CZ" dirty="0"/>
          </a:p>
          <a:p>
            <a:r>
              <a:rPr lang="cs-CZ" dirty="0" err="1"/>
              <a:t>temější</a:t>
            </a:r>
            <a:r>
              <a:rPr lang="cs-CZ" dirty="0"/>
              <a:t> 	-   	temnější	napětí		napjetí</a:t>
            </a:r>
          </a:p>
          <a:p>
            <a:r>
              <a:rPr lang="cs-CZ" dirty="0"/>
              <a:t>oběsit	    	</a:t>
            </a:r>
            <a:r>
              <a:rPr lang="cs-CZ" dirty="0" err="1"/>
              <a:t>objesit</a:t>
            </a:r>
            <a:r>
              <a:rPr lang="cs-CZ" dirty="0"/>
              <a:t>		</a:t>
            </a:r>
            <a:r>
              <a:rPr lang="cs-CZ" dirty="0" err="1"/>
              <a:t>obět</a:t>
            </a:r>
            <a:r>
              <a:rPr lang="cs-CZ" dirty="0"/>
              <a:t>		objet</a:t>
            </a:r>
          </a:p>
          <a:p>
            <a:r>
              <a:rPr lang="cs-CZ" dirty="0"/>
              <a:t>rozuměl	-   	</a:t>
            </a:r>
            <a:r>
              <a:rPr lang="cs-CZ" dirty="0" err="1"/>
              <a:t>rozumněl</a:t>
            </a:r>
            <a:r>
              <a:rPr lang="cs-CZ" dirty="0"/>
              <a:t>	soukromě	- soukromně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1369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65571"/>
          </a:xfrm>
        </p:spPr>
        <p:txBody>
          <a:bodyPr>
            <a:normAutofit fontScale="90000"/>
          </a:bodyPr>
          <a:lstStyle/>
          <a:p>
            <a:r>
              <a:rPr lang="cs-CZ" dirty="0"/>
              <a:t>Pravopisné cvičení, doplňte mě/mně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977081"/>
            <a:ext cx="8784976" cy="396044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Choval se 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nerozu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_____. Nejedl stříd_____. Začalo ho 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ohro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_____ svědit v krku. Jeho do_____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nka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 vzápětí potvrdila. To ho 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zřej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_____ zachránilo. Teď se už chová 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rozu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_____ji. Míra 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neza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stnanosti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stoupla. 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Zapo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____l zapnout pračku. 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Nára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 se bavil. Obchod je na 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ná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____stí pracoval. 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Cílevědo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___. Choval se 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skro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___. Kopec str____ stoupal. Vypočítej 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prů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____r. Ten balík vypadá opravdu 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obje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_____. Doučovala se 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soukr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____. Všichni 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rozu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zadání. Nezná ta ___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jší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zvyky. Měla po___</a:t>
            </a:r>
            <a:r>
              <a:rPr lang="cs-CZ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nkové</a:t>
            </a: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oči.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cs-CZ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0571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430887"/>
            <a:ext cx="4690508" cy="59406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cs-CZ" sz="2500" b="1" dirty="0">
                <a:latin typeface="Times New Roman" pitchFamily="18" charset="0"/>
                <a:cs typeface="Times New Roman" pitchFamily="18" charset="0"/>
              </a:rPr>
              <a:t>Předpony s-, z-, </a:t>
            </a:r>
            <a:r>
              <a:rPr lang="cs-CZ" sz="2500" b="1" dirty="0" err="1">
                <a:latin typeface="Times New Roman" pitchFamily="18" charset="0"/>
                <a:cs typeface="Times New Roman" pitchFamily="18" charset="0"/>
              </a:rPr>
              <a:t>vz</a:t>
            </a:r>
            <a:r>
              <a:rPr lang="cs-CZ" sz="2500" b="1" dirty="0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cxnSp>
        <p:nvCxnSpPr>
          <p:cNvPr id="23" name="Přímá spojnice se šipkou 22"/>
          <p:cNvCxnSpPr/>
          <p:nvPr/>
        </p:nvCxnSpPr>
        <p:spPr>
          <a:xfrm>
            <a:off x="6912260" y="3246481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3904685" y="1851670"/>
            <a:ext cx="2160240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Listí již 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zežloutlo.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3904685" y="3169279"/>
            <a:ext cx="2664296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Jablíčko už 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zčervenalo.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734513" y="4011910"/>
            <a:ext cx="3697134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Přezrálé jablko 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spadlo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pod strom.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77"/>
          <a:stretch/>
        </p:blipFill>
        <p:spPr bwMode="auto">
          <a:xfrm>
            <a:off x="1403648" y="1678895"/>
            <a:ext cx="2212241" cy="2195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755576" y="1132507"/>
            <a:ext cx="3750901" cy="40011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Větev se pod tíhou ovoce 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zlomila.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6745998" y="948033"/>
            <a:ext cx="548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latin typeface="Times New Roman" pitchFamily="18" charset="0"/>
                <a:cs typeface="Times New Roman" pitchFamily="18" charset="0"/>
              </a:rPr>
              <a:t>S-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7362426" y="947840"/>
            <a:ext cx="667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latin typeface="Times New Roman" pitchFamily="18" charset="0"/>
                <a:cs typeface="Times New Roman" pitchFamily="18" charset="0"/>
              </a:rPr>
              <a:t>Z-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8143934" y="947841"/>
            <a:ext cx="8925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latin typeface="Times New Roman" pitchFamily="18" charset="0"/>
                <a:cs typeface="Times New Roman" pitchFamily="18" charset="0"/>
              </a:rPr>
              <a:t>VZ-</a:t>
            </a:r>
          </a:p>
        </p:txBody>
      </p:sp>
      <p:pic>
        <p:nvPicPr>
          <p:cNvPr id="1028" name="Picture 4" descr="C:\Users\kopcanova\AppData\Local\Microsoft\Windows\Temporary Internet Files\Content.IE5\VJL96PNS\MC90043441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426" y="2112828"/>
            <a:ext cx="1314030" cy="1327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Přímá spojnice se šipkou 12"/>
          <p:cNvCxnSpPr>
            <a:stCxn id="4" idx="2"/>
          </p:cNvCxnSpPr>
          <p:nvPr/>
        </p:nvCxnSpPr>
        <p:spPr>
          <a:xfrm>
            <a:off x="7020272" y="1532808"/>
            <a:ext cx="281931" cy="3910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>
            <a:stCxn id="7" idx="2"/>
          </p:cNvCxnSpPr>
          <p:nvPr/>
        </p:nvCxnSpPr>
        <p:spPr>
          <a:xfrm flipH="1">
            <a:off x="7646156" y="1532615"/>
            <a:ext cx="50236" cy="3910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 flipH="1">
            <a:off x="8143935" y="1532615"/>
            <a:ext cx="316497" cy="391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-4438" y="430887"/>
            <a:ext cx="7308304" cy="59406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cs-CZ" sz="2500" b="1" dirty="0">
                <a:latin typeface="Times New Roman" pitchFamily="18" charset="0"/>
                <a:cs typeface="Times New Roman" pitchFamily="18" charset="0"/>
              </a:rPr>
              <a:t>Kdy píšeme ve slovech předponu s-?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182645" y="1177676"/>
            <a:ext cx="481814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Psaní předpon se řídí v zásadě významem.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62058" y="1867935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směr: dohromady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283968" y="1865506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pryč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7020272" y="1834682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dolů</a:t>
            </a:r>
          </a:p>
        </p:txBody>
      </p:sp>
      <p:cxnSp>
        <p:nvCxnSpPr>
          <p:cNvPr id="9" name="Přímá spojnice se šipkou 8"/>
          <p:cNvCxnSpPr/>
          <p:nvPr/>
        </p:nvCxnSpPr>
        <p:spPr>
          <a:xfrm>
            <a:off x="1979712" y="2329600"/>
            <a:ext cx="0" cy="38616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>
            <a:off x="1557928" y="2786800"/>
            <a:ext cx="36004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 flipV="1">
            <a:off x="1979712" y="2859784"/>
            <a:ext cx="0" cy="43204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 flipH="1">
            <a:off x="2026661" y="2774913"/>
            <a:ext cx="385192" cy="1188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>
            <a:off x="7495193" y="2296347"/>
            <a:ext cx="0" cy="851467"/>
          </a:xfrm>
          <a:prstGeom prst="straightConnector1">
            <a:avLst/>
          </a:prstGeom>
          <a:ln w="254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Kruhová šipka 59"/>
          <p:cNvSpPr/>
          <p:nvPr/>
        </p:nvSpPr>
        <p:spPr>
          <a:xfrm>
            <a:off x="4272848" y="2363011"/>
            <a:ext cx="792088" cy="1569605"/>
          </a:xfrm>
          <a:prstGeom prst="circularArrow">
            <a:avLst>
              <a:gd name="adj1" fmla="val 12500"/>
              <a:gd name="adj2" fmla="val 3167826"/>
              <a:gd name="adj3" fmla="val 20457681"/>
              <a:gd name="adj4" fmla="val 10800000"/>
              <a:gd name="adj5" fmla="val 125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61" name="TextovéPole 60"/>
          <p:cNvSpPr txBox="1"/>
          <p:nvPr/>
        </p:nvSpPr>
        <p:spPr>
          <a:xfrm>
            <a:off x="362058" y="3849923"/>
            <a:ext cx="2672034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Zemědělci 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svážel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i obilí z pole.</a:t>
            </a:r>
          </a:p>
        </p:txBody>
      </p:sp>
      <p:sp>
        <p:nvSpPr>
          <p:cNvPr id="62" name="TextovéPole 61"/>
          <p:cNvSpPr txBox="1"/>
          <p:nvPr/>
        </p:nvSpPr>
        <p:spPr>
          <a:xfrm>
            <a:off x="3649714" y="3828576"/>
            <a:ext cx="2088232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Smažte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tabuli!</a:t>
            </a:r>
          </a:p>
        </p:txBody>
      </p:sp>
      <p:sp>
        <p:nvSpPr>
          <p:cNvPr id="63" name="TextovéPole 62"/>
          <p:cNvSpPr txBox="1"/>
          <p:nvPr/>
        </p:nvSpPr>
        <p:spPr>
          <a:xfrm>
            <a:off x="6587422" y="3828576"/>
            <a:ext cx="2088232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Dědeček 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spadl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ze žebříku.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893" y="430887"/>
            <a:ext cx="1353280" cy="1301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457964"/>
            <a:ext cx="9144000" cy="59406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cs-CZ" sz="2500" b="1" dirty="0">
                <a:latin typeface="Times New Roman" pitchFamily="18" charset="0"/>
                <a:cs typeface="Times New Roman" pitchFamily="18" charset="0"/>
              </a:rPr>
              <a:t>Kdy píšeme ve slovech předponu z-, ze-, </a:t>
            </a:r>
            <a:r>
              <a:rPr lang="cs-CZ" sz="2500" b="1" dirty="0" err="1">
                <a:latin typeface="Times New Roman" pitchFamily="18" charset="0"/>
                <a:cs typeface="Times New Roman" pitchFamily="18" charset="0"/>
              </a:rPr>
              <a:t>vz</a:t>
            </a:r>
            <a:r>
              <a:rPr lang="cs-CZ" sz="2500" b="1" dirty="0">
                <a:latin typeface="Times New Roman" pitchFamily="18" charset="0"/>
                <a:cs typeface="Times New Roman" pitchFamily="18" charset="0"/>
              </a:rPr>
              <a:t>-?</a:t>
            </a:r>
          </a:p>
        </p:txBody>
      </p:sp>
      <p:cxnSp>
        <p:nvCxnSpPr>
          <p:cNvPr id="15" name="Přímá spojnice 14"/>
          <p:cNvCxnSpPr/>
          <p:nvPr/>
        </p:nvCxnSpPr>
        <p:spPr>
          <a:xfrm>
            <a:off x="7308304" y="206769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323528" y="1995686"/>
            <a:ext cx="21242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Směr - vzhůru</a:t>
            </a:r>
          </a:p>
          <a:p>
            <a:endParaRPr lang="cs-CZ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2339752" y="1279365"/>
            <a:ext cx="496855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Psaní předpon se řídí v zásadě významem.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34961" y="4125478"/>
            <a:ext cx="2952327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Letadlo rychle 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vzlétlo.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735742" y="1995685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dokončení (výsledek) děje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6773091" y="200897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změna stavu</a:t>
            </a:r>
          </a:p>
        </p:txBody>
      </p:sp>
      <p:cxnSp>
        <p:nvCxnSpPr>
          <p:cNvPr id="11" name="Přímá spojnice se šipkou 10"/>
          <p:cNvCxnSpPr/>
          <p:nvPr/>
        </p:nvCxnSpPr>
        <p:spPr>
          <a:xfrm flipV="1">
            <a:off x="1691679" y="2535596"/>
            <a:ext cx="1" cy="133109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3419872" y="4125478"/>
            <a:ext cx="2581811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Větev se pod tíhou sněhu 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zlomila.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6492159" y="4125478"/>
            <a:ext cx="2520280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Listí již 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zežloutlo.</a:t>
            </a:r>
          </a:p>
        </p:txBody>
      </p:sp>
      <p:pic>
        <p:nvPicPr>
          <p:cNvPr id="2053" name="Picture 5" descr="C:\Users\kopcanova\AppData\Local\Microsoft\Windows\Temporary Internet Files\Content.IE5\GFKKACYO\MP90020095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091" y="2570575"/>
            <a:ext cx="1889796" cy="1366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C:\Users\kopcanova\AppData\Local\Microsoft\Windows\Temporary Internet Files\Content.IE5\GVE3167F\MP900433725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7342" y="2486297"/>
            <a:ext cx="1221215" cy="150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/>
              <a:t>PAMATUJ !!!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Vždy s – </a:t>
            </a:r>
          </a:p>
          <a:p>
            <a:r>
              <a:rPr lang="cs-CZ" b="1" dirty="0">
                <a:solidFill>
                  <a:srgbClr val="FF0000"/>
                </a:solidFill>
              </a:rPr>
              <a:t>STRAVA, STRÁVIT, SKONČIT, SPOTŘEBOVAT, STMÍVAT SE, STRHNOUT, SPÁLIT</a:t>
            </a:r>
          </a:p>
          <a:p>
            <a:r>
              <a:rPr lang="cs-CZ" b="1" dirty="0">
                <a:solidFill>
                  <a:srgbClr val="006600"/>
                </a:solidFill>
              </a:rPr>
              <a:t>Vždy z –</a:t>
            </a:r>
          </a:p>
          <a:p>
            <a:r>
              <a:rPr lang="cs-CZ" b="1" dirty="0">
                <a:solidFill>
                  <a:srgbClr val="006600"/>
                </a:solidFill>
              </a:rPr>
              <a:t>ZPĚV, ZPÍVAT, ZPŮSOBIT, ZKOUŠET, ZKOUŠKA, ZKOUMAT</a:t>
            </a:r>
          </a:p>
        </p:txBody>
      </p:sp>
    </p:spTree>
    <p:extLst>
      <p:ext uri="{BB962C8B-B14F-4D97-AF65-F5344CB8AC3E}">
        <p14:creationId xmlns:p14="http://schemas.microsoft.com/office/powerpoint/2010/main" val="3932550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665" y="430887"/>
            <a:ext cx="3996952" cy="594066"/>
          </a:xfrm>
        </p:spPr>
        <p:txBody>
          <a:bodyPr>
            <a:normAutofit/>
          </a:bodyPr>
          <a:lstStyle/>
          <a:p>
            <a:pPr algn="l"/>
            <a:r>
              <a:rPr lang="cs-CZ" sz="2500" b="1" dirty="0">
                <a:latin typeface="Times New Roman" pitchFamily="18" charset="0"/>
                <a:cs typeface="Times New Roman" pitchFamily="18" charset="0"/>
              </a:rPr>
              <a:t>Procvičení a příklady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79512" y="1347614"/>
            <a:ext cx="8568952" cy="286232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Doplňte správné předpony s-, z-, </a:t>
            </a:r>
            <a:r>
              <a:rPr lang="cs-CZ" sz="2000" b="1" dirty="0" err="1">
                <a:latin typeface="Times New Roman" pitchFamily="18" charset="0"/>
                <a:cs typeface="Times New Roman" pitchFamily="18" charset="0"/>
              </a:rPr>
              <a:t>vz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-.</a:t>
            </a:r>
          </a:p>
          <a:p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Ve škole _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bíráme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starý papír. Automobily _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vážely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řepu z polí. Velice jsi mě _klamal.  _lepili jsme oba papíry k sobě.  Obilí již __klíčilo. O Vánocích jsem velmi _tloustla. Zmije se _točila do klubíčka. Déšť _myl všechny stopy. Strom se _kácel na blízké stavení. Koně se __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pínali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. Lidé se  _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hromáždili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na náměstí.  Petr _lezl pomalu na zem.  Při tělocviku jsem se pořádně _potil.  Venku se už __tmělo.  Ptáček _létl ke krmítku. Na výlet si pečlivě  _balte všechny věci. Květiny ve váze už  _vadly. Náš dědeček již __stárl.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47397"/>
            <a:ext cx="1770173" cy="1224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B69F07E8-8A3F-0FD5-6E86-9BF4B79B4633}"/>
              </a:ext>
            </a:extLst>
          </p:cNvPr>
          <p:cNvSpPr txBox="1"/>
          <p:nvPr/>
        </p:nvSpPr>
        <p:spPr>
          <a:xfrm>
            <a:off x="1475656" y="4389447"/>
            <a:ext cx="554461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cs-CZ">
                <a:hlinkClick r:id="rId4"/>
              </a:rPr>
              <a:t>Kvíz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5402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23478"/>
            <a:ext cx="8229600" cy="648072"/>
          </a:xfr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cs-CZ" sz="2500" b="1" dirty="0">
                <a:latin typeface="Times New Roman" pitchFamily="18" charset="0"/>
                <a:cs typeface="Times New Roman" pitchFamily="18" charset="0"/>
              </a:rPr>
              <a:t>Doplňte předpony s-, z-, </a:t>
            </a:r>
            <a:r>
              <a:rPr lang="cs-CZ" sz="2500" b="1" dirty="0" err="1">
                <a:latin typeface="Times New Roman" pitchFamily="18" charset="0"/>
                <a:cs typeface="Times New Roman" pitchFamily="18" charset="0"/>
              </a:rPr>
              <a:t>vz</a:t>
            </a:r>
            <a:r>
              <a:rPr lang="cs-CZ" sz="2500" b="1" dirty="0">
                <a:latin typeface="Times New Roman" pitchFamily="18" charset="0"/>
                <a:cs typeface="Times New Roman" pitchFamily="18" charset="0"/>
              </a:rPr>
              <a:t>-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915566"/>
            <a:ext cx="8640960" cy="396044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Automobily __ </a:t>
            </a:r>
            <a:r>
              <a:rPr lang="cs-CZ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vážely</a:t>
            </a: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řepu do cukrovaru. Přetížená větev se __ lomila. Letadlo prudce __ létlo. Podlaha v místnosti už ___trouchnivěla. Déšť __myl stopy po zápase. Zmije se ___točila do klubíčka. Jablko __ padlo na zem. __foukni tu svíčku.  Pavel __ lezl pomalu dolů. Výkon našeho družstva __klamal. ___kontrolujte si doklady. Už se ___</a:t>
            </a:r>
            <a:r>
              <a:rPr lang="cs-CZ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tmívá</a:t>
            </a: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Špačci se ___létli na třešeň. Letos jsem si na horách ___lomil lyži. ___tuhli jsme strachem.  Na křižovatce se ___razila dvě auta. Žluté listí ze stromu už ___padlo. Nemohl jsem si na to ___</a:t>
            </a:r>
            <a:r>
              <a:rPr lang="cs-CZ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pomenout</a:t>
            </a:r>
            <a:r>
              <a:rPr lang="cs-CZ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Ježek se ___točil do klubíčka. Letadlo se ___neslo z přistávací plochy. Větrná bouře ___působila velké škody. Cesta vedla přímo ___hůru.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95186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chemeClr val="accent6">
            <a:lumMod val="40000"/>
            <a:lumOff val="60000"/>
          </a:schemeClr>
        </a:solidFill>
      </a:spPr>
      <a:bodyPr wrap="square" rtlCol="0">
        <a:spAutoFit/>
      </a:bodyPr>
      <a:lstStyle>
        <a:defPPr>
          <a:defRPr sz="1200" b="1" dirty="0" smtClean="0">
            <a:solidFill>
              <a:schemeClr val="accent3">
                <a:lumMod val="50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3184</TotalTime>
  <Words>1033</Words>
  <Application>Microsoft Office PowerPoint</Application>
  <PresentationFormat>Předvádění na obrazovce (16:9)</PresentationFormat>
  <Paragraphs>76</Paragraphs>
  <Slides>12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Motiv sady Office</vt:lpstr>
      <vt:lpstr>Předpony s-, z-,vz-</vt:lpstr>
      <vt:lpstr>Prezentace aplikace PowerPoint</vt:lpstr>
      <vt:lpstr>Pravopisné cvičení, doplňte mě/mně</vt:lpstr>
      <vt:lpstr>Předpony s-, z-, vz-</vt:lpstr>
      <vt:lpstr>Kdy píšeme ve slovech předponu s-?</vt:lpstr>
      <vt:lpstr>Kdy píšeme ve slovech předponu z-, ze-, vz-?</vt:lpstr>
      <vt:lpstr>PAMATUJ !!!</vt:lpstr>
      <vt:lpstr>Procvičení a příklady</vt:lpstr>
      <vt:lpstr>Doplňte předpony s-, z-, vz- </vt:lpstr>
      <vt:lpstr>Prezentace aplikace PowerPoint</vt:lpstr>
      <vt:lpstr>Prezentace aplikace PowerPoint</vt:lpstr>
      <vt:lpstr>Doplňte předpony s-, z-, vz- </vt:lpstr>
    </vt:vector>
  </TitlesOfParts>
  <Company>Základní škla Děčín VI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prusa</dc:creator>
  <cp:lastModifiedBy>Milan Bednář</cp:lastModifiedBy>
  <cp:revision>282</cp:revision>
  <dcterms:created xsi:type="dcterms:W3CDTF">2010-10-18T18:21:56Z</dcterms:created>
  <dcterms:modified xsi:type="dcterms:W3CDTF">2025-10-20T18:00:20Z</dcterms:modified>
</cp:coreProperties>
</file>