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66" r:id="rId4"/>
    <p:sldId id="267" r:id="rId5"/>
    <p:sldId id="268" r:id="rId6"/>
    <p:sldId id="269" r:id="rId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8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50ED518-9775-4548-9DFC-48FE5435C4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98F6A1B8-46ED-4524-869E-95DCEE2014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8095E85-668E-43AE-8C8E-F2B0F82C7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82D5A-38FE-4910-A1B9-5F7F86259E85}" type="datetimeFigureOut">
              <a:rPr lang="cs-CZ" smtClean="0"/>
              <a:t>22.10.2025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BD3C7C2-10A3-4634-A0F9-F8EB00A2B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47CDF38-7503-46BA-B3B6-DDE7F3BBCF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783E6-446F-4432-B820-DA237B5254E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58033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37389A2-C3E1-4B3E-9C93-7AE1704B70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D974A59C-7181-48F7-91DB-22207D5A12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3081E8A-1FEE-4962-A14D-C9D83C7D4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82D5A-38FE-4910-A1B9-5F7F86259E85}" type="datetimeFigureOut">
              <a:rPr lang="cs-CZ" smtClean="0"/>
              <a:t>22.10.2025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730D842-E1F1-42A6-929B-408569CE73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C123658-5C4F-4242-92D6-02423D341D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783E6-446F-4432-B820-DA237B5254E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9513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5AD097C1-C949-4CA5-B4D8-50A9859C2CD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30A66558-E5AE-42DC-B040-AF2C965920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71B3043-82AE-45AF-870C-820568580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82D5A-38FE-4910-A1B9-5F7F86259E85}" type="datetimeFigureOut">
              <a:rPr lang="cs-CZ" smtClean="0"/>
              <a:t>22.10.2025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3602DC0-515E-4D79-89C5-AEE658FCD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3E12664-675A-4750-967D-6BFD841BF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783E6-446F-4432-B820-DA237B5254E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7861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B40F9F5-1475-4D96-94A6-041F214F30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CA7F94B-130A-43BA-9E1D-454A1C4273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55D9401-86A1-40B8-849E-1F15241062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82D5A-38FE-4910-A1B9-5F7F86259E85}" type="datetimeFigureOut">
              <a:rPr lang="cs-CZ" smtClean="0"/>
              <a:t>22.10.2025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910351C-9DB1-46BF-AAB8-CB372B5360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5D4F2ED-055D-42ED-8145-D696F76BFC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783E6-446F-4432-B820-DA237B5254E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25382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0ADD7C3-6D40-43AF-9465-B527936EF8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B173666-546D-4432-8AF2-D6C9F6BDE5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B9FB507-EB63-4F3F-8CD7-E8315E5286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82D5A-38FE-4910-A1B9-5F7F86259E85}" type="datetimeFigureOut">
              <a:rPr lang="cs-CZ" smtClean="0"/>
              <a:t>22.10.2025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BCD1981-B0EE-4EF2-863E-93E430D877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EE0C7A3-55DF-4E14-83B5-F7205D7DA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783E6-446F-4432-B820-DA237B5254E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632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C7C8B77-1FBD-4523-8FA2-006B8D20B3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3686BE8-0955-4479-B99F-5BAE1BD715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C89EF382-BBC2-482C-80C2-D32B5A7B35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202E00C-73EA-4205-A2F6-3DD5C0AE5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82D5A-38FE-4910-A1B9-5F7F86259E85}" type="datetimeFigureOut">
              <a:rPr lang="cs-CZ" smtClean="0"/>
              <a:t>22.10.2025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DFA217E-00CD-4A4D-B901-E34C043EC3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D3BF113E-E842-43FA-BCD6-8269454D0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783E6-446F-4432-B820-DA237B5254E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3097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AB32962-8580-41BD-A17F-9210244EEB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DB333B87-85E4-4F2A-9E90-DC1C9EA5EE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DA6E2E0C-B936-440A-A83A-DFC8E0CCC7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EE643B5E-D8BA-4FB8-892B-376F7BA17C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5A48D42C-99DE-4E86-BC5E-7633895065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D04B250A-525D-40BD-9349-A14F0934F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82D5A-38FE-4910-A1B9-5F7F86259E85}" type="datetimeFigureOut">
              <a:rPr lang="cs-CZ" smtClean="0"/>
              <a:t>22.10.2025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8BBA208B-3331-41D8-9D41-E3C16F116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DFD890B4-B780-450D-B476-DAB57D8F8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783E6-446F-4432-B820-DA237B5254E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5073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D93C0D9-A243-4DA7-89E2-2C3B5F444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377F881F-5159-4797-9BF8-E6B409AB74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82D5A-38FE-4910-A1B9-5F7F86259E85}" type="datetimeFigureOut">
              <a:rPr lang="cs-CZ" smtClean="0"/>
              <a:t>22.10.2025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7019D150-1610-4190-A4C9-0B8C1C224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F8E0BA0E-7979-4CA2-A319-D1D809E02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783E6-446F-4432-B820-DA237B5254E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8380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36652497-B27F-4679-B166-D77F16FAA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82D5A-38FE-4910-A1B9-5F7F86259E85}" type="datetimeFigureOut">
              <a:rPr lang="cs-CZ" smtClean="0"/>
              <a:t>22.10.2025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E74A81A3-22D8-45BD-BFE9-875B373ADB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A98FCE2-7BED-4549-BD24-8E8B9A5B5E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783E6-446F-4432-B820-DA237B5254E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53294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A5B1642-9F1A-49F5-8D5A-AF40782DA6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4F2D63F-E6EC-433C-841B-04144D3DE0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33409C24-6D6C-457D-A277-7EFAAF7D25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B97D9E6D-EB69-4A89-B581-43716E5C0E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82D5A-38FE-4910-A1B9-5F7F86259E85}" type="datetimeFigureOut">
              <a:rPr lang="cs-CZ" smtClean="0"/>
              <a:t>22.10.2025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5A102498-92C9-47C7-95F7-5FDC2ACAFB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DC8C00D-460F-4020-8286-C1877C5389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783E6-446F-4432-B820-DA237B5254E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81078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83EEB52-370E-4A59-8380-57913394F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0661A438-FC47-485A-8C19-E76FB23214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39CA599A-3738-485D-A033-A11C7153C5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512CC862-BAD2-46B0-928B-156906819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82D5A-38FE-4910-A1B9-5F7F86259E85}" type="datetimeFigureOut">
              <a:rPr lang="cs-CZ" smtClean="0"/>
              <a:t>22.10.2025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5B4E0310-2617-4EE5-84DA-552274099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841EB11-CA82-4918-B11A-AFA917234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783E6-446F-4432-B820-DA237B5254E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7524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FF4DC7E0-A641-48A2-B237-458D75BF8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F37E88E-0037-48FC-A155-91D9D26034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89B9BBA-7D3E-46B9-BA94-423CF1283D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E82D5A-38FE-4910-A1B9-5F7F86259E85}" type="datetimeFigureOut">
              <a:rPr lang="cs-CZ" smtClean="0"/>
              <a:t>22.10.2025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9AAE3C9-E0D9-447E-8815-0823B36BAA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3BE04D4-0389-4D2A-BEF0-0C132C60C2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1783E6-446F-4432-B820-DA237B5254E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0519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ordwall.net/cs/resource/11939271/v%C4%9Btn%C3%A9-%C4%8Dleny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4EFCCDA-8024-4742-81F1-88DE8CEA2F6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0070C0"/>
                </a:solidFill>
              </a:rPr>
              <a:t>Přívlastek, postupně rozvíjející, několikanásobný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3BC4EF82-AC3B-4089-9A01-B00EBE0697F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8. třída </a:t>
            </a:r>
          </a:p>
        </p:txBody>
      </p:sp>
    </p:spTree>
    <p:extLst>
      <p:ext uri="{BB962C8B-B14F-4D97-AF65-F5344CB8AC3E}">
        <p14:creationId xmlns:p14="http://schemas.microsoft.com/office/powerpoint/2010/main" val="2097494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DA1ED04-8EE9-04EA-7435-3222E9817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Opakování učiva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5220024-D214-A316-0698-2922A64D79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83727" y="1890606"/>
            <a:ext cx="7337293" cy="2894062"/>
          </a:xfrm>
        </p:spPr>
        <p:txBody>
          <a:bodyPr/>
          <a:lstStyle/>
          <a:p>
            <a:r>
              <a:rPr lang="cs-CZ" dirty="0">
                <a:hlinkClick r:id="rId2"/>
              </a:rPr>
              <a:t>Větné členy, opakování</a:t>
            </a:r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39DED057-20DA-2810-DA9F-D45908E325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7008" y="1890606"/>
            <a:ext cx="2905530" cy="2800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79096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2494079-7280-41AB-84AF-C9A48D7AA6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0070C0"/>
                </a:solidFill>
              </a:rPr>
              <a:t>Přívlastek několikanásobný a postupně rozvíjející 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EA909EFE-08C7-48C8-93D4-88A7E691743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>
                <a:solidFill>
                  <a:srgbClr val="FF0000"/>
                </a:solidFill>
              </a:rPr>
              <a:t>Několikanásobný 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37EEC9E0-2BFC-46FA-AF0A-7ECCEEAE508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dirty="0"/>
              <a:t>Tvoří ho </a:t>
            </a:r>
            <a:r>
              <a:rPr lang="cs-CZ" b="1" dirty="0">
                <a:solidFill>
                  <a:srgbClr val="FF0000"/>
                </a:solidFill>
              </a:rPr>
              <a:t>více přívlastků</a:t>
            </a:r>
            <a:r>
              <a:rPr lang="cs-CZ" dirty="0"/>
              <a:t>, které patří do </a:t>
            </a:r>
            <a:r>
              <a:rPr lang="cs-CZ" b="1" dirty="0">
                <a:solidFill>
                  <a:srgbClr val="FF0000"/>
                </a:solidFill>
              </a:rPr>
              <a:t>jedné významové řady</a:t>
            </a:r>
            <a:r>
              <a:rPr lang="cs-CZ" dirty="0"/>
              <a:t>.</a:t>
            </a:r>
          </a:p>
          <a:p>
            <a:endParaRPr lang="cs-CZ" dirty="0"/>
          </a:p>
          <a:p>
            <a:r>
              <a:rPr lang="cs-CZ" dirty="0"/>
              <a:t>Mezi takovými přívlastky mohou stát </a:t>
            </a:r>
            <a:r>
              <a:rPr lang="cs-CZ" b="1" dirty="0">
                <a:solidFill>
                  <a:srgbClr val="FF0000"/>
                </a:solidFill>
              </a:rPr>
              <a:t>spojky, popř. je oddělujeme čárkami</a:t>
            </a:r>
            <a:r>
              <a:rPr lang="cs-CZ" dirty="0"/>
              <a:t>.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5514B3A6-BC00-4EDD-A416-4E4D9FC7E9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cs-CZ" dirty="0">
                <a:solidFill>
                  <a:srgbClr val="00B050"/>
                </a:solidFill>
              </a:rPr>
              <a:t>Postupně rozvíjející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CA5A8D67-765B-4C01-8FE6-7B414DF89F54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cs-CZ" dirty="0"/>
              <a:t>Tvoří ho </a:t>
            </a:r>
            <a:r>
              <a:rPr lang="cs-CZ" b="1" dirty="0">
                <a:solidFill>
                  <a:srgbClr val="00B050"/>
                </a:solidFill>
              </a:rPr>
              <a:t>několik přívlastků, kde jeden přívlastek rozvíjí druhý</a:t>
            </a:r>
            <a:r>
              <a:rPr lang="cs-CZ" dirty="0"/>
              <a:t>.</a:t>
            </a:r>
          </a:p>
          <a:p>
            <a:endParaRPr lang="cs-CZ" dirty="0"/>
          </a:p>
          <a:p>
            <a:r>
              <a:rPr lang="cs-CZ" dirty="0"/>
              <a:t>Mezi takové přívlastky </a:t>
            </a:r>
            <a:r>
              <a:rPr lang="cs-CZ" b="1" dirty="0">
                <a:solidFill>
                  <a:srgbClr val="00B050"/>
                </a:solidFill>
              </a:rPr>
              <a:t>nemůžeme vložit žádnou spojku, neoddělujeme je čárkami.</a:t>
            </a:r>
          </a:p>
        </p:txBody>
      </p:sp>
    </p:spTree>
    <p:extLst>
      <p:ext uri="{BB962C8B-B14F-4D97-AF65-F5344CB8AC3E}">
        <p14:creationId xmlns:p14="http://schemas.microsoft.com/office/powerpoint/2010/main" val="13825950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2494079-7280-41AB-84AF-C9A48D7AA6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0070C0"/>
                </a:solidFill>
              </a:rPr>
              <a:t>Přívlastek několikanásobný a postupně rozvíjející 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EA909EFE-08C7-48C8-93D4-88A7E691743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>
                <a:solidFill>
                  <a:srgbClr val="FF0000"/>
                </a:solidFill>
              </a:rPr>
              <a:t>Několikanásobný 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37EEC9E0-2BFC-46FA-AF0A-7ECCEEAE508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rgbClr val="FF0000"/>
                </a:solidFill>
              </a:rPr>
              <a:t>Česká a slovenská </a:t>
            </a:r>
            <a:r>
              <a:rPr lang="cs-CZ" dirty="0"/>
              <a:t>literatura se začala rozvíjet za obrození.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Chov </a:t>
            </a:r>
            <a:r>
              <a:rPr lang="cs-CZ" b="1" dirty="0">
                <a:solidFill>
                  <a:srgbClr val="FF0000"/>
                </a:solidFill>
              </a:rPr>
              <a:t>ovcí, koz a prasat </a:t>
            </a:r>
            <a:r>
              <a:rPr lang="cs-CZ" dirty="0"/>
              <a:t>je velmi náročný.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5514B3A6-BC00-4EDD-A416-4E4D9FC7E9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cs-CZ" dirty="0">
                <a:solidFill>
                  <a:srgbClr val="00B050"/>
                </a:solidFill>
              </a:rPr>
              <a:t>Postupně rozvíjející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CA5A8D67-765B-4C01-8FE6-7B414DF89F54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Mám radost z </a:t>
            </a:r>
            <a:r>
              <a:rPr lang="cs-CZ" b="1" dirty="0">
                <a:solidFill>
                  <a:srgbClr val="00B050"/>
                </a:solidFill>
              </a:rPr>
              <a:t>mého včerejšího vydařeného</a:t>
            </a:r>
            <a:r>
              <a:rPr lang="cs-CZ" dirty="0"/>
              <a:t> vystoupení. 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Při </a:t>
            </a:r>
            <a:r>
              <a:rPr lang="cs-CZ" b="1" dirty="0">
                <a:solidFill>
                  <a:srgbClr val="00B050"/>
                </a:solidFill>
              </a:rPr>
              <a:t>takovém nebezpečném </a:t>
            </a:r>
            <a:r>
              <a:rPr lang="cs-CZ" dirty="0"/>
              <a:t>pádu z kola. </a:t>
            </a:r>
            <a:endParaRPr lang="cs-CZ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11665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B11BE99-C10C-4127-8ADA-C65E39EF53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0070C0"/>
                </a:solidFill>
              </a:rPr>
              <a:t>Přívlastek několikanásobný a postupně rozvíjející 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DCA6C2E-2A5E-4722-87BC-13F85CB815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osobní a nákladní automobily		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můj starý školní sešit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výborný ovčí sýr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ochočená, roztomilá veverka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8718F1E2-702F-4705-A469-BA22B4C77671}"/>
              </a:ext>
            </a:extLst>
          </p:cNvPr>
          <p:cNvSpPr txBox="1"/>
          <p:nvPr/>
        </p:nvSpPr>
        <p:spPr>
          <a:xfrm>
            <a:off x="5772646" y="1618891"/>
            <a:ext cx="38961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>
                <a:solidFill>
                  <a:srgbClr val="FF0000"/>
                </a:solidFill>
              </a:rPr>
              <a:t>několikanásobný 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47855785-100D-4CAB-8A22-C2C87847EF05}"/>
              </a:ext>
            </a:extLst>
          </p:cNvPr>
          <p:cNvSpPr txBox="1"/>
          <p:nvPr/>
        </p:nvSpPr>
        <p:spPr>
          <a:xfrm>
            <a:off x="5915769" y="4863023"/>
            <a:ext cx="38961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>
                <a:solidFill>
                  <a:srgbClr val="FF0000"/>
                </a:solidFill>
              </a:rPr>
              <a:t>několikanásobný </a:t>
            </a: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6ADFF83C-A484-4A8C-858F-E9A01080964C}"/>
              </a:ext>
            </a:extLst>
          </p:cNvPr>
          <p:cNvSpPr txBox="1"/>
          <p:nvPr/>
        </p:nvSpPr>
        <p:spPr>
          <a:xfrm>
            <a:off x="5454594" y="2656182"/>
            <a:ext cx="38961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>
                <a:solidFill>
                  <a:srgbClr val="00B050"/>
                </a:solidFill>
              </a:rPr>
              <a:t>postupně rozvíjející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731E3AB3-3014-4758-84D5-36151D731593}"/>
              </a:ext>
            </a:extLst>
          </p:cNvPr>
          <p:cNvSpPr txBox="1"/>
          <p:nvPr/>
        </p:nvSpPr>
        <p:spPr>
          <a:xfrm>
            <a:off x="5653377" y="3749814"/>
            <a:ext cx="38961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>
                <a:solidFill>
                  <a:srgbClr val="00B050"/>
                </a:solidFill>
              </a:rPr>
              <a:t>postupně rozvíjející</a:t>
            </a:r>
          </a:p>
        </p:txBody>
      </p:sp>
    </p:spTree>
    <p:extLst>
      <p:ext uri="{BB962C8B-B14F-4D97-AF65-F5344CB8AC3E}">
        <p14:creationId xmlns:p14="http://schemas.microsoft.com/office/powerpoint/2010/main" val="4270081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E9BB9E9-A5EE-4CE1-947A-3AA3D4D86D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0070C0"/>
                </a:solidFill>
              </a:rPr>
              <a:t>Rozlište přívlastky postupně rozvíjející a několikanásobné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184FBB7-CCF3-4B40-8FDE-BDA4ED0BA1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0891" y="1801771"/>
            <a:ext cx="10850217" cy="4351338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cs-CZ" b="1" dirty="0"/>
              <a:t>Návštěvník se ubíral prašnou polní cestou k Selské bráně. Na listech čičorky se plazily zploštělé beznohé žravé a dychtivé housenky. Cesty lemovaly jablkové švestkové třešňové ořechové aleje. Rákos se vyznačuje dlouhými úzkými listy. Za nízkým dřevěným plotem začínala cizí zahrada. V opuštěném vraním hnízdě se uvelebila poštolka. Rozpjatá černá křídla prozradila vránu. Po proudu plulo jakési podivné dřevěné plavidlo.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2726519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215</Words>
  <Application>Microsoft Office PowerPoint</Application>
  <PresentationFormat>Širokoúhlá obrazovka</PresentationFormat>
  <Paragraphs>36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Motiv Office</vt:lpstr>
      <vt:lpstr>Přívlastek, postupně rozvíjející, několikanásobný</vt:lpstr>
      <vt:lpstr>Opakování učiva</vt:lpstr>
      <vt:lpstr>Přívlastek několikanásobný a postupně rozvíjející </vt:lpstr>
      <vt:lpstr>Přívlastek několikanásobný a postupně rozvíjející </vt:lpstr>
      <vt:lpstr>Přívlastek několikanásobný a postupně rozvíjející </vt:lpstr>
      <vt:lpstr>Rozlište přívlastky postupně rozvíjející a několikanásobné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Přívlastek, procvičování učiva</dc:title>
  <dc:creator>Milan Bednář</dc:creator>
  <cp:lastModifiedBy>Milan Bednář</cp:lastModifiedBy>
  <cp:revision>2</cp:revision>
  <dcterms:created xsi:type="dcterms:W3CDTF">2021-11-01T17:42:53Z</dcterms:created>
  <dcterms:modified xsi:type="dcterms:W3CDTF">2025-10-22T15:29:29Z</dcterms:modified>
</cp:coreProperties>
</file>