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1"/>
  </p:notesMasterIdLst>
  <p:sldIdLst>
    <p:sldId id="291" r:id="rId2"/>
    <p:sldId id="292" r:id="rId3"/>
    <p:sldId id="293" r:id="rId4"/>
    <p:sldId id="294" r:id="rId5"/>
    <p:sldId id="295" r:id="rId6"/>
    <p:sldId id="296" r:id="rId7"/>
    <p:sldId id="299" r:id="rId8"/>
    <p:sldId id="297" r:id="rId9"/>
    <p:sldId id="298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9FF33"/>
    <a:srgbClr val="FF66FF"/>
    <a:srgbClr val="FF66CC"/>
    <a:srgbClr val="FF33CC"/>
    <a:srgbClr val="D3B857"/>
    <a:srgbClr val="FF66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10" autoAdjust="0"/>
  </p:normalViewPr>
  <p:slideViewPr>
    <p:cSldViewPr>
      <p:cViewPr varScale="1">
        <p:scale>
          <a:sx n="108" d="100"/>
          <a:sy n="108" d="100"/>
        </p:scale>
        <p:origin x="17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F4BF991-00A0-4B79-9E64-EA835D27224E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2884C87-61FA-49FF-AB42-AA1AF6E978E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5" name="Group 15"/>
          <p:cNvGrpSpPr>
            <a:grpSpLocks/>
          </p:cNvGrpSpPr>
          <p:nvPr/>
        </p:nvGrpSpPr>
        <p:grpSpPr bwMode="auto">
          <a:xfrm rot="-1066324">
            <a:off x="617538" y="3922713"/>
            <a:ext cx="2509837" cy="2527300"/>
            <a:chOff x="494947" y="417279"/>
            <a:chExt cx="2417578" cy="2421351"/>
          </a:xfrm>
        </p:grpSpPr>
        <p:sp>
          <p:nvSpPr>
            <p:cNvPr id="6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10"/>
            <p:cNvSpPr/>
            <p:nvPr/>
          </p:nvSpPr>
          <p:spPr>
            <a:xfrm>
              <a:off x="590646" y="417140"/>
              <a:ext cx="2321242" cy="2320968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8" name="Picture 13" descr="stickie-shadow.pn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14456" y="436040"/>
              <a:ext cx="404704" cy="461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4" descr="stickie-shadow.png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5400000">
              <a:off x="637932" y="2282410"/>
              <a:ext cx="404704" cy="461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7" descr="TitleCard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343346">
            <a:off x="2855913" y="2587625"/>
            <a:ext cx="5773737" cy="385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coverBan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613" y="5060950"/>
            <a:ext cx="1968500" cy="534988"/>
          </a:xfrm>
        </p:spPr>
        <p:txBody>
          <a:bodyPr anchor="t"/>
          <a:lstStyle>
            <a:lvl1pPr algn="ctr">
              <a:defRPr sz="2200"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E65452E3-92B0-4EBB-96CA-A865DE0D82EE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700" y="4135438"/>
            <a:ext cx="2085975" cy="835025"/>
          </a:xfrm>
        </p:spPr>
        <p:txBody>
          <a:bodyPr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200" y="5510213"/>
            <a:ext cx="738188" cy="425450"/>
          </a:xfrm>
        </p:spPr>
        <p:txBody>
          <a:bodyPr/>
          <a:lstStyle>
            <a:lvl1pPr algn="r">
              <a:defRPr smtClean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831B05A7-AEF0-4DBE-8E9A-87474CAA77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81EA9-DE0E-4B3A-9875-56B96B985D6F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B6CC3-95C7-4B6D-A54B-C3F89BAD05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A4554-2D1F-4099-A4A0-0394582F24DA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822F2-F8B4-4A3D-BE95-30F949BD6EB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1DD0D-793E-436B-8694-EAE2E635B903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2DC5B-689C-4E36-B756-B744EC8BCC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6CA57-1E1D-442D-805B-EC00E9638C88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D3E26-644C-400C-BF2A-77B0CFCDE8B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52FC0-84F5-4CBE-ACF5-E0BC57584F5B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ADA14-E31A-4B53-841C-74EA9FC292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2"/>
          <p:cNvSpPr>
            <a:spLocks/>
          </p:cNvSpPr>
          <p:nvPr/>
        </p:nvSpPr>
        <p:spPr bwMode="auto">
          <a:xfrm rot="20274567">
            <a:off x="3933825" y="4281488"/>
            <a:ext cx="1289050" cy="722312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33"/>
          <p:cNvSpPr>
            <a:spLocks/>
          </p:cNvSpPr>
          <p:nvPr/>
        </p:nvSpPr>
        <p:spPr bwMode="auto">
          <a:xfrm rot="9377604">
            <a:off x="3925888" y="3316288"/>
            <a:ext cx="1289050" cy="722312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AB01A-FB2E-4905-A07E-7D68B6AA8EF7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E8945-AB23-46FC-9BF9-036CD8BF5B1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941BE-930E-4A90-9BAC-728D83E10F82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AC38B-8002-4BD1-994A-5331755CE6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639B2-C3DF-4ECD-80B8-3CB1E5DB2232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2B4F0-CDA2-4F39-BCA5-79FE9A0995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AFA5F-500F-49E9-95A4-1339114A346F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50B32-7209-4EB1-9F37-9177120AE6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tap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190500"/>
            <a:ext cx="27813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CAD20-8B21-4ABC-BB3A-E6CE7B16864D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3FFF4-147B-4B11-A798-F6BAF2B997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Interior-Overlay.png"/>
          <p:cNvPicPr>
            <a:picLocks noChangeAspect="1"/>
          </p:cNvPicPr>
          <p:nvPr/>
        </p:nvPicPr>
        <p:blipFill>
          <a:blip r:embed="rId14">
            <a:lum bright="-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50863" y="436563"/>
            <a:ext cx="8042275" cy="144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styl.</a:t>
            </a: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2038350"/>
            <a:ext cx="7467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0863" y="6148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0" smtClean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pPr>
              <a:defRPr/>
            </a:pPr>
            <a:fld id="{BC31ECFF-8AF7-40CA-A4F4-03B50D3FD8EA}" type="datetimeFigureOut">
              <a:rPr lang="cs-CZ"/>
              <a:pPr>
                <a:defRPr/>
              </a:pPr>
              <a:t>03.10.2022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3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538" y="61483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0" smtClean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pPr>
              <a:defRPr/>
            </a:pPr>
            <a:fld id="{13F88F52-C672-4028-BFFD-C62B20D890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3" r:id="rId2"/>
    <p:sldLayoutId id="2147483862" r:id="rId3"/>
    <p:sldLayoutId id="2147483861" r:id="rId4"/>
    <p:sldLayoutId id="2147483865" r:id="rId5"/>
    <p:sldLayoutId id="2147483860" r:id="rId6"/>
    <p:sldLayoutId id="2147483859" r:id="rId7"/>
    <p:sldLayoutId id="2147483858" r:id="rId8"/>
    <p:sldLayoutId id="2147483866" r:id="rId9"/>
    <p:sldLayoutId id="2147483857" r:id="rId10"/>
    <p:sldLayoutId id="2147483856" r:id="rId11"/>
  </p:sldLayoutIdLst>
  <p:transition spd="slow">
    <p:wipe dir="d"/>
    <p:sndAc>
      <p:stSnd>
        <p:snd r:embed="rId13" name="chimes.wav"/>
      </p:stSnd>
    </p:sndAc>
  </p:transition>
  <p:txStyles>
    <p:titleStyle>
      <a:lvl1pPr algn="ctr" defTabSz="457200" rtl="0" fontAlgn="base">
        <a:spcBef>
          <a:spcPct val="0"/>
        </a:spcBef>
        <a:spcAft>
          <a:spcPct val="0"/>
        </a:spcAft>
        <a:defRPr sz="4800" kern="1200">
          <a:solidFill>
            <a:srgbClr val="262626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ambria" pitchFamily="18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ambria" pitchFamily="18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ambria" pitchFamily="18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800">
          <a:solidFill>
            <a:srgbClr val="262626"/>
          </a:solidFill>
          <a:latin typeface="Cambria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rgbClr val="404040"/>
          </a:solidFill>
          <a:latin typeface="+mn-lt"/>
          <a:ea typeface="+mn-ea"/>
          <a:cs typeface="+mn-cs"/>
        </a:defRPr>
      </a:lvl1pPr>
      <a:lvl2pPr marL="557213" indent="-228600" algn="l" defTabSz="457200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defTabSz="457200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defTabSz="457200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416050" indent="-182563" algn="l" defTabSz="457200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 bwMode="auto">
          <a:xfrm rot="360000">
            <a:off x="3339809" y="3015792"/>
            <a:ext cx="4847038" cy="1599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Aft>
                <a:spcPts val="600"/>
              </a:spcAft>
            </a:pPr>
            <a:r>
              <a:rPr lang="cs-CZ" sz="3400" b="1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VÝSLOVNOST                       A PSANÍ</a:t>
            </a:r>
          </a:p>
          <a:p>
            <a:pPr algn="ctr" defTabSz="457200">
              <a:lnSpc>
                <a:spcPct val="90000"/>
              </a:lnSpc>
              <a:spcAft>
                <a:spcPts val="600"/>
              </a:spcAft>
            </a:pPr>
            <a:r>
              <a:rPr lang="cs-CZ" sz="3400" b="1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PŘEJATÝCH SLOV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4AA2182-9FCA-E843-FAC6-DAAD0A439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/>
          <a:lstStyle/>
          <a:p>
            <a:r>
              <a:rPr lang="cs-CZ" dirty="0"/>
              <a:t>9. třída</a:t>
            </a:r>
            <a:endParaRPr lang="en-US" dirty="0"/>
          </a:p>
        </p:txBody>
      </p:sp>
    </p:spTree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 BYSTRÉ HLAVY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0825" y="2038350"/>
            <a:ext cx="8642350" cy="3622675"/>
          </a:xfrm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cs-CZ" b="1" dirty="0"/>
              <a:t>Zapiš do hranatých závorek výslovnost těchto slov:</a:t>
            </a:r>
          </a:p>
          <a:p>
            <a:pPr>
              <a:buFont typeface="Rage Italic" pitchFamily="66" charset="0"/>
              <a:buNone/>
            </a:pPr>
            <a:r>
              <a:rPr lang="cs-CZ" dirty="0"/>
              <a:t>  republika</a:t>
            </a:r>
          </a:p>
          <a:p>
            <a:pPr>
              <a:buFont typeface="Rage Italic" pitchFamily="66" charset="0"/>
              <a:buNone/>
            </a:pPr>
            <a:r>
              <a:rPr lang="cs-CZ" dirty="0"/>
              <a:t>  diktát</a:t>
            </a:r>
          </a:p>
          <a:p>
            <a:pPr>
              <a:buFont typeface="Rage Italic" pitchFamily="66" charset="0"/>
              <a:buNone/>
            </a:pPr>
            <a:r>
              <a:rPr lang="cs-CZ" dirty="0"/>
              <a:t>  motor</a:t>
            </a:r>
          </a:p>
          <a:p>
            <a:pPr>
              <a:buFont typeface="Rage Italic" pitchFamily="66" charset="0"/>
              <a:buNone/>
            </a:pPr>
            <a:r>
              <a:rPr lang="cs-CZ" dirty="0"/>
              <a:t>  historie</a:t>
            </a:r>
          </a:p>
          <a:p>
            <a:pPr>
              <a:buFont typeface="Rage Italic" pitchFamily="66" charset="0"/>
              <a:buNone/>
            </a:pPr>
            <a:endParaRPr lang="cs-CZ" dirty="0"/>
          </a:p>
          <a:p>
            <a:r>
              <a:rPr lang="cs-CZ" b="1" dirty="0"/>
              <a:t> Proč se u některých cizích slov liší pravopis </a:t>
            </a:r>
            <a:r>
              <a:rPr lang="cs-CZ" b="1" dirty="0">
                <a:latin typeface="Arial" charset="0"/>
              </a:rPr>
              <a:t>                             </a:t>
            </a:r>
            <a:r>
              <a:rPr lang="cs-CZ" b="1" dirty="0"/>
              <a:t>od výslovnosti</a:t>
            </a:r>
          </a:p>
          <a:p>
            <a:pPr>
              <a:buFont typeface="Rage Italic" pitchFamily="66" charset="0"/>
              <a:buNone/>
            </a:pPr>
            <a:r>
              <a:rPr lang="cs-CZ" b="1" dirty="0"/>
              <a:t>     a u jiných je stejný?</a:t>
            </a:r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468313" y="5908675"/>
            <a:ext cx="8277225" cy="461963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latin typeface="Cambria" pitchFamily="18" charset="0"/>
              </a:rPr>
              <a:t>= stupněm přizpůsobení cizích slov domácí slovní zásobě </a:t>
            </a: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VÝSLOVNOST A PSANÍ PŘEJATÝCH SLOV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0825" y="2205038"/>
            <a:ext cx="8569325" cy="3951287"/>
          </a:xfrm>
          <a:ln w="28575">
            <a:solidFill>
              <a:schemeClr val="tx1"/>
            </a:solidFill>
          </a:ln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A)neodlišuje se od slov domácích: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katastrofa 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katastrofa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operace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[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operace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ší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se od slov domácích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1)Písmeno </a:t>
            </a:r>
            <a:r>
              <a:rPr lang="cs-CZ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jako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ks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praxe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taxi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jako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gz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= existence,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exhalace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(na počátku slov)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2)Po tvrdých souhláskách </a:t>
            </a:r>
            <a:r>
              <a:rPr lang="cs-CZ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píšeme i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= kino, kilogram, kimono, historie</a:t>
            </a:r>
          </a:p>
        </p:txBody>
      </p:sp>
    </p:spTree>
  </p:cSld>
  <p:clrMapOvr>
    <a:masterClrMapping/>
  </p:clrMapOvr>
  <p:transition spd="slow">
    <p:wipe dir="d"/>
    <p:sndAc>
      <p:stSnd>
        <p:snd r:embed="rId2" name="chimes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VÝSLOVNOST A PSANÍ PŘEJATÝCH SLOV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850" y="2205038"/>
            <a:ext cx="8496300" cy="3951287"/>
          </a:xfrm>
          <a:ln w="28575">
            <a:solidFill>
              <a:schemeClr val="tx1"/>
            </a:solidFill>
          </a:ln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3)slabiky psané </a:t>
            </a:r>
            <a:r>
              <a:rPr lang="cs-CZ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di, ti, ni vyslovujeme tvrdě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[di, ti, ni]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= diktát, lokomotiva, nikotin, expedice</a:t>
            </a:r>
          </a:p>
          <a:p>
            <a:pPr fontAlgn="auto">
              <a:spcAft>
                <a:spcPts val="0"/>
              </a:spcAft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4)spojení 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i,y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+ jiné samohlásky (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ia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ie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ye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,…) vyslovujeme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s </a:t>
            </a:r>
            <a:r>
              <a:rPr lang="cs-CZ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vloženým j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[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ija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ije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…]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= diagnóza, dialog, dieta, hyacint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[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dijagnóza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dijalok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dijeta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hijacint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5)délku samohlásek: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- označujeme a také vyslovujeme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= tréma, krém, téma (ale tematický)</a:t>
            </a:r>
          </a:p>
        </p:txBody>
      </p:sp>
    </p:spTree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VÝSLOVNOST A PSANÍ PŘEJATÝCH SLOV</a:t>
            </a:r>
          </a:p>
        </p:txBody>
      </p:sp>
      <p:sp>
        <p:nvSpPr>
          <p:cNvPr id="22530" name="Zástupný symbol pro obsah 2"/>
          <p:cNvSpPr>
            <a:spLocks noGrp="1"/>
          </p:cNvSpPr>
          <p:nvPr>
            <p:ph idx="1"/>
          </p:nvPr>
        </p:nvSpPr>
        <p:spPr>
          <a:xfrm>
            <a:off x="323850" y="2276475"/>
            <a:ext cx="8496300" cy="3951288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Font typeface="Rage Italic" pitchFamily="66" charset="0"/>
              <a:buNone/>
            </a:pPr>
            <a:r>
              <a:rPr lang="cs-CZ"/>
              <a:t>  - přípona </a:t>
            </a:r>
            <a:r>
              <a:rPr lang="cs-CZ" b="1"/>
              <a:t>– ura </a:t>
            </a:r>
            <a:r>
              <a:rPr lang="cs-CZ"/>
              <a:t>se vyslovuje dlouze </a:t>
            </a:r>
            <a:r>
              <a:rPr lang="cs-CZ" b="1"/>
              <a:t>[- úra]</a:t>
            </a:r>
          </a:p>
          <a:p>
            <a:pPr marL="0" indent="0">
              <a:buFont typeface="Rage Italic" pitchFamily="66" charset="0"/>
              <a:buNone/>
            </a:pPr>
            <a:r>
              <a:rPr lang="cs-CZ"/>
              <a:t>    = kultura [kultúra]</a:t>
            </a:r>
          </a:p>
          <a:p>
            <a:pPr marL="0" indent="0">
              <a:buFont typeface="Rage Italic" pitchFamily="66" charset="0"/>
              <a:buNone/>
            </a:pPr>
            <a:r>
              <a:rPr lang="cs-CZ"/>
              <a:t>       literatura [literatúra]</a:t>
            </a:r>
          </a:p>
          <a:p>
            <a:pPr marL="0" indent="0">
              <a:buFont typeface="Rage Italic" pitchFamily="66" charset="0"/>
              <a:buNone/>
            </a:pPr>
            <a:r>
              <a:rPr lang="cs-CZ"/>
              <a:t>    </a:t>
            </a:r>
          </a:p>
          <a:p>
            <a:pPr marL="0" indent="0">
              <a:buFont typeface="Rage Italic" pitchFamily="66" charset="0"/>
              <a:buNone/>
            </a:pPr>
            <a:r>
              <a:rPr lang="cs-CZ"/>
              <a:t>  POZOR NA PSANÍ: </a:t>
            </a:r>
            <a:r>
              <a:rPr lang="cs-CZ" b="1"/>
              <a:t>túra, kúra (léčebná), pedikúra, manikúra</a:t>
            </a:r>
          </a:p>
          <a:p>
            <a:pPr marL="0" indent="0">
              <a:buFont typeface="Rage Italic" pitchFamily="66" charset="0"/>
              <a:buNone/>
            </a:pPr>
            <a:endParaRPr lang="cs-CZ"/>
          </a:p>
          <a:p>
            <a:pPr marL="0" indent="0">
              <a:buFont typeface="Rage Italic" pitchFamily="66" charset="0"/>
              <a:buNone/>
            </a:pPr>
            <a:r>
              <a:rPr lang="cs-CZ"/>
              <a:t>  - </a:t>
            </a:r>
            <a:r>
              <a:rPr lang="cs-CZ" b="1"/>
              <a:t>kolísání délky: </a:t>
            </a:r>
            <a:r>
              <a:rPr lang="cs-CZ"/>
              <a:t>milion i milión</a:t>
            </a:r>
          </a:p>
          <a:p>
            <a:pPr marL="0" indent="0">
              <a:buFont typeface="Rage Italic" pitchFamily="66" charset="0"/>
              <a:buNone/>
            </a:pPr>
            <a:r>
              <a:rPr lang="cs-CZ"/>
              <a:t>                                     archiv i archív</a:t>
            </a:r>
          </a:p>
        </p:txBody>
      </p:sp>
    </p:spTree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VÝSLOVNOST A PSANÍ PŘEJATÝCH SLOV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2060575"/>
            <a:ext cx="8353425" cy="3951288"/>
          </a:xfrm>
          <a:ln w="28575">
            <a:solidFill>
              <a:schemeClr val="tx1"/>
            </a:solidFill>
          </a:ln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6)kde </a:t>
            </a:r>
            <a:r>
              <a:rPr lang="cs-CZ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vyslovujeme, tak </a:t>
            </a:r>
            <a:r>
              <a:rPr lang="cs-CZ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 píšeme: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= organizace, analýza, fyzika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7)dvojí způsob: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= přípona [- izmus] – realismus i realizmus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= slova kurs – kurz [kurs], puls – pulz [puls] ale 2.p. kurzu, pulzu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= dvojí psaní i výslovnost: diskuse – diskuze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                            renesance – renezance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podoby se </a:t>
            </a:r>
            <a:r>
              <a:rPr lang="cs-CZ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jsou základní</a:t>
            </a:r>
          </a:p>
        </p:txBody>
      </p:sp>
    </p:spTree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PROCVIČOVÁNÍ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750" y="2205038"/>
            <a:ext cx="8064500" cy="4127500"/>
          </a:xfrm>
          <a:ln w="28575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OPAKUJEME ČEŠTINU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STR. 20/CV. 58, 59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STR. 21/CV. 60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DOMÁCÍ ÚKOL – CV. 61/STR. 21</a:t>
            </a:r>
          </a:p>
        </p:txBody>
      </p:sp>
    </p:spTree>
    <p:extLst>
      <p:ext uri="{BB962C8B-B14F-4D97-AF65-F5344CB8AC3E}">
        <p14:creationId xmlns:p14="http://schemas.microsoft.com/office/powerpoint/2010/main" val="1314557415"/>
      </p:ext>
    </p:extLst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PROCVIČOVÁNÍ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750" y="2205038"/>
            <a:ext cx="8064500" cy="4127500"/>
          </a:xfrm>
          <a:ln w="28575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Čti tato slova se správnou výslovností: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motocykl, dekret, demokracie, expert, hyena, gymnázium, 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motiv, kapitalismus, diskuse, režisér, vernisáž, premiér,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existence, diktatura, dialog, mobilizace, degustace, fialka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Přepiš správně výslovnost:</a:t>
            </a:r>
          </a:p>
          <a:p>
            <a:pPr marL="0" indent="0" fontAlgn="auto">
              <a:spcAft>
                <a:spcPts val="0"/>
              </a:spcAft>
              <a:buFont typeface="Rage Italic" pitchFamily="66" charset="0"/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[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egzpert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ďiktát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kultúra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pedikúra,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historije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bicigl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higijena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</a:p>
        </p:txBody>
      </p:sp>
    </p:spTree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PROCVIČOVÁNÍ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088" y="2276475"/>
            <a:ext cx="7467600" cy="3951288"/>
          </a:xfrm>
          <a:ln w="28575"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Rozhodni, kdy se jedná o správnou výslovnost: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[mladá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demogracije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ďecká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literatúra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dlouhí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ďiktát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vsteklí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režizér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[zubní ordinace]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pochibná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eksistence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]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[slabí pulz]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lphaLcParenR"/>
              <a:defRPr/>
            </a:pP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wipe dir="d"/>
    <p:sndAc>
      <p:stSnd>
        <p:snd r:embed="rId2" name="chimes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etchbook">
  <a:themeElements>
    <a:clrScheme name="Sketchbook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TC101790492[[fn=Obchodní zápisník]]</Template>
  <TotalTime>966</TotalTime>
  <Words>498</Words>
  <Application>Microsoft Office PowerPoint</Application>
  <PresentationFormat>Předvádění na obrazovce (4:3)</PresentationFormat>
  <Paragraphs>79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Rage Italic</vt:lpstr>
      <vt:lpstr>Sketchbook</vt:lpstr>
      <vt:lpstr>Prezentace aplikace PowerPoint</vt:lpstr>
      <vt:lpstr>PRO BYSTRÉ HLAVY</vt:lpstr>
      <vt:lpstr>VÝSLOVNOST A PSANÍ PŘEJATÝCH SLOV</vt:lpstr>
      <vt:lpstr>VÝSLOVNOST A PSANÍ PŘEJATÝCH SLOV</vt:lpstr>
      <vt:lpstr>VÝSLOVNOST A PSANÍ PŘEJATÝCH SLOV</vt:lpstr>
      <vt:lpstr>VÝSLOVNOST A PSANÍ PŘEJATÝCH SLOV</vt:lpstr>
      <vt:lpstr>PROCVIČOVÁNÍ</vt:lpstr>
      <vt:lpstr>PROCVIČOVÁNÍ</vt:lpstr>
      <vt:lpstr>PROCVIČOVÁNÍ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Jarní květiny</dc:title>
  <dc:creator>Eva</dc:creator>
  <cp:lastModifiedBy>Milan Bednář</cp:lastModifiedBy>
  <cp:revision>202</cp:revision>
  <dcterms:created xsi:type="dcterms:W3CDTF">2012-03-26T21:10:22Z</dcterms:created>
  <dcterms:modified xsi:type="dcterms:W3CDTF">2022-10-03T18:20:39Z</dcterms:modified>
</cp:coreProperties>
</file>