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8" r:id="rId5"/>
    <p:sldId id="269" r:id="rId6"/>
    <p:sldId id="258" r:id="rId7"/>
    <p:sldId id="259" r:id="rId8"/>
    <p:sldId id="260" r:id="rId9"/>
    <p:sldId id="263" r:id="rId10"/>
    <p:sldId id="261" r:id="rId11"/>
    <p:sldId id="262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08.10.2025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08.10.2025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08.10.2025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08.10.2025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08.10.2025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08.10.2025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08.10.2025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08.10.2025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08.10.2025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08.10.2025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08.10.2025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5EC1D4A-A796-47C3-A63E-CE236FB377E2}" type="datetimeFigureOut">
              <a:rPr lang="cs-CZ" smtClean="0"/>
              <a:pPr/>
              <a:t>08.10.2025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640960" cy="2751162"/>
          </a:xfrm>
        </p:spPr>
        <p:txBody>
          <a:bodyPr/>
          <a:lstStyle/>
          <a:p>
            <a:pPr algn="ctr"/>
            <a:r>
              <a:rPr lang="cs-CZ" b="1" dirty="0"/>
              <a:t>ROZVRSTVENÍ NÁRODNÍHO JAZYKA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6. třída </a:t>
            </a:r>
          </a:p>
        </p:txBody>
      </p:sp>
    </p:spTree>
    <p:extLst>
      <p:ext uri="{BB962C8B-B14F-4D97-AF65-F5344CB8AC3E}">
        <p14:creationId xmlns:p14="http://schemas.microsoft.com/office/powerpoint/2010/main" val="57846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16633"/>
            <a:ext cx="8928992" cy="5328592"/>
          </a:xfrm>
        </p:spPr>
        <p:txBody>
          <a:bodyPr/>
          <a:lstStyle/>
          <a:p>
            <a:r>
              <a:rPr lang="cs-CZ" sz="2400" dirty="0"/>
              <a:t>dialekt</a:t>
            </a:r>
          </a:p>
          <a:p>
            <a:r>
              <a:rPr lang="cs-CZ" sz="2400" dirty="0"/>
              <a:t>rozšířené vždy jen na určité části českého jazykového území</a:t>
            </a:r>
          </a:p>
          <a:p>
            <a:r>
              <a:rPr lang="cs-CZ" sz="2400" dirty="0"/>
              <a:t>užívá se k dorozumívání při běžném, každodenním styku</a:t>
            </a:r>
          </a:p>
          <a:p>
            <a:r>
              <a:rPr lang="cs-CZ" sz="2400" dirty="0"/>
              <a:t>mluva venkovského obyvatelstva</a:t>
            </a:r>
          </a:p>
          <a:p>
            <a:r>
              <a:rPr lang="cs-CZ" sz="2400" u="sng" dirty="0"/>
              <a:t>dělí se</a:t>
            </a:r>
            <a:r>
              <a:rPr lang="cs-CZ" sz="2400" dirty="0"/>
              <a:t>: </a:t>
            </a:r>
          </a:p>
          <a:p>
            <a:pPr marL="475488" indent="-457200">
              <a:buAutoNum type="alphaLcParenR"/>
            </a:pPr>
            <a:r>
              <a:rPr lang="cs-CZ" sz="3200" b="1" dirty="0">
                <a:solidFill>
                  <a:schemeClr val="bg1"/>
                </a:solidFill>
              </a:rPr>
              <a:t>ČESKÁ</a:t>
            </a:r>
            <a:r>
              <a:rPr lang="cs-CZ" dirty="0"/>
              <a:t> – </a:t>
            </a:r>
            <a:r>
              <a:rPr lang="cs-CZ" sz="2800" i="1" dirty="0"/>
              <a:t>Dej mouku ze </a:t>
            </a:r>
            <a:r>
              <a:rPr lang="cs-CZ" sz="2800" i="1" dirty="0" err="1"/>
              <a:t>mlejna</a:t>
            </a:r>
            <a:r>
              <a:rPr lang="cs-CZ" sz="2800" i="1" dirty="0"/>
              <a:t> na </a:t>
            </a:r>
            <a:r>
              <a:rPr lang="cs-CZ" sz="2800" i="1" dirty="0" err="1"/>
              <a:t>vozejk</a:t>
            </a:r>
            <a:endParaRPr lang="cs-CZ" i="1" dirty="0"/>
          </a:p>
          <a:p>
            <a:pPr marL="475488" indent="-457200">
              <a:buAutoNum type="alphaLcParenR"/>
            </a:pPr>
            <a:r>
              <a:rPr lang="cs-CZ" sz="3200" b="1" dirty="0">
                <a:solidFill>
                  <a:schemeClr val="bg1"/>
                </a:solidFill>
              </a:rPr>
              <a:t>HANÁCKÁ</a:t>
            </a:r>
            <a:r>
              <a:rPr lang="cs-CZ" dirty="0"/>
              <a:t> – </a:t>
            </a:r>
            <a:r>
              <a:rPr lang="cs-CZ" sz="2800" i="1" dirty="0" err="1"/>
              <a:t>Dé</a:t>
            </a:r>
            <a:r>
              <a:rPr lang="cs-CZ" sz="2800" i="1" dirty="0"/>
              <a:t> </a:t>
            </a:r>
            <a:r>
              <a:rPr lang="cs-CZ" sz="2800" i="1" dirty="0" err="1"/>
              <a:t>móku</a:t>
            </a:r>
            <a:r>
              <a:rPr lang="cs-CZ" sz="2800" i="1" dirty="0"/>
              <a:t> ze </a:t>
            </a:r>
            <a:r>
              <a:rPr lang="cs-CZ" sz="2800" i="1" dirty="0" err="1"/>
              <a:t>mléna</a:t>
            </a:r>
            <a:r>
              <a:rPr lang="cs-CZ" sz="2800" i="1" dirty="0"/>
              <a:t> na </a:t>
            </a:r>
            <a:r>
              <a:rPr lang="cs-CZ" sz="2800" i="1" dirty="0" err="1"/>
              <a:t>vozék</a:t>
            </a:r>
            <a:endParaRPr lang="cs-CZ" sz="2800" i="1" dirty="0"/>
          </a:p>
          <a:p>
            <a:pPr marL="475488" indent="-457200">
              <a:buAutoNum type="alphaLcParenR"/>
            </a:pPr>
            <a:r>
              <a:rPr lang="cs-CZ" sz="3200" b="1" dirty="0">
                <a:solidFill>
                  <a:schemeClr val="bg1"/>
                </a:solidFill>
              </a:rPr>
              <a:t>MORAVSKOSLOVENSKÁ</a:t>
            </a:r>
            <a:r>
              <a:rPr lang="cs-CZ" dirty="0"/>
              <a:t> – </a:t>
            </a:r>
            <a:r>
              <a:rPr lang="cs-CZ" sz="2800" i="1" dirty="0" err="1"/>
              <a:t>Daj</a:t>
            </a:r>
            <a:r>
              <a:rPr lang="cs-CZ" sz="2800" i="1" dirty="0"/>
              <a:t> </a:t>
            </a:r>
            <a:r>
              <a:rPr lang="cs-CZ" sz="2800" i="1" dirty="0" err="1"/>
              <a:t>múku</a:t>
            </a:r>
            <a:r>
              <a:rPr lang="cs-CZ" sz="2800" i="1" dirty="0"/>
              <a:t> ze mlýna na vozík</a:t>
            </a:r>
          </a:p>
          <a:p>
            <a:pPr marL="475488" indent="-457200">
              <a:buAutoNum type="alphaLcParenR"/>
            </a:pPr>
            <a:r>
              <a:rPr lang="cs-CZ" sz="3200" b="1" dirty="0">
                <a:solidFill>
                  <a:schemeClr val="bg1"/>
                </a:solidFill>
              </a:rPr>
              <a:t>LAŠSKÁ</a:t>
            </a:r>
            <a:r>
              <a:rPr lang="cs-CZ" dirty="0"/>
              <a:t> – </a:t>
            </a:r>
            <a:r>
              <a:rPr lang="cs-CZ" sz="2800" i="1" dirty="0" err="1"/>
              <a:t>Daj</a:t>
            </a:r>
            <a:r>
              <a:rPr lang="cs-CZ" sz="2800" i="1" dirty="0"/>
              <a:t> muku ze </a:t>
            </a:r>
            <a:r>
              <a:rPr lang="cs-CZ" sz="2800" i="1" dirty="0" err="1"/>
              <a:t>mlyna</a:t>
            </a:r>
            <a:r>
              <a:rPr lang="cs-CZ" sz="2800" i="1" dirty="0"/>
              <a:t> na </a:t>
            </a:r>
            <a:r>
              <a:rPr lang="cs-CZ" sz="2800" i="1" dirty="0" err="1"/>
              <a:t>vozik</a:t>
            </a:r>
            <a:endParaRPr lang="cs-CZ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5661248"/>
            <a:ext cx="8928992" cy="1008112"/>
          </a:xfrm>
        </p:spPr>
        <p:txBody>
          <a:bodyPr/>
          <a:lstStyle/>
          <a:p>
            <a:pPr algn="ctr"/>
            <a:r>
              <a:rPr lang="cs-CZ" sz="6000" b="1" dirty="0"/>
              <a:t>NÁŘEČÍ</a:t>
            </a:r>
          </a:p>
        </p:txBody>
      </p:sp>
    </p:spTree>
    <p:extLst>
      <p:ext uri="{BB962C8B-B14F-4D97-AF65-F5344CB8AC3E}">
        <p14:creationId xmlns:p14="http://schemas.microsoft.com/office/powerpoint/2010/main" val="127801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1" y="260648"/>
            <a:ext cx="470452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68" y="3573016"/>
            <a:ext cx="5278203" cy="31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180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4AF2F3-FACC-2B86-4108-93C1D2173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90501"/>
            <a:ext cx="6983061" cy="62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E15D838-A2DA-065C-85CA-AAC6871E5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523"/>
            <a:ext cx="7964011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7F20E15-9A1B-5163-5B6A-BD503C278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52" y="980728"/>
            <a:ext cx="7849695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9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16633"/>
            <a:ext cx="8928992" cy="5328592"/>
          </a:xfrm>
        </p:spPr>
        <p:txBody>
          <a:bodyPr/>
          <a:lstStyle/>
          <a:p>
            <a:r>
              <a:rPr lang="cs-CZ" sz="2800" b="1" u="sng" dirty="0">
                <a:solidFill>
                  <a:srgbClr val="C00000"/>
                </a:solidFill>
              </a:rPr>
              <a:t>ŘEČ</a:t>
            </a:r>
            <a:r>
              <a:rPr lang="cs-CZ" b="1" u="sng" dirty="0">
                <a:solidFill>
                  <a:srgbClr val="C00000"/>
                </a:solidFill>
              </a:rPr>
              <a:t> </a:t>
            </a:r>
            <a:r>
              <a:rPr lang="cs-CZ" b="1" dirty="0"/>
              <a:t>= </a:t>
            </a:r>
            <a:r>
              <a:rPr lang="cs-CZ" sz="2400" b="1" u="sng" dirty="0">
                <a:solidFill>
                  <a:srgbClr val="C00000"/>
                </a:solidFill>
              </a:rPr>
              <a:t>schopnost člověka mluvit</a:t>
            </a:r>
            <a:r>
              <a:rPr lang="cs-CZ" sz="2400" b="1" dirty="0"/>
              <a:t>, lidé se vyjadřují v jazykových projevech - </a:t>
            </a:r>
            <a:r>
              <a:rPr lang="cs-CZ" sz="2400" b="1" u="sng" dirty="0">
                <a:solidFill>
                  <a:srgbClr val="C00000"/>
                </a:solidFill>
              </a:rPr>
              <a:t>základní jednotkou jazykových projevů je věta, která se skládá ze slov</a:t>
            </a:r>
            <a:endParaRPr lang="cs-CZ" b="1" u="sng" dirty="0">
              <a:solidFill>
                <a:srgbClr val="C00000"/>
              </a:solidFill>
            </a:endParaRPr>
          </a:p>
          <a:p>
            <a:r>
              <a:rPr lang="cs-CZ" sz="2800" b="1" u="sng" dirty="0">
                <a:solidFill>
                  <a:srgbClr val="C00000"/>
                </a:solidFill>
              </a:rPr>
              <a:t>JAZYK</a:t>
            </a:r>
            <a:r>
              <a:rPr lang="cs-CZ" b="1" dirty="0"/>
              <a:t> = </a:t>
            </a:r>
            <a:r>
              <a:rPr lang="cs-CZ" sz="2400" b="1" u="sng" dirty="0">
                <a:solidFill>
                  <a:srgbClr val="C00000"/>
                </a:solidFill>
              </a:rPr>
              <a:t>nejdokonalejší dorozumívací prostředek</a:t>
            </a:r>
            <a:r>
              <a:rPr lang="cs-CZ" sz="2400" b="1" dirty="0"/>
              <a:t>, vyvíjel se postupně</a:t>
            </a:r>
          </a:p>
          <a:p>
            <a:r>
              <a:rPr lang="cs-CZ" sz="2400" b="1" u="sng" dirty="0">
                <a:solidFill>
                  <a:srgbClr val="C00000"/>
                </a:solidFill>
              </a:rPr>
              <a:t>český jazyk se vyvinul z </a:t>
            </a:r>
            <a:r>
              <a:rPr lang="cs-CZ" sz="2800" b="1" u="sng" dirty="0">
                <a:solidFill>
                  <a:srgbClr val="C00000"/>
                </a:solidFill>
              </a:rPr>
              <a:t>PRASLOVANŠTINY</a:t>
            </a:r>
            <a:r>
              <a:rPr lang="cs-CZ" b="1" dirty="0"/>
              <a:t> = </a:t>
            </a:r>
            <a:r>
              <a:rPr lang="cs-CZ" sz="2400" b="1" dirty="0"/>
              <a:t>společný základ všech slovanských jazyků</a:t>
            </a:r>
          </a:p>
          <a:p>
            <a:r>
              <a:rPr lang="cs-CZ" sz="2800" b="1" u="sng" dirty="0">
                <a:solidFill>
                  <a:srgbClr val="C00000"/>
                </a:solidFill>
              </a:rPr>
              <a:t>český jazyk </a:t>
            </a:r>
            <a:r>
              <a:rPr lang="cs-CZ" b="1" dirty="0"/>
              <a:t>=  </a:t>
            </a:r>
            <a:r>
              <a:rPr lang="cs-CZ" sz="2800" b="1" u="sng" dirty="0">
                <a:solidFill>
                  <a:srgbClr val="C00000"/>
                </a:solidFill>
              </a:rPr>
              <a:t>národní jazyk </a:t>
            </a:r>
            <a:r>
              <a:rPr lang="cs-CZ" sz="2400" b="1" dirty="0"/>
              <a:t>pro obyvatele Čech, Moravy a Slezska (všichni příslušníci českého národa nehovoří za všech okolností stejně)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5661248"/>
            <a:ext cx="8928992" cy="1008112"/>
          </a:xfrm>
        </p:spPr>
        <p:txBody>
          <a:bodyPr/>
          <a:lstStyle/>
          <a:p>
            <a:pPr algn="ctr"/>
            <a:r>
              <a:rPr lang="cs-CZ" sz="6000" b="1" dirty="0"/>
              <a:t>NÁRODNÍ JAZYK</a:t>
            </a:r>
          </a:p>
        </p:txBody>
      </p:sp>
    </p:spTree>
    <p:extLst>
      <p:ext uri="{BB962C8B-B14F-4D97-AF65-F5344CB8AC3E}">
        <p14:creationId xmlns:p14="http://schemas.microsoft.com/office/powerpoint/2010/main" val="287458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476673"/>
            <a:ext cx="7330008" cy="3866728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GESTA, MIMIKA </a:t>
            </a:r>
          </a:p>
          <a:p>
            <a:r>
              <a:rPr lang="cs-CZ" sz="2800" b="1" dirty="0">
                <a:solidFill>
                  <a:srgbClr val="C00000"/>
                </a:solidFill>
              </a:rPr>
              <a:t>ZNAKOVÝ JAZYK 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</a:rPr>
              <a:t>ZNAKY – MORSEOVA ABECEDA</a:t>
            </a:r>
          </a:p>
          <a:p>
            <a:pPr lvl="4">
              <a:buFont typeface="Wingdings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</a:rPr>
              <a:t> DOPRAVNÍ ZNAČKY</a:t>
            </a:r>
          </a:p>
          <a:p>
            <a:pPr lvl="4">
              <a:buFont typeface="Wingdings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</a:rPr>
              <a:t>SYMBOLY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876800"/>
            <a:ext cx="7997512" cy="914400"/>
          </a:xfrm>
        </p:spPr>
        <p:txBody>
          <a:bodyPr/>
          <a:lstStyle/>
          <a:p>
            <a:r>
              <a:rPr lang="cs-CZ" b="1" u="sng" dirty="0"/>
              <a:t>MIMOSLOVNÍ FORMY DOROZUMÍVÁNÍ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MORSEOVA ABECEDA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39241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031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ZNAKOVÝ JAZYK 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5608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824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16633"/>
            <a:ext cx="8928992" cy="5328592"/>
          </a:xfrm>
        </p:spPr>
        <p:txBody>
          <a:bodyPr/>
          <a:lstStyle/>
          <a:p>
            <a:pPr algn="ctr"/>
            <a:r>
              <a:rPr lang="cs-CZ" sz="3200" b="1" u="sng" dirty="0">
                <a:solidFill>
                  <a:srgbClr val="C00000"/>
                </a:solidFill>
              </a:rPr>
              <a:t>SPISOVNÉ</a:t>
            </a:r>
          </a:p>
          <a:p>
            <a:pPr marL="475488" indent="-457200" algn="ctr">
              <a:buAutoNum type="alphaLcParenR"/>
            </a:pPr>
            <a:r>
              <a:rPr lang="cs-CZ" sz="2800" b="1" dirty="0"/>
              <a:t>SPISOVNÁ ČEŠTINA</a:t>
            </a:r>
          </a:p>
          <a:p>
            <a:pPr marL="475488" indent="-457200" algn="ctr">
              <a:buAutoNum type="alphaLcParenR"/>
            </a:pPr>
            <a:r>
              <a:rPr lang="cs-CZ" sz="2800" b="1" dirty="0"/>
              <a:t>HOVOROVÁ ČEŠTINA</a:t>
            </a:r>
          </a:p>
          <a:p>
            <a:pPr algn="ctr"/>
            <a:r>
              <a:rPr lang="cs-CZ" sz="3200" b="1" u="sng" dirty="0">
                <a:solidFill>
                  <a:srgbClr val="C00000"/>
                </a:solidFill>
              </a:rPr>
              <a:t>NESPISOVNÉ</a:t>
            </a:r>
          </a:p>
          <a:p>
            <a:pPr marL="475488" indent="-457200" algn="ctr">
              <a:buAutoNum type="alphaLcParenR"/>
            </a:pPr>
            <a:r>
              <a:rPr lang="cs-CZ" sz="2800" b="1" dirty="0"/>
              <a:t>OBECNÁ ČEŠTINA</a:t>
            </a:r>
          </a:p>
          <a:p>
            <a:pPr marL="475488" indent="-457200" algn="ctr">
              <a:buAutoNum type="alphaLcParenR"/>
            </a:pPr>
            <a:r>
              <a:rPr lang="cs-CZ" sz="2800" b="1" dirty="0"/>
              <a:t>NÁŘEČÍ</a:t>
            </a:r>
          </a:p>
          <a:p>
            <a:pPr marL="475488" indent="-457200" algn="ctr">
              <a:buAutoNum type="alphaLcParenR"/>
            </a:pPr>
            <a:r>
              <a:rPr lang="cs-CZ" sz="2800" b="1" dirty="0"/>
              <a:t>PROFESNÍ MLUVA</a:t>
            </a:r>
          </a:p>
          <a:p>
            <a:pPr marL="475488" indent="-457200" algn="ctr">
              <a:buAutoNum type="alphaLcParenR"/>
            </a:pPr>
            <a:r>
              <a:rPr lang="cs-CZ" sz="2800" b="1" dirty="0"/>
              <a:t>SLANG</a:t>
            </a:r>
          </a:p>
          <a:p>
            <a:pPr marL="475488" indent="-457200" algn="ctr">
              <a:buAutoNum type="alphaLcParenR"/>
            </a:pPr>
            <a:r>
              <a:rPr lang="cs-CZ" sz="2800" b="1" dirty="0"/>
              <a:t>ARGOT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5661248"/>
            <a:ext cx="8928992" cy="1008112"/>
          </a:xfrm>
        </p:spPr>
        <p:txBody>
          <a:bodyPr/>
          <a:lstStyle/>
          <a:p>
            <a:pPr algn="ctr"/>
            <a:r>
              <a:rPr lang="cs-CZ" b="1" dirty="0"/>
              <a:t>ÚTVARY ČESKÉHO JAZYKA</a:t>
            </a:r>
          </a:p>
        </p:txBody>
      </p:sp>
    </p:spTree>
    <p:extLst>
      <p:ext uri="{BB962C8B-B14F-4D97-AF65-F5344CB8AC3E}">
        <p14:creationId xmlns:p14="http://schemas.microsoft.com/office/powerpoint/2010/main" val="3090676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16633"/>
            <a:ext cx="8928992" cy="4968551"/>
          </a:xfrm>
        </p:spPr>
        <p:txBody>
          <a:bodyPr/>
          <a:lstStyle/>
          <a:p>
            <a:r>
              <a:rPr lang="cs-CZ" sz="2800" b="1" u="sng" dirty="0">
                <a:solidFill>
                  <a:srgbClr val="C00000"/>
                </a:solidFill>
              </a:rPr>
              <a:t>SPISOVNÝ JAZYK </a:t>
            </a:r>
            <a:r>
              <a:rPr lang="cs-CZ" dirty="0"/>
              <a:t>= </a:t>
            </a:r>
            <a:r>
              <a:rPr lang="cs-CZ" sz="2400" dirty="0"/>
              <a:t>nejdůležitější útvar národního jazyka, dorozumívací prostředek všech příslušníků českého národa (celonárodní dorozumívací prostředek)</a:t>
            </a:r>
          </a:p>
          <a:p>
            <a:r>
              <a:rPr lang="cs-CZ" sz="2400" dirty="0"/>
              <a:t>spisovnou češtinou se píší knihy, noviny a časopisy, je vyučovacím jazykem na školách, užívá se v rozhlase a v televizi, v divadle, na úřadě a v dalších oblastech života společnosti</a:t>
            </a:r>
          </a:p>
          <a:p>
            <a:r>
              <a:rPr lang="cs-CZ" sz="2400" dirty="0"/>
              <a:t>spisovná čeština je na celém území ČR jednotná</a:t>
            </a:r>
          </a:p>
          <a:p>
            <a:r>
              <a:rPr lang="cs-CZ" sz="2800" b="1" u="sng" dirty="0">
                <a:solidFill>
                  <a:srgbClr val="C00000"/>
                </a:solidFill>
              </a:rPr>
              <a:t>HOVOROVÁ ČEŠTINA </a:t>
            </a:r>
            <a:r>
              <a:rPr lang="cs-CZ" dirty="0"/>
              <a:t>= </a:t>
            </a:r>
            <a:r>
              <a:rPr lang="cs-CZ" sz="2400" dirty="0"/>
              <a:t>mluvená forma spisovné češtiny, např. </a:t>
            </a:r>
            <a:r>
              <a:rPr lang="cs-CZ" sz="2400" i="1" dirty="0"/>
              <a:t>táta, motorka, malér, můžou, koukat,…</a:t>
            </a:r>
            <a:endParaRPr lang="cs-CZ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5661248"/>
            <a:ext cx="8928992" cy="1008112"/>
          </a:xfrm>
        </p:spPr>
        <p:txBody>
          <a:bodyPr/>
          <a:lstStyle/>
          <a:p>
            <a:pPr algn="ctr"/>
            <a:r>
              <a:rPr lang="cs-CZ" b="1" dirty="0"/>
              <a:t>SPISOVNÁ A HOVOROVÁ ČEŠTINA</a:t>
            </a:r>
          </a:p>
        </p:txBody>
      </p:sp>
    </p:spTree>
    <p:extLst>
      <p:ext uri="{BB962C8B-B14F-4D97-AF65-F5344CB8AC3E}">
        <p14:creationId xmlns:p14="http://schemas.microsoft.com/office/powerpoint/2010/main" val="1681147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16633"/>
            <a:ext cx="8928992" cy="5328592"/>
          </a:xfrm>
        </p:spPr>
        <p:txBody>
          <a:bodyPr>
            <a:normAutofit/>
          </a:bodyPr>
          <a:lstStyle/>
          <a:p>
            <a:r>
              <a:rPr lang="cs-CZ" sz="2800" dirty="0"/>
              <a:t>nejrozšířenější forma běžné dorozumívací mluvy na českém území</a:t>
            </a:r>
          </a:p>
          <a:p>
            <a:r>
              <a:rPr lang="cs-CZ" sz="2800" dirty="0"/>
              <a:t>vznikla na podkladě středočeského nářečí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5661248"/>
            <a:ext cx="8928992" cy="1008112"/>
          </a:xfrm>
        </p:spPr>
        <p:txBody>
          <a:bodyPr/>
          <a:lstStyle/>
          <a:p>
            <a:pPr algn="ctr"/>
            <a:r>
              <a:rPr lang="cs-CZ" sz="6000" b="1" dirty="0"/>
              <a:t>OBECNÁ ČEŠTINA</a:t>
            </a:r>
          </a:p>
        </p:txBody>
      </p:sp>
    </p:spTree>
    <p:extLst>
      <p:ext uri="{BB962C8B-B14F-4D97-AF65-F5344CB8AC3E}">
        <p14:creationId xmlns:p14="http://schemas.microsoft.com/office/powerpoint/2010/main" val="1538317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16633"/>
            <a:ext cx="8928992" cy="4896543"/>
          </a:xfrm>
        </p:spPr>
        <p:txBody>
          <a:bodyPr/>
          <a:lstStyle/>
          <a:p>
            <a:r>
              <a:rPr lang="cs-CZ" sz="3200" b="1" dirty="0">
                <a:solidFill>
                  <a:schemeClr val="bg1"/>
                </a:solidFill>
              </a:rPr>
              <a:t>PROFESNÍ MLUVA </a:t>
            </a:r>
            <a:r>
              <a:rPr lang="cs-CZ" dirty="0"/>
              <a:t>= </a:t>
            </a:r>
            <a:r>
              <a:rPr lang="cs-CZ" sz="2400" dirty="0"/>
              <a:t>mluva povolání</a:t>
            </a:r>
            <a:endParaRPr lang="cs-CZ" dirty="0"/>
          </a:p>
          <a:p>
            <a:r>
              <a:rPr lang="cs-CZ" sz="3200" b="1" dirty="0">
                <a:solidFill>
                  <a:schemeClr val="bg1"/>
                </a:solidFill>
              </a:rPr>
              <a:t>SLANG</a:t>
            </a:r>
            <a:r>
              <a:rPr lang="cs-CZ" dirty="0"/>
              <a:t> = </a:t>
            </a:r>
            <a:r>
              <a:rPr lang="cs-CZ" sz="2400" dirty="0"/>
              <a:t>mluva určité zájmové skupiny, např. studentů</a:t>
            </a:r>
            <a:endParaRPr lang="cs-CZ" dirty="0"/>
          </a:p>
          <a:p>
            <a:r>
              <a:rPr lang="cs-CZ" sz="3200" b="1" dirty="0">
                <a:solidFill>
                  <a:schemeClr val="bg1"/>
                </a:solidFill>
              </a:rPr>
              <a:t>ARGOT</a:t>
            </a:r>
            <a:r>
              <a:rPr lang="cs-CZ" dirty="0"/>
              <a:t> = </a:t>
            </a:r>
            <a:r>
              <a:rPr lang="cs-CZ" sz="2400" dirty="0"/>
              <a:t>slouží k utajení obsahu, např. vězeňská mluva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5013176"/>
            <a:ext cx="8928992" cy="1656184"/>
          </a:xfrm>
        </p:spPr>
        <p:txBody>
          <a:bodyPr/>
          <a:lstStyle/>
          <a:p>
            <a:pPr algn="ctr"/>
            <a:r>
              <a:rPr lang="cs-CZ" b="1" dirty="0"/>
              <a:t>PROFESNÍ MLUVA, SLANG, ARGOT</a:t>
            </a:r>
          </a:p>
        </p:txBody>
      </p:sp>
    </p:spTree>
    <p:extLst>
      <p:ext uri="{BB962C8B-B14F-4D97-AF65-F5344CB8AC3E}">
        <p14:creationId xmlns:p14="http://schemas.microsoft.com/office/powerpoint/2010/main" val="2879464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407</TotalTime>
  <Words>304</Words>
  <Application>Microsoft Office PowerPoint</Application>
  <PresentationFormat>Předvádění na obrazovce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Palatino Linotype</vt:lpstr>
      <vt:lpstr>Wingdings</vt:lpstr>
      <vt:lpstr>Živly</vt:lpstr>
      <vt:lpstr>ROZVRSTVENÍ NÁRODNÍHO JAZYKA</vt:lpstr>
      <vt:lpstr>NÁRODNÍ JAZYK</vt:lpstr>
      <vt:lpstr>MIMOSLOVNÍ FORMY DOROZUMÍVÁNÍ</vt:lpstr>
      <vt:lpstr>MORSEOVA ABECEDA</vt:lpstr>
      <vt:lpstr>ZNAKOVÝ JAZYK </vt:lpstr>
      <vt:lpstr>ÚTVARY ČESKÉHO JAZYKA</vt:lpstr>
      <vt:lpstr>SPISOVNÁ A HOVOROVÁ ČEŠTINA</vt:lpstr>
      <vt:lpstr>OBECNÁ ČEŠTINA</vt:lpstr>
      <vt:lpstr>PROFESNÍ MLUVA, SLANG, ARGOT</vt:lpstr>
      <vt:lpstr>NÁŘEČÍ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ROZVRSTVENÍ NÁRODNÍHO JAZYKA</dc:title>
  <dc:creator>oblomi</dc:creator>
  <cp:lastModifiedBy>Milan Bednář</cp:lastModifiedBy>
  <cp:revision>22</cp:revision>
  <dcterms:created xsi:type="dcterms:W3CDTF">2013-11-20T06:45:36Z</dcterms:created>
  <dcterms:modified xsi:type="dcterms:W3CDTF">2025-10-08T07:46:09Z</dcterms:modified>
</cp:coreProperties>
</file>