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5" r:id="rId4"/>
    <p:sldId id="259" r:id="rId5"/>
    <p:sldId id="275" r:id="rId6"/>
    <p:sldId id="276" r:id="rId7"/>
    <p:sldId id="277" r:id="rId8"/>
    <p:sldId id="280" r:id="rId9"/>
    <p:sldId id="260" r:id="rId10"/>
    <p:sldId id="266" r:id="rId11"/>
    <p:sldId id="267" r:id="rId12"/>
    <p:sldId id="268" r:id="rId13"/>
    <p:sldId id="278" r:id="rId14"/>
    <p:sldId id="279" r:id="rId15"/>
    <p:sldId id="291" r:id="rId16"/>
    <p:sldId id="282" r:id="rId17"/>
    <p:sldId id="283" r:id="rId18"/>
    <p:sldId id="284" r:id="rId19"/>
    <p:sldId id="285" r:id="rId20"/>
    <p:sldId id="286" r:id="rId21"/>
    <p:sldId id="287" r:id="rId22"/>
    <p:sldId id="28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8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6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8A87A34-81AB-432B-8DAE-1953F412C126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99BA93-87ED-4DA9-BDDE-3B58B36956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/>
              <a:t>Rozvíjející větné členy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91A3DB2-8673-41C5-9B69-B57892FFD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přívlastek (</a:t>
            </a:r>
            <a:r>
              <a:rPr lang="cs-CZ" dirty="0" err="1"/>
              <a:t>Pk</a:t>
            </a:r>
            <a:r>
              <a:rPr lang="cs-CZ" dirty="0"/>
              <a:t>)</a:t>
            </a:r>
          </a:p>
          <a:p>
            <a:r>
              <a:rPr lang="cs-CZ" dirty="0"/>
              <a:t>předmět (</a:t>
            </a:r>
            <a:r>
              <a:rPr lang="cs-CZ" dirty="0" err="1"/>
              <a:t>Pt</a:t>
            </a:r>
            <a:r>
              <a:rPr lang="cs-CZ" dirty="0"/>
              <a:t>)</a:t>
            </a:r>
          </a:p>
          <a:p>
            <a:r>
              <a:rPr lang="cs-CZ" dirty="0"/>
              <a:t>příslovečné určení (</a:t>
            </a:r>
            <a:r>
              <a:rPr lang="cs-CZ" dirty="0" err="1"/>
              <a:t>Pu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89207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BB16B4-8B34-4D44-9EAB-171A52D94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příslovečné určení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0A64DB-0C49-46F3-A8D7-B0AFAB97F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762540"/>
            <a:ext cx="9931460" cy="4142136"/>
          </a:xfrm>
        </p:spPr>
        <p:txBody>
          <a:bodyPr>
            <a:normAutofit fontScale="92500" lnSpcReduction="20000"/>
          </a:bodyPr>
          <a:lstStyle/>
          <a:p>
            <a:r>
              <a:rPr lang="cs-CZ" sz="3200" dirty="0"/>
              <a:t>bývá vyjádřeno: </a:t>
            </a:r>
          </a:p>
          <a:p>
            <a:pPr lvl="1"/>
            <a:r>
              <a:rPr lang="cs-CZ" sz="2800" dirty="0"/>
              <a:t>příslovcem </a:t>
            </a:r>
          </a:p>
          <a:p>
            <a:pPr lvl="2"/>
            <a:r>
              <a:rPr lang="cs-CZ" sz="2400" dirty="0"/>
              <a:t>Choval se </a:t>
            </a:r>
            <a:r>
              <a:rPr lang="cs-CZ" sz="2400" b="1" dirty="0">
                <a:solidFill>
                  <a:srgbClr val="FF0000"/>
                </a:solidFill>
              </a:rPr>
              <a:t>tiše</a:t>
            </a:r>
            <a:r>
              <a:rPr lang="cs-CZ" sz="2400" dirty="0"/>
              <a:t>. (jak?)</a:t>
            </a:r>
          </a:p>
          <a:p>
            <a:pPr lvl="2"/>
            <a:r>
              <a:rPr lang="cs-CZ" sz="2400" dirty="0"/>
              <a:t>Psal </a:t>
            </a:r>
            <a:r>
              <a:rPr lang="cs-CZ" sz="2400" b="1" dirty="0">
                <a:solidFill>
                  <a:srgbClr val="FF0000"/>
                </a:solidFill>
              </a:rPr>
              <a:t>hezky</a:t>
            </a:r>
            <a:r>
              <a:rPr lang="cs-CZ" sz="2400" dirty="0"/>
              <a:t>. (jak?)</a:t>
            </a:r>
          </a:p>
          <a:p>
            <a:pPr lvl="1"/>
            <a:r>
              <a:rPr lang="cs-CZ" sz="2800" dirty="0"/>
              <a:t>podstatným jménem </a:t>
            </a:r>
          </a:p>
          <a:p>
            <a:pPr lvl="2"/>
            <a:r>
              <a:rPr lang="cs-CZ" sz="2400" dirty="0"/>
              <a:t>Šel </a:t>
            </a:r>
            <a:r>
              <a:rPr lang="cs-CZ" sz="2400" b="1" dirty="0">
                <a:solidFill>
                  <a:srgbClr val="FF0000"/>
                </a:solidFill>
              </a:rPr>
              <a:t>do lesa</a:t>
            </a:r>
            <a:r>
              <a:rPr lang="cs-CZ" sz="2400" dirty="0"/>
              <a:t>. (kam?)</a:t>
            </a:r>
          </a:p>
          <a:p>
            <a:pPr lvl="2"/>
            <a:r>
              <a:rPr lang="cs-CZ" sz="2400" dirty="0"/>
              <a:t>Byl </a:t>
            </a:r>
            <a:r>
              <a:rPr lang="cs-CZ" sz="2400" b="1" dirty="0">
                <a:solidFill>
                  <a:srgbClr val="FF0000"/>
                </a:solidFill>
              </a:rPr>
              <a:t>v kině</a:t>
            </a:r>
            <a:r>
              <a:rPr lang="cs-CZ" sz="2400" dirty="0"/>
              <a:t>. (kde?)</a:t>
            </a:r>
          </a:p>
          <a:p>
            <a:pPr lvl="1"/>
            <a:r>
              <a:rPr lang="cs-CZ" sz="2800" dirty="0"/>
              <a:t>infinitivem </a:t>
            </a:r>
          </a:p>
          <a:p>
            <a:pPr lvl="2"/>
            <a:r>
              <a:rPr lang="cs-CZ" sz="2400" dirty="0"/>
              <a:t>Spěchal </a:t>
            </a:r>
            <a:r>
              <a:rPr lang="cs-CZ" sz="2400" b="1" dirty="0">
                <a:solidFill>
                  <a:srgbClr val="FF0000"/>
                </a:solidFill>
              </a:rPr>
              <a:t>otevřít</a:t>
            </a:r>
            <a:r>
              <a:rPr lang="cs-CZ" sz="2400" dirty="0"/>
              <a:t>. (za jakým účelem?)</a:t>
            </a:r>
          </a:p>
          <a:p>
            <a:pPr lvl="2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8182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BB16B4-8B34-4D44-9EAB-171A52D94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příslovečné určení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0A64DB-0C49-46F3-A8D7-B0AFAB97F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002559"/>
            <a:ext cx="10187304" cy="3463786"/>
          </a:xfrm>
        </p:spPr>
        <p:txBody>
          <a:bodyPr>
            <a:normAutofit/>
          </a:bodyPr>
          <a:lstStyle/>
          <a:p>
            <a:r>
              <a:rPr lang="cs-CZ" sz="3200" u="sng" dirty="0"/>
              <a:t>PU mohou být: </a:t>
            </a:r>
            <a:endParaRPr lang="cs-CZ" sz="3200" dirty="0"/>
          </a:p>
          <a:p>
            <a:pPr lvl="0"/>
            <a:r>
              <a:rPr lang="cs-CZ" sz="3200" dirty="0"/>
              <a:t>holá – Jede </a:t>
            </a:r>
            <a:r>
              <a:rPr lang="cs-CZ" sz="3200" b="1" dirty="0"/>
              <a:t>domů</a:t>
            </a:r>
            <a:r>
              <a:rPr lang="cs-CZ" sz="3200" dirty="0"/>
              <a:t>. </a:t>
            </a:r>
          </a:p>
          <a:p>
            <a:pPr lvl="0"/>
            <a:r>
              <a:rPr lang="cs-CZ" sz="3200" dirty="0"/>
              <a:t>rozvitá – Čte </a:t>
            </a:r>
            <a:r>
              <a:rPr lang="cs-CZ" sz="3200" b="1" dirty="0"/>
              <a:t>velmi</a:t>
            </a:r>
            <a:r>
              <a:rPr lang="cs-CZ" sz="3200" dirty="0"/>
              <a:t> </a:t>
            </a:r>
            <a:r>
              <a:rPr lang="cs-CZ" sz="3200" b="1" dirty="0"/>
              <a:t>rychle</a:t>
            </a:r>
            <a:r>
              <a:rPr lang="cs-CZ" sz="3200" dirty="0"/>
              <a:t>. </a:t>
            </a:r>
          </a:p>
          <a:p>
            <a:pPr lvl="0"/>
            <a:r>
              <a:rPr lang="cs-CZ" sz="3200" dirty="0"/>
              <a:t>několikanásobná – Rozhlížela se </a:t>
            </a:r>
            <a:r>
              <a:rPr lang="cs-CZ" sz="3200" b="1" dirty="0"/>
              <a:t>vpravo</a:t>
            </a:r>
            <a:r>
              <a:rPr lang="cs-CZ" sz="3200" dirty="0"/>
              <a:t> i </a:t>
            </a:r>
            <a:r>
              <a:rPr lang="cs-CZ" sz="3200" b="1" dirty="0"/>
              <a:t>vlevo</a:t>
            </a:r>
            <a:r>
              <a:rPr lang="cs-CZ" sz="3200" dirty="0"/>
              <a:t>. </a:t>
            </a:r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062914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83F776-2128-490B-9ACB-32872C142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příslovečné určení – základní druhy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A9B43C6-27D7-4899-9685-5CA64AB62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616765"/>
            <a:ext cx="9603275" cy="4518992"/>
          </a:xfrm>
        </p:spPr>
        <p:txBody>
          <a:bodyPr>
            <a:normAutofit/>
          </a:bodyPr>
          <a:lstStyle/>
          <a:p>
            <a:pPr lvl="1"/>
            <a:r>
              <a:rPr lang="cs-CZ" sz="2200" b="1" dirty="0"/>
              <a:t>místa (PUM)</a:t>
            </a:r>
          </a:p>
          <a:p>
            <a:pPr lvl="2"/>
            <a:r>
              <a:rPr lang="cs-CZ" sz="1900" dirty="0"/>
              <a:t>Žije v </a:t>
            </a:r>
            <a:r>
              <a:rPr lang="cs-CZ" sz="1900" b="1" i="1" dirty="0">
                <a:solidFill>
                  <a:srgbClr val="FF0000"/>
                </a:solidFill>
              </a:rPr>
              <a:t>Rakousku</a:t>
            </a:r>
            <a:r>
              <a:rPr lang="cs-CZ" sz="1900" dirty="0"/>
              <a:t>. (Kde žije?) Pracovala </a:t>
            </a:r>
            <a:r>
              <a:rPr lang="cs-CZ" sz="1900" b="1" i="1" dirty="0">
                <a:solidFill>
                  <a:srgbClr val="FF0000"/>
                </a:solidFill>
              </a:rPr>
              <a:t>doma</a:t>
            </a:r>
            <a:r>
              <a:rPr lang="cs-CZ" sz="1900" dirty="0"/>
              <a:t>. (Kde pracovala?)</a:t>
            </a:r>
          </a:p>
          <a:p>
            <a:pPr lvl="1"/>
            <a:r>
              <a:rPr lang="cs-CZ" sz="2200" b="1" dirty="0"/>
              <a:t>času (PUČ)</a:t>
            </a:r>
          </a:p>
          <a:p>
            <a:pPr lvl="2"/>
            <a:r>
              <a:rPr lang="cs-CZ" sz="1900" dirty="0"/>
              <a:t>Přijde </a:t>
            </a:r>
            <a:r>
              <a:rPr lang="cs-CZ" sz="1900" b="1" i="1" dirty="0">
                <a:solidFill>
                  <a:srgbClr val="FF0000"/>
                </a:solidFill>
              </a:rPr>
              <a:t>zítra</a:t>
            </a:r>
            <a:r>
              <a:rPr lang="cs-CZ" sz="1900" dirty="0"/>
              <a:t>. (Kdy přijde?)Volala mi </a:t>
            </a:r>
            <a:r>
              <a:rPr lang="cs-CZ" sz="1900" b="1" i="1" dirty="0">
                <a:solidFill>
                  <a:srgbClr val="FF0000"/>
                </a:solidFill>
              </a:rPr>
              <a:t>včera</a:t>
            </a:r>
            <a:r>
              <a:rPr lang="cs-CZ" sz="1900" dirty="0"/>
              <a:t>. (Kdy volala?)</a:t>
            </a:r>
          </a:p>
          <a:p>
            <a:pPr lvl="1"/>
            <a:r>
              <a:rPr lang="cs-CZ" sz="2200" b="1" dirty="0"/>
              <a:t>způsobu (PUZ)</a:t>
            </a:r>
          </a:p>
          <a:p>
            <a:pPr lvl="2"/>
            <a:r>
              <a:rPr lang="cs-CZ" sz="1900" dirty="0"/>
              <a:t>Jana </a:t>
            </a:r>
            <a:r>
              <a:rPr lang="cs-CZ" sz="1900" b="1" i="1" dirty="0">
                <a:solidFill>
                  <a:srgbClr val="FF0000"/>
                </a:solidFill>
              </a:rPr>
              <a:t>krásně</a:t>
            </a:r>
            <a:r>
              <a:rPr lang="cs-CZ" sz="1900" dirty="0"/>
              <a:t> zpívá. (Jak zpívá?)Skřehotá </a:t>
            </a:r>
            <a:r>
              <a:rPr lang="cs-CZ" sz="1900" b="1" i="1" dirty="0">
                <a:solidFill>
                  <a:srgbClr val="FF0000"/>
                </a:solidFill>
              </a:rPr>
              <a:t>jako žába</a:t>
            </a:r>
            <a:r>
              <a:rPr lang="cs-CZ" sz="1900" dirty="0"/>
              <a:t>. (Jak skřehotá?)</a:t>
            </a:r>
          </a:p>
          <a:p>
            <a:pPr marL="457200" lvl="1" indent="0">
              <a:buNone/>
            </a:pPr>
            <a:r>
              <a:rPr lang="cs-CZ" sz="1900" dirty="0"/>
              <a:t>        Šli </a:t>
            </a:r>
            <a:r>
              <a:rPr lang="cs-CZ" sz="1900" b="1" i="1" dirty="0">
                <a:solidFill>
                  <a:srgbClr val="FF0000"/>
                </a:solidFill>
              </a:rPr>
              <a:t>rychle</a:t>
            </a:r>
            <a:r>
              <a:rPr lang="cs-CZ" sz="1900" dirty="0"/>
              <a:t>. (Jak šil?)                                                                                      </a:t>
            </a:r>
            <a:r>
              <a:rPr lang="cs-CZ" sz="2200" b="1" dirty="0"/>
              <a:t>míry (PUMÍR)</a:t>
            </a:r>
          </a:p>
          <a:p>
            <a:pPr marL="914400" lvl="2" indent="0">
              <a:buNone/>
            </a:pPr>
            <a:r>
              <a:rPr lang="cs-CZ" sz="1900" dirty="0"/>
              <a:t>Jana </a:t>
            </a:r>
            <a:r>
              <a:rPr lang="cs-CZ" sz="1900" b="1" i="1" dirty="0">
                <a:solidFill>
                  <a:srgbClr val="FF0000"/>
                </a:solidFill>
              </a:rPr>
              <a:t>velmi</a:t>
            </a:r>
            <a:r>
              <a:rPr lang="cs-CZ" sz="1900" dirty="0"/>
              <a:t> krásně zpívá.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3901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BAEFE4-1413-45D6-A784-01A7498C5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184" y="953325"/>
            <a:ext cx="10141362" cy="535842"/>
          </a:xfrm>
        </p:spPr>
        <p:txBody>
          <a:bodyPr/>
          <a:lstStyle/>
          <a:p>
            <a:r>
              <a:rPr lang="cs-CZ" dirty="0"/>
              <a:t>Vyhledejte příslovečná určení a určete jejich druh: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8769B1-A90B-44D6-8763-C1BC16F13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184" y="1619794"/>
            <a:ext cx="10141361" cy="3846551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Seděl v křesle. </a:t>
            </a:r>
          </a:p>
          <a:p>
            <a:r>
              <a:rPr lang="cs-CZ" dirty="0"/>
              <a:t>Někdy tě navštívím.</a:t>
            </a:r>
          </a:p>
          <a:p>
            <a:r>
              <a:rPr lang="cs-CZ" dirty="0"/>
              <a:t>Já to tak udělám.</a:t>
            </a:r>
          </a:p>
          <a:p>
            <a:r>
              <a:rPr lang="cs-CZ" dirty="0"/>
              <a:t>Piš lépe!</a:t>
            </a:r>
          </a:p>
          <a:p>
            <a:r>
              <a:rPr lang="cs-CZ" dirty="0"/>
              <a:t>Pojedeme autobusem.</a:t>
            </a:r>
          </a:p>
          <a:p>
            <a:r>
              <a:rPr lang="cs-CZ" dirty="0"/>
              <a:t>Představení je od sedmi. </a:t>
            </a:r>
          </a:p>
          <a:p>
            <a:r>
              <a:rPr lang="cs-CZ" dirty="0"/>
              <a:t>Chci už jít domů. </a:t>
            </a:r>
          </a:p>
          <a:p>
            <a:r>
              <a:rPr lang="cs-CZ" dirty="0"/>
              <a:t>Cesta trvající věčnost ho nudila. </a:t>
            </a:r>
          </a:p>
          <a:p>
            <a:r>
              <a:rPr lang="cs-CZ" dirty="0"/>
              <a:t>Vlak jedoucí z Brna se zpozdí. </a:t>
            </a:r>
          </a:p>
        </p:txBody>
      </p:sp>
    </p:spTree>
    <p:extLst>
      <p:ext uri="{BB962C8B-B14F-4D97-AF65-F5344CB8AC3E}">
        <p14:creationId xmlns:p14="http://schemas.microsoft.com/office/powerpoint/2010/main" val="2573468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BAEFE4-1413-45D6-A784-01A7498C5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Vyhledejte příslovečná určení a určete jejich druh: </a:t>
            </a:r>
            <a:r>
              <a:rPr lang="cs-CZ" dirty="0">
                <a:highlight>
                  <a:srgbClr val="FFFF00"/>
                </a:highlight>
              </a:rPr>
              <a:t>Pum</a:t>
            </a:r>
            <a:r>
              <a:rPr lang="cs-CZ" dirty="0"/>
              <a:t>/</a:t>
            </a:r>
            <a:r>
              <a:rPr lang="cs-CZ" dirty="0" err="1">
                <a:highlight>
                  <a:srgbClr val="FF00FF"/>
                </a:highlight>
              </a:rPr>
              <a:t>Puz</a:t>
            </a:r>
            <a:r>
              <a:rPr lang="cs-CZ" dirty="0"/>
              <a:t>/</a:t>
            </a:r>
            <a:r>
              <a:rPr lang="cs-CZ" dirty="0">
                <a:highlight>
                  <a:srgbClr val="008000"/>
                </a:highlight>
              </a:rPr>
              <a:t>Puč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8769B1-A90B-44D6-8763-C1BC16F13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Seděl </a:t>
            </a:r>
            <a:r>
              <a:rPr lang="cs-CZ" dirty="0">
                <a:highlight>
                  <a:srgbClr val="FFFF00"/>
                </a:highlight>
              </a:rPr>
              <a:t>v křesle</a:t>
            </a:r>
            <a:r>
              <a:rPr lang="cs-CZ" dirty="0"/>
              <a:t>. </a:t>
            </a:r>
          </a:p>
          <a:p>
            <a:r>
              <a:rPr lang="cs-CZ" dirty="0">
                <a:highlight>
                  <a:srgbClr val="008000"/>
                </a:highlight>
              </a:rPr>
              <a:t>Někdy</a:t>
            </a:r>
            <a:r>
              <a:rPr lang="cs-CZ" dirty="0"/>
              <a:t> tě navštívím.</a:t>
            </a:r>
          </a:p>
          <a:p>
            <a:r>
              <a:rPr lang="cs-CZ" dirty="0"/>
              <a:t>Já to </a:t>
            </a:r>
            <a:r>
              <a:rPr lang="cs-CZ" dirty="0">
                <a:highlight>
                  <a:srgbClr val="FF00FF"/>
                </a:highlight>
              </a:rPr>
              <a:t>tak</a:t>
            </a:r>
            <a:r>
              <a:rPr lang="cs-CZ" dirty="0"/>
              <a:t> udělám.</a:t>
            </a:r>
          </a:p>
          <a:p>
            <a:r>
              <a:rPr lang="cs-CZ" dirty="0"/>
              <a:t>Piš </a:t>
            </a:r>
            <a:r>
              <a:rPr lang="cs-CZ" dirty="0">
                <a:highlight>
                  <a:srgbClr val="FF00FF"/>
                </a:highlight>
              </a:rPr>
              <a:t>lépe</a:t>
            </a:r>
            <a:r>
              <a:rPr lang="cs-CZ" dirty="0"/>
              <a:t>!</a:t>
            </a:r>
          </a:p>
          <a:p>
            <a:r>
              <a:rPr lang="cs-CZ" dirty="0"/>
              <a:t>Pojedeme </a:t>
            </a:r>
            <a:r>
              <a:rPr lang="cs-CZ" dirty="0">
                <a:highlight>
                  <a:srgbClr val="FF00FF"/>
                </a:highlight>
              </a:rPr>
              <a:t>autobusem</a:t>
            </a:r>
            <a:r>
              <a:rPr lang="cs-CZ" dirty="0"/>
              <a:t>.</a:t>
            </a:r>
          </a:p>
          <a:p>
            <a:r>
              <a:rPr lang="cs-CZ" dirty="0"/>
              <a:t>Představení je </a:t>
            </a:r>
            <a:r>
              <a:rPr lang="cs-CZ" dirty="0">
                <a:highlight>
                  <a:srgbClr val="008000"/>
                </a:highlight>
              </a:rPr>
              <a:t>od sedmi. </a:t>
            </a:r>
          </a:p>
          <a:p>
            <a:r>
              <a:rPr lang="cs-CZ" dirty="0"/>
              <a:t>Chci jít </a:t>
            </a:r>
            <a:r>
              <a:rPr lang="cs-CZ" dirty="0">
                <a:highlight>
                  <a:srgbClr val="FFFF00"/>
                </a:highlight>
              </a:rPr>
              <a:t>domů</a:t>
            </a:r>
            <a:r>
              <a:rPr lang="cs-CZ" dirty="0"/>
              <a:t>. </a:t>
            </a:r>
          </a:p>
          <a:p>
            <a:r>
              <a:rPr lang="cs-CZ" dirty="0"/>
              <a:t>Cesta trvající </a:t>
            </a:r>
            <a:r>
              <a:rPr lang="cs-CZ" dirty="0">
                <a:highlight>
                  <a:srgbClr val="008000"/>
                </a:highlight>
              </a:rPr>
              <a:t>věčnost</a:t>
            </a:r>
            <a:r>
              <a:rPr lang="cs-CZ" dirty="0"/>
              <a:t> ho nudila. </a:t>
            </a:r>
          </a:p>
          <a:p>
            <a:r>
              <a:rPr lang="cs-CZ" dirty="0"/>
              <a:t>Vlak jedoucí </a:t>
            </a:r>
            <a:r>
              <a:rPr lang="cs-CZ" dirty="0">
                <a:highlight>
                  <a:srgbClr val="FFFF00"/>
                </a:highlight>
              </a:rPr>
              <a:t>z Brna </a:t>
            </a:r>
            <a:r>
              <a:rPr lang="cs-CZ" dirty="0"/>
              <a:t>se zpozdí. </a:t>
            </a:r>
          </a:p>
        </p:txBody>
      </p:sp>
    </p:spTree>
    <p:extLst>
      <p:ext uri="{BB962C8B-B14F-4D97-AF65-F5344CB8AC3E}">
        <p14:creationId xmlns:p14="http://schemas.microsoft.com/office/powerpoint/2010/main" val="17727011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Příslovečné určení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3327" y="1477941"/>
            <a:ext cx="9603275" cy="43438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PUPŘÍČ – příčiny </a:t>
            </a:r>
            <a:r>
              <a:rPr lang="cs-CZ" dirty="0"/>
              <a:t>– proč z jaké příčiny, stalo se</a:t>
            </a:r>
          </a:p>
          <a:p>
            <a:pPr marL="0" indent="0">
              <a:buNone/>
            </a:pPr>
            <a:r>
              <a:rPr lang="cs-CZ" b="1" i="1" dirty="0">
                <a:solidFill>
                  <a:srgbClr val="FF0000"/>
                </a:solidFill>
              </a:rPr>
              <a:t>Kvůli nemoci </a:t>
            </a:r>
            <a:r>
              <a:rPr lang="cs-CZ" dirty="0"/>
              <a:t>nemohl jet na výlet. </a:t>
            </a:r>
          </a:p>
          <a:p>
            <a:pPr marL="0" indent="0">
              <a:buNone/>
            </a:pPr>
            <a:r>
              <a:rPr lang="cs-CZ" b="1" dirty="0"/>
              <a:t>PUÚČ – účelu </a:t>
            </a:r>
            <a:r>
              <a:rPr lang="cs-CZ" dirty="0"/>
              <a:t>– proč za jakým účelem, stane se</a:t>
            </a:r>
          </a:p>
          <a:p>
            <a:pPr marL="0" indent="0">
              <a:buNone/>
            </a:pPr>
            <a:r>
              <a:rPr lang="cs-CZ" b="1" i="1" dirty="0">
                <a:solidFill>
                  <a:srgbClr val="FF0000"/>
                </a:solidFill>
              </a:rPr>
              <a:t>Pravidelně posiloval </a:t>
            </a:r>
            <a:r>
              <a:rPr lang="cs-CZ" dirty="0"/>
              <a:t>pro dobrou kondici. </a:t>
            </a:r>
          </a:p>
          <a:p>
            <a:pPr marL="0" indent="0">
              <a:buNone/>
            </a:pPr>
            <a:r>
              <a:rPr lang="cs-CZ" b="1" dirty="0"/>
              <a:t>PUPODM – podmínky </a:t>
            </a:r>
            <a:r>
              <a:rPr lang="cs-CZ" dirty="0"/>
              <a:t>– kdy, za jaké podmínky</a:t>
            </a:r>
          </a:p>
          <a:p>
            <a:pPr marL="0" indent="0">
              <a:buNone/>
            </a:pPr>
            <a:r>
              <a:rPr lang="cs-CZ" b="1" i="1" dirty="0">
                <a:solidFill>
                  <a:srgbClr val="FF0000"/>
                </a:solidFill>
              </a:rPr>
              <a:t>Bez podpisu </a:t>
            </a:r>
            <a:r>
              <a:rPr lang="cs-CZ" dirty="0"/>
              <a:t>je žádost neplatná. </a:t>
            </a:r>
          </a:p>
          <a:p>
            <a:pPr marL="0" indent="0">
              <a:buNone/>
            </a:pPr>
            <a:r>
              <a:rPr lang="cs-CZ" b="1" dirty="0"/>
              <a:t>PUPŘÍP – přípustky </a:t>
            </a:r>
            <a:r>
              <a:rPr lang="cs-CZ" dirty="0"/>
              <a:t>– i přes co, navzdory čemu</a:t>
            </a:r>
          </a:p>
          <a:p>
            <a:pPr marL="0" indent="0">
              <a:buNone/>
            </a:pPr>
            <a:r>
              <a:rPr lang="cs-CZ" b="1" i="1" dirty="0">
                <a:solidFill>
                  <a:srgbClr val="FF0000"/>
                </a:solidFill>
              </a:rPr>
              <a:t>I přes déšť </a:t>
            </a:r>
            <a:r>
              <a:rPr lang="cs-CZ" dirty="0"/>
              <a:t>se vydali k vrcholu. 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06004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434947-DCE7-4F20-921E-23F424BDB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přívlastek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2EE144-E093-487B-AD8E-29122B1EC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656522"/>
            <a:ext cx="9603275" cy="4147930"/>
          </a:xfrm>
        </p:spPr>
        <p:txBody>
          <a:bodyPr>
            <a:normAutofit/>
          </a:bodyPr>
          <a:lstStyle/>
          <a:p>
            <a:pPr lvl="0"/>
            <a:r>
              <a:rPr lang="cs-CZ" sz="2800" dirty="0"/>
              <a:t>rozvíjí </a:t>
            </a:r>
            <a:r>
              <a:rPr lang="cs-CZ" sz="2800" dirty="0">
                <a:solidFill>
                  <a:srgbClr val="FF0000"/>
                </a:solidFill>
              </a:rPr>
              <a:t>podstatné jméno </a:t>
            </a:r>
            <a:r>
              <a:rPr lang="cs-CZ" sz="2800" dirty="0"/>
              <a:t>a blíže určuje jeho význam</a:t>
            </a:r>
          </a:p>
          <a:p>
            <a:pPr lvl="0"/>
            <a:r>
              <a:rPr lang="cs-CZ" sz="2800" dirty="0"/>
              <a:t>ptáme se: </a:t>
            </a:r>
            <a:r>
              <a:rPr lang="cs-CZ" sz="2800" dirty="0">
                <a:solidFill>
                  <a:srgbClr val="FF0000"/>
                </a:solidFill>
              </a:rPr>
              <a:t>jaký?, který?, čí?</a:t>
            </a:r>
          </a:p>
          <a:p>
            <a:pPr lvl="0"/>
            <a:r>
              <a:rPr lang="cs-CZ" sz="2800" dirty="0"/>
              <a:t>rozlišujeme:</a:t>
            </a:r>
          </a:p>
          <a:p>
            <a:pPr lvl="1"/>
            <a:r>
              <a:rPr lang="cs-CZ" sz="2400" b="1" u="sng" dirty="0">
                <a:solidFill>
                  <a:srgbClr val="FF0000"/>
                </a:solidFill>
              </a:rPr>
              <a:t>přívlastek shodný (</a:t>
            </a:r>
            <a:r>
              <a:rPr lang="cs-CZ" sz="2400" b="1" u="sng" dirty="0" err="1">
                <a:solidFill>
                  <a:srgbClr val="FF0000"/>
                </a:solidFill>
              </a:rPr>
              <a:t>Pk</a:t>
            </a:r>
            <a:r>
              <a:rPr lang="cs-CZ" sz="2400" b="1" u="sng" dirty="0">
                <a:solidFill>
                  <a:srgbClr val="FF0000"/>
                </a:solidFill>
              </a:rPr>
              <a:t>-S)</a:t>
            </a:r>
            <a:endParaRPr lang="cs-CZ" sz="2400" dirty="0">
              <a:solidFill>
                <a:srgbClr val="FF0000"/>
              </a:solidFill>
            </a:endParaRPr>
          </a:p>
          <a:p>
            <a:pPr lvl="1"/>
            <a:r>
              <a:rPr lang="cs-CZ" sz="2400" b="1" u="sng" dirty="0">
                <a:solidFill>
                  <a:srgbClr val="FF0000"/>
                </a:solidFill>
              </a:rPr>
              <a:t>přívlastek neshodný (</a:t>
            </a:r>
            <a:r>
              <a:rPr lang="cs-CZ" sz="2400" b="1" u="sng" dirty="0" err="1">
                <a:solidFill>
                  <a:srgbClr val="FF0000"/>
                </a:solidFill>
              </a:rPr>
              <a:t>Pk</a:t>
            </a:r>
            <a:r>
              <a:rPr lang="cs-CZ" sz="2400" b="1" u="sng" dirty="0">
                <a:solidFill>
                  <a:srgbClr val="FF0000"/>
                </a:solidFill>
              </a:rPr>
              <a:t>-N)</a:t>
            </a:r>
            <a:endParaRPr lang="cs-CZ" sz="2400" dirty="0">
              <a:solidFill>
                <a:srgbClr val="FF0000"/>
              </a:solidFill>
            </a:endParaRP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98881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434947-DCE7-4F20-921E-23F424BDB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přívlastek shodný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2EE144-E093-487B-AD8E-29122B1EC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364974"/>
            <a:ext cx="9603275" cy="4439478"/>
          </a:xfrm>
        </p:spPr>
        <p:txBody>
          <a:bodyPr>
            <a:normAutofit/>
          </a:bodyPr>
          <a:lstStyle/>
          <a:p>
            <a:pPr lvl="1"/>
            <a:endParaRPr lang="cs-CZ" sz="2400" dirty="0"/>
          </a:p>
          <a:p>
            <a:pPr lvl="1"/>
            <a:r>
              <a:rPr lang="cs-CZ" sz="2400" u="sng" dirty="0"/>
              <a:t>shoduje se s podstatným jménem v rodě, čísle a pádě</a:t>
            </a:r>
            <a:endParaRPr lang="cs-CZ" sz="2400" dirty="0"/>
          </a:p>
          <a:p>
            <a:pPr lvl="1"/>
            <a:r>
              <a:rPr lang="cs-CZ" sz="2400" dirty="0"/>
              <a:t>při </a:t>
            </a:r>
            <a:r>
              <a:rPr lang="cs-CZ" sz="2400" dirty="0">
                <a:solidFill>
                  <a:srgbClr val="FF0000"/>
                </a:solidFill>
              </a:rPr>
              <a:t>skloňování</a:t>
            </a:r>
            <a:r>
              <a:rPr lang="cs-CZ" sz="2400" dirty="0"/>
              <a:t> celé skladební dvojice </a:t>
            </a:r>
            <a:r>
              <a:rPr lang="cs-CZ" sz="2400" dirty="0">
                <a:solidFill>
                  <a:srgbClr val="FF0000"/>
                </a:solidFill>
              </a:rPr>
              <a:t>se mění</a:t>
            </a:r>
          </a:p>
          <a:p>
            <a:pPr lvl="1"/>
            <a:r>
              <a:rPr lang="cs-CZ" sz="2400" dirty="0"/>
              <a:t>nejčastěji bývá  vyjádřen přídavným jménem (zájmenem, číslovkou)</a:t>
            </a:r>
          </a:p>
          <a:p>
            <a:pPr lvl="2"/>
            <a:r>
              <a:rPr lang="cs-CZ" sz="2200" b="1" i="1" dirty="0">
                <a:solidFill>
                  <a:srgbClr val="FF0000"/>
                </a:solidFill>
              </a:rPr>
              <a:t>dřevěný</a:t>
            </a:r>
            <a:r>
              <a:rPr lang="cs-CZ" sz="2200" i="1" dirty="0"/>
              <a:t> </a:t>
            </a:r>
            <a:r>
              <a:rPr lang="cs-CZ" sz="2200" dirty="0"/>
              <a:t>stůl – </a:t>
            </a:r>
            <a:r>
              <a:rPr lang="cs-CZ" sz="2200" b="1" i="1" dirty="0"/>
              <a:t>dřevěného</a:t>
            </a:r>
            <a:r>
              <a:rPr lang="cs-CZ" sz="2200" dirty="0"/>
              <a:t> stolu – </a:t>
            </a:r>
            <a:r>
              <a:rPr lang="cs-CZ" sz="2200" b="1" i="1" dirty="0"/>
              <a:t>dřevěnému</a:t>
            </a:r>
            <a:r>
              <a:rPr lang="cs-CZ" sz="2200" dirty="0"/>
              <a:t> stolu …</a:t>
            </a:r>
          </a:p>
          <a:p>
            <a:pPr lvl="2"/>
            <a:r>
              <a:rPr lang="cs-CZ" sz="2200" b="1" i="1" dirty="0">
                <a:solidFill>
                  <a:srgbClr val="FF0000"/>
                </a:solidFill>
              </a:rPr>
              <a:t>náš</a:t>
            </a:r>
            <a:r>
              <a:rPr lang="cs-CZ" sz="2200" dirty="0"/>
              <a:t> smrk – </a:t>
            </a:r>
            <a:r>
              <a:rPr lang="cs-CZ" sz="2200" b="1" i="1" dirty="0"/>
              <a:t>našeho</a:t>
            </a:r>
            <a:r>
              <a:rPr lang="cs-CZ" sz="2200" dirty="0"/>
              <a:t> smrku – </a:t>
            </a:r>
            <a:r>
              <a:rPr lang="cs-CZ" sz="2200" b="1" i="1" dirty="0"/>
              <a:t>našemu</a:t>
            </a:r>
            <a:r>
              <a:rPr lang="cs-CZ" sz="2200" dirty="0"/>
              <a:t> smrku</a:t>
            </a:r>
          </a:p>
          <a:p>
            <a:pPr lvl="2"/>
            <a:r>
              <a:rPr lang="cs-CZ" sz="2200" b="1" i="1" dirty="0">
                <a:solidFill>
                  <a:srgbClr val="FF0000"/>
                </a:solidFill>
              </a:rPr>
              <a:t>tři</a:t>
            </a:r>
            <a:r>
              <a:rPr lang="cs-CZ" sz="2200" dirty="0"/>
              <a:t> stromy – </a:t>
            </a:r>
            <a:r>
              <a:rPr lang="cs-CZ" sz="2200" b="1" i="1" dirty="0"/>
              <a:t>tří</a:t>
            </a:r>
            <a:r>
              <a:rPr lang="cs-CZ" sz="2200" dirty="0"/>
              <a:t> stromů – </a:t>
            </a:r>
            <a:r>
              <a:rPr lang="cs-CZ" sz="2200" b="1" i="1" dirty="0"/>
              <a:t>třem</a:t>
            </a:r>
            <a:r>
              <a:rPr lang="cs-CZ" sz="2200" dirty="0"/>
              <a:t> stromům</a:t>
            </a:r>
          </a:p>
          <a:p>
            <a:pPr lvl="2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5940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434947-DCE7-4F20-921E-23F424BDB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přívlastek shodný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2EE144-E093-487B-AD8E-29122B1EC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364974"/>
            <a:ext cx="9603275" cy="4439478"/>
          </a:xfrm>
        </p:spPr>
        <p:txBody>
          <a:bodyPr>
            <a:normAutofit/>
          </a:bodyPr>
          <a:lstStyle/>
          <a:p>
            <a:pPr lvl="1"/>
            <a:endParaRPr lang="cs-CZ" sz="2400" dirty="0"/>
          </a:p>
          <a:p>
            <a:pPr lvl="1"/>
            <a:r>
              <a:rPr lang="cs-CZ" sz="2800" dirty="0"/>
              <a:t>často bývá před podstatným jménem</a:t>
            </a:r>
          </a:p>
          <a:p>
            <a:pPr lvl="2"/>
            <a:r>
              <a:rPr lang="cs-CZ" sz="2600" b="1" i="1" dirty="0">
                <a:solidFill>
                  <a:srgbClr val="FF0000"/>
                </a:solidFill>
              </a:rPr>
              <a:t>zelená</a:t>
            </a:r>
            <a:r>
              <a:rPr lang="cs-CZ" sz="2600" dirty="0"/>
              <a:t> kniha, </a:t>
            </a:r>
            <a:r>
              <a:rPr lang="cs-CZ" sz="2600" b="1" i="1" dirty="0">
                <a:solidFill>
                  <a:srgbClr val="FF0000"/>
                </a:solidFill>
              </a:rPr>
              <a:t>milý</a:t>
            </a:r>
            <a:r>
              <a:rPr lang="cs-CZ" sz="2600" dirty="0"/>
              <a:t> hoch</a:t>
            </a:r>
          </a:p>
          <a:p>
            <a:pPr lvl="1"/>
            <a:r>
              <a:rPr lang="cs-CZ" sz="2800" dirty="0"/>
              <a:t>může stát i za podstatným jménem</a:t>
            </a:r>
          </a:p>
          <a:p>
            <a:pPr lvl="2"/>
            <a:r>
              <a:rPr lang="cs-CZ" sz="2600" dirty="0"/>
              <a:t>odborné názvy</a:t>
            </a:r>
          </a:p>
          <a:p>
            <a:pPr lvl="3"/>
            <a:r>
              <a:rPr lang="cs-CZ" sz="2400" dirty="0"/>
              <a:t>kyselina </a:t>
            </a:r>
            <a:r>
              <a:rPr lang="cs-CZ" sz="2400" b="1" i="1" dirty="0">
                <a:solidFill>
                  <a:srgbClr val="FF0000"/>
                </a:solidFill>
              </a:rPr>
              <a:t>sírová</a:t>
            </a:r>
          </a:p>
          <a:p>
            <a:pPr lvl="2"/>
            <a:r>
              <a:rPr lang="cs-CZ" sz="2600" dirty="0"/>
              <a:t>citově zabarvené výpovědi</a:t>
            </a:r>
          </a:p>
          <a:p>
            <a:pPr lvl="3"/>
            <a:r>
              <a:rPr lang="cs-CZ" sz="2400" dirty="0"/>
              <a:t>holka </a:t>
            </a:r>
            <a:r>
              <a:rPr lang="cs-CZ" sz="2400" b="1" i="1" dirty="0">
                <a:solidFill>
                  <a:srgbClr val="FF0000"/>
                </a:solidFill>
              </a:rPr>
              <a:t>zlatá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4685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434947-DCE7-4F20-921E-23F424BDB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přívlastek neshodný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2EE144-E093-487B-AD8E-29122B1EC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842052"/>
            <a:ext cx="9603275" cy="3962400"/>
          </a:xfrm>
        </p:spPr>
        <p:txBody>
          <a:bodyPr>
            <a:normAutofit/>
          </a:bodyPr>
          <a:lstStyle/>
          <a:p>
            <a:pPr lvl="1"/>
            <a:r>
              <a:rPr lang="cs-CZ" sz="2800" u="sng" dirty="0">
                <a:solidFill>
                  <a:srgbClr val="FF0000"/>
                </a:solidFill>
              </a:rPr>
              <a:t>neshoduje</a:t>
            </a:r>
            <a:r>
              <a:rPr lang="cs-CZ" sz="2800" dirty="0"/>
              <a:t> se s podstatným jménem v rodě, čísle a pádě</a:t>
            </a:r>
          </a:p>
          <a:p>
            <a:pPr lvl="1"/>
            <a:r>
              <a:rPr lang="cs-CZ" sz="2800" i="1" dirty="0"/>
              <a:t>při skloňování celé skladební dvojice </a:t>
            </a:r>
            <a:r>
              <a:rPr lang="cs-CZ" sz="2800" i="1" dirty="0">
                <a:solidFill>
                  <a:srgbClr val="FF0000"/>
                </a:solidFill>
              </a:rPr>
              <a:t>se nemění</a:t>
            </a:r>
            <a:r>
              <a:rPr lang="cs-CZ" sz="2800" i="1" dirty="0"/>
              <a:t>,</a:t>
            </a:r>
            <a:r>
              <a:rPr lang="cs-CZ" sz="2800" i="1" dirty="0">
                <a:solidFill>
                  <a:srgbClr val="FF0000"/>
                </a:solidFill>
              </a:rPr>
              <a:t> </a:t>
            </a:r>
            <a:r>
              <a:rPr lang="cs-CZ" sz="2800" i="1" dirty="0"/>
              <a:t>je stále stejný</a:t>
            </a:r>
          </a:p>
          <a:p>
            <a:pPr lvl="2"/>
            <a:r>
              <a:rPr lang="cs-CZ" sz="2400" dirty="0"/>
              <a:t>budova </a:t>
            </a:r>
            <a:r>
              <a:rPr lang="cs-CZ" sz="2400" b="1" i="1" dirty="0">
                <a:solidFill>
                  <a:srgbClr val="FF0000"/>
                </a:solidFill>
              </a:rPr>
              <a:t>školy</a:t>
            </a:r>
            <a:r>
              <a:rPr lang="cs-CZ" sz="2400" dirty="0"/>
              <a:t> – budovy </a:t>
            </a:r>
            <a:r>
              <a:rPr lang="cs-CZ" sz="2400" b="1" i="1" dirty="0"/>
              <a:t>školy</a:t>
            </a:r>
            <a:r>
              <a:rPr lang="cs-CZ" sz="2400" dirty="0"/>
              <a:t> – budově </a:t>
            </a:r>
            <a:r>
              <a:rPr lang="cs-CZ" sz="2400" b="1" i="1" dirty="0"/>
              <a:t>školy</a:t>
            </a:r>
            <a:r>
              <a:rPr lang="cs-CZ" sz="2400" dirty="0"/>
              <a:t>….</a:t>
            </a:r>
          </a:p>
          <a:p>
            <a:pPr lvl="2"/>
            <a:r>
              <a:rPr lang="cs-CZ" sz="2400" dirty="0"/>
              <a:t>pomoc </a:t>
            </a:r>
            <a:r>
              <a:rPr lang="cs-CZ" sz="2400" b="1" i="1" dirty="0">
                <a:solidFill>
                  <a:srgbClr val="FF0000"/>
                </a:solidFill>
              </a:rPr>
              <a:t>lidem</a:t>
            </a:r>
            <a:r>
              <a:rPr lang="cs-CZ" sz="2400" dirty="0"/>
              <a:t> - pomoci </a:t>
            </a:r>
            <a:r>
              <a:rPr lang="cs-CZ" sz="2400" b="1" i="1" dirty="0"/>
              <a:t>lidem</a:t>
            </a:r>
            <a:r>
              <a:rPr lang="cs-CZ" sz="2400" dirty="0"/>
              <a:t> – pomoci </a:t>
            </a:r>
            <a:r>
              <a:rPr lang="cs-CZ" sz="2400" b="1" i="1" dirty="0"/>
              <a:t>lidem</a:t>
            </a:r>
            <a:r>
              <a:rPr lang="cs-CZ" sz="2400" dirty="0"/>
              <a:t>….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6722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1A7CF3-EB52-4ABF-9952-C4EE4A498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dashHeavy" dirty="0"/>
              <a:t>Předmět – </a:t>
            </a:r>
            <a:r>
              <a:rPr lang="cs-CZ" b="1" u="dashHeavy" dirty="0" err="1"/>
              <a:t>Pt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427DC0-2341-4193-835B-0D1556C70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722783"/>
            <a:ext cx="9603275" cy="3743562"/>
          </a:xfrm>
        </p:spPr>
        <p:txBody>
          <a:bodyPr>
            <a:normAutofit/>
          </a:bodyPr>
          <a:lstStyle/>
          <a:p>
            <a:r>
              <a:rPr lang="cs-CZ" sz="2800" dirty="0"/>
              <a:t>rozvíjí </a:t>
            </a:r>
            <a:r>
              <a:rPr lang="cs-CZ" sz="2800" dirty="0">
                <a:solidFill>
                  <a:srgbClr val="FF0000"/>
                </a:solidFill>
              </a:rPr>
              <a:t>sloveso</a:t>
            </a:r>
            <a:r>
              <a:rPr lang="cs-CZ" sz="2800" dirty="0"/>
              <a:t> a </a:t>
            </a:r>
            <a:r>
              <a:rPr lang="cs-CZ" sz="2800" dirty="0">
                <a:solidFill>
                  <a:srgbClr val="FF0000"/>
                </a:solidFill>
              </a:rPr>
              <a:t>přídavné jméno</a:t>
            </a:r>
          </a:p>
          <a:p>
            <a:r>
              <a:rPr lang="cs-CZ" sz="2800" dirty="0"/>
              <a:t>označuje osobu, zvíře, věc, kterých se děj týká nebo je zasahuje</a:t>
            </a:r>
          </a:p>
          <a:p>
            <a:r>
              <a:rPr lang="cs-CZ" sz="2800" dirty="0">
                <a:solidFill>
                  <a:srgbClr val="FF0000"/>
                </a:solidFill>
              </a:rPr>
              <a:t>ptáme se na něj pádovými otázkami </a:t>
            </a:r>
            <a:r>
              <a:rPr lang="cs-CZ" sz="2800" dirty="0"/>
              <a:t>kromě 1. pádu. – pád předmětu je určen řídícím členem (sloveso/přídavné jméno)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8031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434947-DCE7-4F20-921E-23F424BDB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přívlastek neshodný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2EE144-E093-487B-AD8E-29122B1EC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590260"/>
            <a:ext cx="9603275" cy="4214191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cs-CZ" sz="3200" dirty="0"/>
              <a:t>nejčastěji bývá vyjádřen:</a:t>
            </a:r>
          </a:p>
          <a:p>
            <a:pPr lvl="2"/>
            <a:r>
              <a:rPr lang="cs-CZ" sz="2800" dirty="0"/>
              <a:t>podstatným jménem – list </a:t>
            </a:r>
            <a:r>
              <a:rPr lang="cs-CZ" sz="2800" b="1" i="1" dirty="0">
                <a:solidFill>
                  <a:srgbClr val="FF0000"/>
                </a:solidFill>
              </a:rPr>
              <a:t>papíru</a:t>
            </a:r>
            <a:endParaRPr lang="cs-CZ" sz="2800" dirty="0">
              <a:solidFill>
                <a:srgbClr val="FF0000"/>
              </a:solidFill>
            </a:endParaRPr>
          </a:p>
          <a:p>
            <a:pPr lvl="2"/>
            <a:r>
              <a:rPr lang="cs-CZ" sz="2800" dirty="0"/>
              <a:t>příslovcem – nápady </a:t>
            </a:r>
            <a:r>
              <a:rPr lang="cs-CZ" sz="2800" b="1" i="1" dirty="0">
                <a:solidFill>
                  <a:srgbClr val="FF0000"/>
                </a:solidFill>
              </a:rPr>
              <a:t>spatra</a:t>
            </a:r>
            <a:endParaRPr lang="cs-CZ" sz="2800" dirty="0"/>
          </a:p>
          <a:p>
            <a:pPr lvl="2"/>
            <a:r>
              <a:rPr lang="cs-CZ" sz="2800" dirty="0"/>
              <a:t>infinitivem nápad </a:t>
            </a:r>
            <a:r>
              <a:rPr lang="cs-CZ" sz="2800" b="1" i="1" dirty="0">
                <a:solidFill>
                  <a:srgbClr val="FF0000"/>
                </a:solidFill>
              </a:rPr>
              <a:t>odejít</a:t>
            </a:r>
          </a:p>
          <a:p>
            <a:pPr lvl="2"/>
            <a:r>
              <a:rPr lang="cs-CZ" sz="2800" dirty="0"/>
              <a:t>zájmenem kniha </a:t>
            </a:r>
            <a:r>
              <a:rPr lang="cs-CZ" sz="2800" b="1" i="1" dirty="0">
                <a:solidFill>
                  <a:srgbClr val="FF0000"/>
                </a:solidFill>
              </a:rPr>
              <a:t>pro</a:t>
            </a:r>
            <a:r>
              <a:rPr lang="cs-CZ" sz="2800" b="1" i="1" dirty="0"/>
              <a:t> </a:t>
            </a:r>
            <a:r>
              <a:rPr lang="cs-CZ" sz="2800" b="1" i="1" dirty="0">
                <a:solidFill>
                  <a:srgbClr val="FF0000"/>
                </a:solidFill>
              </a:rPr>
              <a:t>ni</a:t>
            </a:r>
          </a:p>
          <a:p>
            <a:pPr lvl="2"/>
            <a:r>
              <a:rPr lang="cs-CZ" sz="2800" dirty="0"/>
              <a:t>číslovkou počítání </a:t>
            </a:r>
            <a:r>
              <a:rPr lang="cs-CZ" sz="2800" b="1" i="1" dirty="0">
                <a:solidFill>
                  <a:srgbClr val="FF0000"/>
                </a:solidFill>
              </a:rPr>
              <a:t>do dvaceti</a:t>
            </a:r>
          </a:p>
          <a:p>
            <a:pPr lvl="1"/>
            <a:r>
              <a:rPr lang="cs-CZ" sz="3200" dirty="0"/>
              <a:t>často bývá za podstatným jménem </a:t>
            </a:r>
          </a:p>
          <a:p>
            <a:pPr lvl="2"/>
            <a:r>
              <a:rPr lang="cs-CZ" sz="2800" dirty="0"/>
              <a:t>stůl </a:t>
            </a:r>
            <a:r>
              <a:rPr lang="cs-CZ" sz="2800" i="1" dirty="0"/>
              <a:t>ze </a:t>
            </a:r>
            <a:r>
              <a:rPr lang="cs-CZ" sz="2800" b="1" i="1" dirty="0">
                <a:solidFill>
                  <a:srgbClr val="FF0000"/>
                </a:solidFill>
              </a:rPr>
              <a:t>dřeva</a:t>
            </a:r>
            <a:endParaRPr lang="cs-CZ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36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5234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3E6D45-2B5F-4514-9D29-74FD83630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Vyhledejte přívlastky a určete jejich druh?: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76D0082-294A-4295-9EDE-1587B83B3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1) Práci z matematiky jsem dělal krátkou dobu.	</a:t>
            </a:r>
          </a:p>
          <a:p>
            <a:r>
              <a:rPr lang="cs-CZ" sz="2400" dirty="0"/>
              <a:t>2) Na kraji města postavili sportovní areál. </a:t>
            </a:r>
          </a:p>
          <a:p>
            <a:r>
              <a:rPr lang="cs-CZ" sz="2400" dirty="0"/>
              <a:t>3) Slunečné dopoledne nám umožnilo exkurzi do údolí. </a:t>
            </a:r>
          </a:p>
          <a:p>
            <a:r>
              <a:rPr lang="cs-CZ" sz="2400" dirty="0"/>
              <a:t>4) Při večerní oslavě jsme dlouho seděli u plápolajícího ohně.  </a:t>
            </a:r>
          </a:p>
          <a:p>
            <a:r>
              <a:rPr lang="cs-CZ" sz="2400" dirty="0"/>
              <a:t>5) Boty z kůže nosil celý den. 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303901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3E6D45-2B5F-4514-9D29-74FD83630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cs-CZ" dirty="0"/>
            </a:br>
            <a:r>
              <a:rPr lang="cs-CZ" dirty="0">
                <a:solidFill>
                  <a:srgbClr val="FF0000"/>
                </a:solidFill>
              </a:rPr>
              <a:t>shodný</a:t>
            </a:r>
            <a:r>
              <a:rPr lang="cs-CZ" dirty="0"/>
              <a:t> 			</a:t>
            </a:r>
            <a:r>
              <a:rPr lang="cs-CZ" dirty="0">
                <a:solidFill>
                  <a:srgbClr val="00B050"/>
                </a:solidFill>
              </a:rPr>
              <a:t>neshodný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76D0082-294A-4295-9EDE-1587B83B3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1) Práci z </a:t>
            </a:r>
            <a:r>
              <a:rPr lang="cs-CZ" sz="2400" b="1" dirty="0">
                <a:solidFill>
                  <a:srgbClr val="00B050"/>
                </a:solidFill>
              </a:rPr>
              <a:t>matematiky</a:t>
            </a:r>
            <a:r>
              <a:rPr lang="cs-CZ" sz="2400" dirty="0"/>
              <a:t> jsem dělal </a:t>
            </a:r>
            <a:r>
              <a:rPr lang="cs-CZ" sz="2400" b="1" dirty="0">
                <a:solidFill>
                  <a:srgbClr val="FF0000"/>
                </a:solidFill>
              </a:rPr>
              <a:t>krátkou</a:t>
            </a:r>
            <a:r>
              <a:rPr lang="cs-CZ" sz="2400" dirty="0"/>
              <a:t> dobu.	</a:t>
            </a:r>
          </a:p>
          <a:p>
            <a:r>
              <a:rPr lang="cs-CZ" sz="2400" dirty="0"/>
              <a:t>2) Na kraji </a:t>
            </a:r>
            <a:r>
              <a:rPr lang="cs-CZ" sz="2400" b="1" dirty="0">
                <a:solidFill>
                  <a:srgbClr val="00B050"/>
                </a:solidFill>
              </a:rPr>
              <a:t>města</a:t>
            </a:r>
            <a:r>
              <a:rPr lang="cs-CZ" sz="2400" dirty="0"/>
              <a:t> postavili </a:t>
            </a:r>
            <a:r>
              <a:rPr lang="cs-CZ" sz="2400" b="1" dirty="0">
                <a:solidFill>
                  <a:srgbClr val="FF0000"/>
                </a:solidFill>
              </a:rPr>
              <a:t>sportovní</a:t>
            </a:r>
            <a:r>
              <a:rPr lang="cs-CZ" sz="2400" dirty="0"/>
              <a:t> areál. </a:t>
            </a:r>
          </a:p>
          <a:p>
            <a:r>
              <a:rPr lang="cs-CZ" sz="2400" dirty="0"/>
              <a:t>3) </a:t>
            </a:r>
            <a:r>
              <a:rPr lang="cs-CZ" sz="2400" b="1" dirty="0">
                <a:solidFill>
                  <a:srgbClr val="FF0000"/>
                </a:solidFill>
              </a:rPr>
              <a:t>Slunečné</a:t>
            </a:r>
            <a:r>
              <a:rPr lang="cs-CZ" sz="2400" dirty="0"/>
              <a:t> dopoledne nám umožnilo exkurzi </a:t>
            </a:r>
            <a:r>
              <a:rPr lang="cs-CZ" sz="2400" b="1" dirty="0">
                <a:solidFill>
                  <a:srgbClr val="00B050"/>
                </a:solidFill>
              </a:rPr>
              <a:t>do údolí</a:t>
            </a:r>
            <a:r>
              <a:rPr lang="cs-CZ" sz="2400" dirty="0"/>
              <a:t>. </a:t>
            </a:r>
          </a:p>
          <a:p>
            <a:r>
              <a:rPr lang="cs-CZ" sz="2400" dirty="0"/>
              <a:t>4) Při </a:t>
            </a:r>
            <a:r>
              <a:rPr lang="cs-CZ" sz="2400" b="1" dirty="0">
                <a:solidFill>
                  <a:srgbClr val="FF0000"/>
                </a:solidFill>
              </a:rPr>
              <a:t>večerní</a:t>
            </a:r>
            <a:r>
              <a:rPr lang="cs-CZ" sz="2400" dirty="0"/>
              <a:t> oslavě jsme dlouho seděli u </a:t>
            </a:r>
            <a:r>
              <a:rPr lang="cs-CZ" sz="2400" b="1" dirty="0">
                <a:solidFill>
                  <a:srgbClr val="FF0000"/>
                </a:solidFill>
              </a:rPr>
              <a:t>plápolajícího</a:t>
            </a:r>
            <a:r>
              <a:rPr lang="cs-CZ" sz="2400" dirty="0"/>
              <a:t> ohně.  </a:t>
            </a:r>
          </a:p>
          <a:p>
            <a:r>
              <a:rPr lang="cs-CZ" sz="2400" dirty="0"/>
              <a:t>5) Boty </a:t>
            </a:r>
            <a:r>
              <a:rPr lang="cs-CZ" sz="2400" b="1" dirty="0">
                <a:solidFill>
                  <a:srgbClr val="00B050"/>
                </a:solidFill>
              </a:rPr>
              <a:t>z kůže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/>
              <a:t>nosil </a:t>
            </a:r>
            <a:r>
              <a:rPr lang="cs-CZ" sz="2400" b="1" dirty="0">
                <a:solidFill>
                  <a:srgbClr val="FF0000"/>
                </a:solidFill>
              </a:rPr>
              <a:t>celý</a:t>
            </a:r>
            <a:r>
              <a:rPr lang="cs-CZ" sz="2400" dirty="0"/>
              <a:t> den. 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67371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1A7CF3-EB52-4ABF-9952-C4EE4A498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předmět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427DC0-2341-4193-835B-0D1556C70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537252"/>
            <a:ext cx="9603275" cy="4558748"/>
          </a:xfrm>
        </p:spPr>
        <p:txBody>
          <a:bodyPr>
            <a:normAutofit/>
          </a:bodyPr>
          <a:lstStyle/>
          <a:p>
            <a:r>
              <a:rPr lang="cs-CZ" sz="2400" dirty="0"/>
              <a:t>zpravidla bývá vyjádřen: </a:t>
            </a:r>
          </a:p>
          <a:p>
            <a:r>
              <a:rPr lang="cs-CZ" sz="2400" dirty="0"/>
              <a:t>podstatným jménem: </a:t>
            </a:r>
          </a:p>
          <a:p>
            <a:pPr lvl="1"/>
            <a:r>
              <a:rPr lang="cs-CZ" sz="2400" dirty="0"/>
              <a:t>Koupil jsem si vanilkovou </a:t>
            </a:r>
            <a:r>
              <a:rPr lang="cs-CZ" sz="2400" b="1" i="1" dirty="0">
                <a:solidFill>
                  <a:srgbClr val="FF0000"/>
                </a:solidFill>
              </a:rPr>
              <a:t>zmrzlinu</a:t>
            </a:r>
            <a:r>
              <a:rPr lang="cs-CZ" sz="2400" dirty="0"/>
              <a:t>. </a:t>
            </a:r>
          </a:p>
          <a:p>
            <a:pPr lvl="1"/>
            <a:r>
              <a:rPr lang="cs-CZ" sz="2400" dirty="0"/>
              <a:t>Zasadili </a:t>
            </a:r>
            <a:r>
              <a:rPr lang="cs-CZ" sz="2400" b="1" i="1" dirty="0">
                <a:solidFill>
                  <a:srgbClr val="FF0000"/>
                </a:solidFill>
              </a:rPr>
              <a:t>strom</a:t>
            </a:r>
            <a:r>
              <a:rPr lang="cs-CZ" sz="2400" dirty="0"/>
              <a:t>. </a:t>
            </a:r>
          </a:p>
          <a:p>
            <a:pPr lvl="1"/>
            <a:r>
              <a:rPr lang="cs-CZ" sz="2400" dirty="0"/>
              <a:t>Napil se </a:t>
            </a:r>
            <a:r>
              <a:rPr lang="cs-CZ" sz="2400" b="1" i="1" dirty="0">
                <a:solidFill>
                  <a:srgbClr val="FF0000"/>
                </a:solidFill>
              </a:rPr>
              <a:t>vody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cs-CZ" sz="2400" dirty="0"/>
              <a:t>a pak pokračoval. </a:t>
            </a:r>
          </a:p>
          <a:p>
            <a:r>
              <a:rPr lang="cs-CZ" sz="2400" dirty="0"/>
              <a:t>zájmenem: </a:t>
            </a:r>
            <a:r>
              <a:rPr lang="cs-CZ" sz="2400" b="1" i="1" dirty="0">
                <a:solidFill>
                  <a:srgbClr val="FF0000"/>
                </a:solidFill>
              </a:rPr>
              <a:t>Tobě</a:t>
            </a:r>
            <a:r>
              <a:rPr lang="cs-CZ" sz="2400" dirty="0"/>
              <a:t> to rodiče neřekli. </a:t>
            </a:r>
            <a:r>
              <a:rPr lang="cs-CZ" sz="2400" b="1" i="1" dirty="0">
                <a:solidFill>
                  <a:srgbClr val="FF0000"/>
                </a:solidFill>
              </a:rPr>
              <a:t>Jemu</a:t>
            </a:r>
            <a:r>
              <a:rPr lang="cs-CZ" sz="2400" dirty="0"/>
              <a:t> se opravdu nechtělo. </a:t>
            </a:r>
          </a:p>
          <a:p>
            <a:r>
              <a:rPr lang="cs-CZ" sz="2400" dirty="0"/>
              <a:t>číslovkou: Bez </a:t>
            </a:r>
            <a:r>
              <a:rPr lang="cs-CZ" sz="2400" b="1" i="1" dirty="0">
                <a:solidFill>
                  <a:srgbClr val="FF0000"/>
                </a:solidFill>
              </a:rPr>
              <a:t>jednoho</a:t>
            </a:r>
            <a:r>
              <a:rPr lang="cs-CZ" sz="2400" dirty="0"/>
              <a:t> se obejdeme. </a:t>
            </a:r>
          </a:p>
          <a:p>
            <a:r>
              <a:rPr lang="cs-CZ" sz="2400" dirty="0"/>
              <a:t> infinitivem: Rozhodl se </a:t>
            </a:r>
            <a:r>
              <a:rPr lang="cs-CZ" sz="2400" b="1" i="1" dirty="0">
                <a:solidFill>
                  <a:srgbClr val="FF0000"/>
                </a:solidFill>
              </a:rPr>
              <a:t>zůstat</a:t>
            </a:r>
            <a:r>
              <a:rPr lang="cs-CZ" sz="2400" dirty="0"/>
              <a:t>. Naučil se </a:t>
            </a:r>
            <a:r>
              <a:rPr lang="cs-CZ" sz="2400" b="1" i="1" dirty="0">
                <a:solidFill>
                  <a:srgbClr val="FF0000"/>
                </a:solidFill>
              </a:rPr>
              <a:t>psát</a:t>
            </a:r>
            <a:r>
              <a:rPr lang="cs-CZ" sz="2400" dirty="0"/>
              <a:t>.</a:t>
            </a:r>
            <a:r>
              <a:rPr lang="cs-CZ" dirty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1636659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93B4B9-DB6E-431B-B05E-7FDB765AC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postup při určování předmětu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6961CC-C2D5-4DDD-A807-605A48EC1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683026"/>
            <a:ext cx="9603275" cy="378331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>
                <a:cs typeface="Arial" pitchFamily="34" charset="0"/>
              </a:rPr>
              <a:t>Potom se na Jirku usmála.</a:t>
            </a:r>
          </a:p>
          <a:p>
            <a:pPr marL="0" indent="0">
              <a:buNone/>
            </a:pPr>
            <a:endParaRPr lang="cs-CZ" b="1" dirty="0">
              <a:cs typeface="Arial" pitchFamily="34" charset="0"/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  <a:cs typeface="Arial" pitchFamily="34" charset="0"/>
              </a:rPr>
              <a:t>Postup: 1. </a:t>
            </a:r>
            <a:r>
              <a:rPr lang="cs-CZ" b="1" dirty="0">
                <a:cs typeface="Arial" pitchFamily="34" charset="0"/>
              </a:rPr>
              <a:t>najdeme přísudek a podmět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  <a:cs typeface="Arial" pitchFamily="34" charset="0"/>
              </a:rPr>
              <a:t>               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  <a:cs typeface="Arial" pitchFamily="34" charset="0"/>
              </a:rPr>
              <a:t>              </a:t>
            </a:r>
            <a:r>
              <a:rPr lang="cs-CZ" b="1" dirty="0">
                <a:solidFill>
                  <a:srgbClr val="0070C0"/>
                </a:solidFill>
                <a:cs typeface="Arial" pitchFamily="34" charset="0"/>
              </a:rPr>
              <a:t>Př- se usmála  Po – ona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  <a:cs typeface="Arial" pitchFamily="34" charset="0"/>
              </a:rPr>
              <a:t>              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  <a:cs typeface="Arial" pitchFamily="34" charset="0"/>
              </a:rPr>
              <a:t>             2. </a:t>
            </a:r>
            <a:r>
              <a:rPr lang="cs-CZ" b="1" dirty="0">
                <a:cs typeface="Arial" pitchFamily="34" charset="0"/>
              </a:rPr>
              <a:t>použijeme přísudek a pád. otázku</a:t>
            </a:r>
          </a:p>
          <a:p>
            <a:pPr marL="0" indent="0">
              <a:buNone/>
            </a:pPr>
            <a:r>
              <a:rPr lang="cs-CZ" b="1" dirty="0">
                <a:cs typeface="Arial" pitchFamily="34" charset="0"/>
              </a:rPr>
              <a:t>               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  <a:cs typeface="Arial" pitchFamily="34" charset="0"/>
              </a:rPr>
              <a:t>              usmála se na koho? co?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  <a:cs typeface="Arial" pitchFamily="34" charset="0"/>
              </a:rPr>
              <a:t>               </a:t>
            </a:r>
            <a:r>
              <a:rPr lang="cs-CZ" b="1" dirty="0">
                <a:solidFill>
                  <a:srgbClr val="FF0000"/>
                </a:solidFill>
                <a:cs typeface="Arial" pitchFamily="34" charset="0"/>
              </a:rPr>
              <a:t>= na Jirku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665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564100-206A-4CE0-86BB-85490F6EC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064" y="874947"/>
            <a:ext cx="9603275" cy="1049235"/>
          </a:xfrm>
        </p:spPr>
        <p:txBody>
          <a:bodyPr/>
          <a:lstStyle/>
          <a:p>
            <a:r>
              <a:rPr lang="cs-CZ" dirty="0"/>
              <a:t>Vyhledejte předměty a určete jejich pád: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7CE2BF-0DC5-48DC-A4FF-8044397EC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5064" y="1672046"/>
            <a:ext cx="9958482" cy="4214948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cs-CZ" sz="2400" dirty="0"/>
              <a:t>Podej mi prosím ten sešit. </a:t>
            </a:r>
          </a:p>
          <a:p>
            <a:pPr>
              <a:lnSpc>
                <a:spcPct val="200000"/>
              </a:lnSpc>
            </a:pPr>
            <a:r>
              <a:rPr lang="cs-CZ" sz="2400" dirty="0"/>
              <a:t>Ten dopis dej Jirkovi. </a:t>
            </a:r>
          </a:p>
          <a:p>
            <a:pPr>
              <a:lnSpc>
                <a:spcPct val="200000"/>
              </a:lnSpc>
            </a:pPr>
            <a:r>
              <a:rPr lang="cs-CZ" sz="2400" dirty="0"/>
              <a:t>Vaše kočka je podobná psovi. </a:t>
            </a:r>
          </a:p>
          <a:p>
            <a:pPr>
              <a:lnSpc>
                <a:spcPct val="200000"/>
              </a:lnSpc>
            </a:pPr>
            <a:r>
              <a:rPr lang="cs-CZ" sz="2400" dirty="0"/>
              <a:t>Půjdu tam s Alenou. </a:t>
            </a:r>
          </a:p>
          <a:p>
            <a:pPr>
              <a:lnSpc>
                <a:spcPct val="200000"/>
              </a:lnSpc>
            </a:pPr>
            <a:r>
              <a:rPr lang="cs-CZ" sz="2400" dirty="0"/>
              <a:t>Dělníci opravují silnici. </a:t>
            </a:r>
          </a:p>
        </p:txBody>
      </p:sp>
    </p:spTree>
    <p:extLst>
      <p:ext uri="{BB962C8B-B14F-4D97-AF65-F5344CB8AC3E}">
        <p14:creationId xmlns:p14="http://schemas.microsoft.com/office/powerpoint/2010/main" val="929857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564100-206A-4CE0-86BB-85490F6E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Vyhledejte předměty a určete jejich pád: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7CE2BF-0DC5-48DC-A4FF-8044397EC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69" y="2217489"/>
            <a:ext cx="9603275" cy="3294576"/>
          </a:xfrm>
        </p:spPr>
        <p:txBody>
          <a:bodyPr>
            <a:normAutofit/>
          </a:bodyPr>
          <a:lstStyle/>
          <a:p>
            <a:r>
              <a:rPr lang="cs-CZ" sz="2400" dirty="0"/>
              <a:t>Podej </a:t>
            </a:r>
            <a:r>
              <a:rPr lang="cs-CZ" sz="2400" b="1" dirty="0"/>
              <a:t>mi (3. p.)</a:t>
            </a:r>
            <a:r>
              <a:rPr lang="cs-CZ" sz="2400" dirty="0"/>
              <a:t> prosím ten </a:t>
            </a:r>
            <a:r>
              <a:rPr lang="cs-CZ" sz="2400" b="1" dirty="0"/>
              <a:t>sešit</a:t>
            </a:r>
            <a:r>
              <a:rPr lang="cs-CZ" sz="2400" dirty="0"/>
              <a:t>.</a:t>
            </a:r>
            <a:r>
              <a:rPr lang="cs-CZ" sz="2400" b="1" dirty="0"/>
              <a:t> (4. p.)</a:t>
            </a:r>
            <a:r>
              <a:rPr lang="cs-CZ" sz="2400" dirty="0"/>
              <a:t> </a:t>
            </a:r>
          </a:p>
          <a:p>
            <a:r>
              <a:rPr lang="cs-CZ" sz="2400" dirty="0"/>
              <a:t>Ten </a:t>
            </a:r>
            <a:r>
              <a:rPr lang="cs-CZ" sz="2400" b="1" dirty="0"/>
              <a:t>dopis (4. p.)</a:t>
            </a:r>
            <a:r>
              <a:rPr lang="cs-CZ" sz="2400" dirty="0"/>
              <a:t> dej </a:t>
            </a:r>
            <a:r>
              <a:rPr lang="cs-CZ" sz="2400" b="1" dirty="0"/>
              <a:t>Jirkovi</a:t>
            </a:r>
            <a:r>
              <a:rPr lang="cs-CZ" sz="2400" dirty="0"/>
              <a:t>. </a:t>
            </a:r>
            <a:r>
              <a:rPr lang="cs-CZ" sz="2400" b="1" dirty="0"/>
              <a:t>(3. p.)</a:t>
            </a:r>
            <a:r>
              <a:rPr lang="cs-CZ" sz="2400" dirty="0"/>
              <a:t> </a:t>
            </a:r>
          </a:p>
          <a:p>
            <a:r>
              <a:rPr lang="cs-CZ" sz="2400" dirty="0"/>
              <a:t>Vaše kočka je podobná </a:t>
            </a:r>
            <a:r>
              <a:rPr lang="cs-CZ" sz="2400" b="1" dirty="0"/>
              <a:t>psovi</a:t>
            </a:r>
            <a:r>
              <a:rPr lang="cs-CZ" sz="2400" dirty="0"/>
              <a:t>. </a:t>
            </a:r>
            <a:r>
              <a:rPr lang="cs-CZ" sz="2400" b="1" dirty="0"/>
              <a:t>(3. p.)</a:t>
            </a:r>
            <a:r>
              <a:rPr lang="cs-CZ" sz="2400" dirty="0"/>
              <a:t> </a:t>
            </a:r>
          </a:p>
          <a:p>
            <a:r>
              <a:rPr lang="cs-CZ" sz="2400" dirty="0"/>
              <a:t>Půjdu tam s </a:t>
            </a:r>
            <a:r>
              <a:rPr lang="cs-CZ" sz="2400" b="1" dirty="0"/>
              <a:t>Alenou</a:t>
            </a:r>
            <a:r>
              <a:rPr lang="cs-CZ" sz="2400" dirty="0"/>
              <a:t>. </a:t>
            </a:r>
            <a:r>
              <a:rPr lang="cs-CZ" sz="2400" b="1" dirty="0"/>
              <a:t>(7. p.)</a:t>
            </a:r>
            <a:r>
              <a:rPr lang="cs-CZ" sz="2400" dirty="0"/>
              <a:t> </a:t>
            </a:r>
          </a:p>
          <a:p>
            <a:r>
              <a:rPr lang="cs-CZ" sz="2400" dirty="0"/>
              <a:t>Dělníci opravují </a:t>
            </a:r>
            <a:r>
              <a:rPr lang="cs-CZ" sz="2400" b="1" dirty="0"/>
              <a:t>silnici</a:t>
            </a:r>
            <a:r>
              <a:rPr lang="cs-CZ" sz="2400" dirty="0"/>
              <a:t>. </a:t>
            </a:r>
            <a:r>
              <a:rPr lang="cs-CZ" sz="2400" b="1" dirty="0"/>
              <a:t>(4. p.)</a:t>
            </a:r>
            <a:r>
              <a:rPr lang="cs-CZ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23865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422270-29C4-48BA-AB6D-930990EA3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Rozlište podmět/předmět: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6C66A9-D49E-4946-9C07-D9C7ABC56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 rybníku plavaly labutě. </a:t>
            </a:r>
          </a:p>
          <a:p>
            <a:r>
              <a:rPr lang="cs-CZ" dirty="0"/>
              <a:t>Krmili labutě na rybníku.</a:t>
            </a:r>
          </a:p>
          <a:p>
            <a:r>
              <a:rPr lang="cs-CZ" dirty="0"/>
              <a:t>Půjčíš mi to kolo?</a:t>
            </a:r>
          </a:p>
          <a:p>
            <a:r>
              <a:rPr lang="cs-CZ" dirty="0"/>
              <a:t>Koupil sis nové kolo?</a:t>
            </a:r>
          </a:p>
          <a:p>
            <a:r>
              <a:rPr lang="cs-CZ" dirty="0"/>
              <a:t>Pod okny kvetou tulipány. </a:t>
            </a:r>
          </a:p>
          <a:p>
            <a:r>
              <a:rPr lang="cs-CZ" dirty="0"/>
              <a:t>Maminka má moc ráda červené tulipány.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1010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422270-29C4-48BA-AB6D-930990EA3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Rozlište </a:t>
            </a:r>
            <a:r>
              <a:rPr lang="cs-CZ" dirty="0">
                <a:highlight>
                  <a:srgbClr val="FFFF00"/>
                </a:highlight>
              </a:rPr>
              <a:t>podmět</a:t>
            </a:r>
            <a:r>
              <a:rPr lang="cs-CZ" dirty="0"/>
              <a:t>/</a:t>
            </a:r>
            <a:r>
              <a:rPr lang="cs-CZ" dirty="0">
                <a:highlight>
                  <a:srgbClr val="FF0000"/>
                </a:highlight>
              </a:rPr>
              <a:t>předmět</a:t>
            </a:r>
            <a:r>
              <a:rPr lang="cs-CZ" dirty="0"/>
              <a:t>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6C66A9-D49E-4946-9C07-D9C7ABC56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 rybníku plavaly </a:t>
            </a:r>
            <a:r>
              <a:rPr lang="cs-CZ" dirty="0">
                <a:highlight>
                  <a:srgbClr val="FFFF00"/>
                </a:highlight>
              </a:rPr>
              <a:t>labutě</a:t>
            </a:r>
            <a:r>
              <a:rPr lang="cs-CZ" dirty="0"/>
              <a:t>. </a:t>
            </a:r>
          </a:p>
          <a:p>
            <a:r>
              <a:rPr lang="cs-CZ" dirty="0"/>
              <a:t>Krmili </a:t>
            </a:r>
            <a:r>
              <a:rPr lang="cs-CZ" dirty="0">
                <a:highlight>
                  <a:srgbClr val="FF0000"/>
                </a:highlight>
              </a:rPr>
              <a:t>labutě</a:t>
            </a:r>
            <a:r>
              <a:rPr lang="cs-CZ" dirty="0"/>
              <a:t> na rybníku.</a:t>
            </a:r>
          </a:p>
          <a:p>
            <a:r>
              <a:rPr lang="cs-CZ" dirty="0"/>
              <a:t>Půjčíš </a:t>
            </a:r>
            <a:r>
              <a:rPr lang="cs-CZ" dirty="0">
                <a:highlight>
                  <a:srgbClr val="FF0000"/>
                </a:highlight>
              </a:rPr>
              <a:t>mi</a:t>
            </a:r>
            <a:r>
              <a:rPr lang="cs-CZ" dirty="0"/>
              <a:t> to </a:t>
            </a:r>
            <a:r>
              <a:rPr lang="cs-CZ" dirty="0">
                <a:highlight>
                  <a:srgbClr val="FF0000"/>
                </a:highlight>
              </a:rPr>
              <a:t>kolo</a:t>
            </a:r>
            <a:r>
              <a:rPr lang="cs-CZ" dirty="0"/>
              <a:t>?</a:t>
            </a:r>
          </a:p>
          <a:p>
            <a:r>
              <a:rPr lang="cs-CZ" dirty="0"/>
              <a:t>Koupil sis nové </a:t>
            </a:r>
            <a:r>
              <a:rPr lang="cs-CZ" dirty="0">
                <a:highlight>
                  <a:srgbClr val="FF0000"/>
                </a:highlight>
              </a:rPr>
              <a:t>kolo</a:t>
            </a:r>
            <a:r>
              <a:rPr lang="cs-CZ" dirty="0"/>
              <a:t>?</a:t>
            </a:r>
          </a:p>
          <a:p>
            <a:r>
              <a:rPr lang="cs-CZ" dirty="0"/>
              <a:t>Pod okny kvetou </a:t>
            </a:r>
            <a:r>
              <a:rPr lang="cs-CZ" dirty="0">
                <a:highlight>
                  <a:srgbClr val="FFFF00"/>
                </a:highlight>
              </a:rPr>
              <a:t>tulipány</a:t>
            </a:r>
            <a:r>
              <a:rPr lang="cs-CZ" dirty="0"/>
              <a:t>. </a:t>
            </a:r>
          </a:p>
          <a:p>
            <a:r>
              <a:rPr lang="cs-CZ" dirty="0"/>
              <a:t>Maminka má moc ráda červené </a:t>
            </a:r>
            <a:r>
              <a:rPr lang="cs-CZ" dirty="0">
                <a:highlight>
                  <a:srgbClr val="FF0000"/>
                </a:highlight>
              </a:rPr>
              <a:t>tulipány</a:t>
            </a:r>
            <a:r>
              <a:rPr lang="cs-CZ" dirty="0"/>
              <a:t>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8491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BB16B4-8B34-4D44-9EAB-171A52D94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dotDashHeavy" dirty="0"/>
              <a:t>příslovečné určení – </a:t>
            </a:r>
            <a:r>
              <a:rPr lang="cs-CZ" b="1" u="dotDashHeavy" dirty="0" err="1"/>
              <a:t>Pu</a:t>
            </a:r>
            <a:r>
              <a:rPr lang="cs-CZ" b="1" u="dotDashHeavy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0A64DB-0C49-46F3-A8D7-B0AFAB97F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789042"/>
            <a:ext cx="9603275" cy="4253949"/>
          </a:xfrm>
        </p:spPr>
        <p:txBody>
          <a:bodyPr>
            <a:normAutofit fontScale="85000" lnSpcReduction="20000"/>
          </a:bodyPr>
          <a:lstStyle/>
          <a:p>
            <a:r>
              <a:rPr lang="cs-CZ" sz="2800" dirty="0"/>
              <a:t>vyjadřuje okolnosti a vztahy, za kterých probíhá nějaký děj</a:t>
            </a:r>
          </a:p>
          <a:p>
            <a:r>
              <a:rPr lang="cs-CZ" sz="2800" dirty="0"/>
              <a:t>závisí na: SLOVESE (přídavném jménu, příslovci)</a:t>
            </a:r>
          </a:p>
          <a:p>
            <a:pPr lvl="1"/>
            <a:r>
              <a:rPr lang="cs-CZ" sz="2400" dirty="0"/>
              <a:t>na slovese – přijít </a:t>
            </a:r>
            <a:r>
              <a:rPr lang="cs-CZ" sz="2400" b="1" i="1" dirty="0">
                <a:solidFill>
                  <a:srgbClr val="FF0000"/>
                </a:solidFill>
              </a:rPr>
              <a:t>domů</a:t>
            </a:r>
          </a:p>
          <a:p>
            <a:pPr lvl="1"/>
            <a:r>
              <a:rPr lang="cs-CZ" sz="2400" dirty="0"/>
              <a:t>na přídavném jménu – zahraný </a:t>
            </a:r>
            <a:r>
              <a:rPr lang="cs-CZ" sz="2400" b="1" i="1" dirty="0">
                <a:solidFill>
                  <a:srgbClr val="FF0000"/>
                </a:solidFill>
              </a:rPr>
              <a:t>dobře</a:t>
            </a:r>
          </a:p>
          <a:p>
            <a:pPr lvl="1"/>
            <a:r>
              <a:rPr lang="cs-CZ" sz="2400" dirty="0"/>
              <a:t>příslovci – velmi </a:t>
            </a:r>
            <a:r>
              <a:rPr lang="cs-CZ" sz="2400" b="1" i="1" dirty="0">
                <a:solidFill>
                  <a:srgbClr val="FF0000"/>
                </a:solidFill>
              </a:rPr>
              <a:t>hezky</a:t>
            </a:r>
          </a:p>
          <a:p>
            <a:r>
              <a:rPr lang="cs-CZ" sz="2800" dirty="0"/>
              <a:t>ptáme se: příslovci (kam, kde, kdy, odkdy, jak, jak dlouho, proč, jak moc…)</a:t>
            </a:r>
          </a:p>
          <a:p>
            <a:pPr lvl="1"/>
            <a:r>
              <a:rPr lang="cs-CZ" sz="2600" dirty="0"/>
              <a:t>tedy všemi otázkami kromě pádových</a:t>
            </a:r>
          </a:p>
          <a:p>
            <a:pPr lvl="1"/>
            <a:r>
              <a:rPr lang="cs-CZ" sz="2600" b="1" dirty="0"/>
              <a:t>můžeme-li se zeptat jinou otázkou než pádovou, dáváme vždy přednost příslovečnému určení před předmětem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2251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TM10001114[[fn=Galerie]]</Template>
  <TotalTime>191</TotalTime>
  <Words>1051</Words>
  <Application>Microsoft Office PowerPoint</Application>
  <PresentationFormat>Širokoúhlá obrazovka</PresentationFormat>
  <Paragraphs>165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5" baseType="lpstr">
      <vt:lpstr>Arial</vt:lpstr>
      <vt:lpstr>Century Gothic</vt:lpstr>
      <vt:lpstr>Galerie</vt:lpstr>
      <vt:lpstr>Rozvíjející větné členy</vt:lpstr>
      <vt:lpstr>Předmět – Pt </vt:lpstr>
      <vt:lpstr>předmět</vt:lpstr>
      <vt:lpstr>postup při určování předmětu</vt:lpstr>
      <vt:lpstr>Vyhledejte předměty a určete jejich pád:</vt:lpstr>
      <vt:lpstr>Vyhledejte předměty a určete jejich pád:</vt:lpstr>
      <vt:lpstr>Rozlište podmět/předmět:</vt:lpstr>
      <vt:lpstr>Rozlište podmět/předmět:</vt:lpstr>
      <vt:lpstr>příslovečné určení – Pu </vt:lpstr>
      <vt:lpstr>příslovečné určení</vt:lpstr>
      <vt:lpstr>příslovečné určení</vt:lpstr>
      <vt:lpstr>příslovečné určení – základní druhy</vt:lpstr>
      <vt:lpstr>Vyhledejte příslovečná určení a určete jejich druh:</vt:lpstr>
      <vt:lpstr>Vyhledejte příslovečná určení a určete jejich druh: Pum/Puz/Puč</vt:lpstr>
      <vt:lpstr>Příslovečné určení </vt:lpstr>
      <vt:lpstr>přívlastek</vt:lpstr>
      <vt:lpstr>přívlastek shodný</vt:lpstr>
      <vt:lpstr>přívlastek shodný</vt:lpstr>
      <vt:lpstr>přívlastek neshodný</vt:lpstr>
      <vt:lpstr>přívlastek neshodný</vt:lpstr>
      <vt:lpstr>Vyhledejte přívlastky a určete jejich druh?:</vt:lpstr>
      <vt:lpstr> shodný    neshodný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Rozvíjející větné členy</dc:title>
  <dc:creator>Kšandová Jitka</dc:creator>
  <cp:lastModifiedBy>Milan Bednář</cp:lastModifiedBy>
  <cp:revision>27</cp:revision>
  <dcterms:created xsi:type="dcterms:W3CDTF">2020-04-27T08:23:19Z</dcterms:created>
  <dcterms:modified xsi:type="dcterms:W3CDTF">2024-10-03T14:15:34Z</dcterms:modified>
</cp:coreProperties>
</file>