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10"/>
  </p:notesMasterIdLst>
  <p:sldIdLst>
    <p:sldId id="266" r:id="rId2"/>
    <p:sldId id="256" r:id="rId3"/>
    <p:sldId id="257" r:id="rId4"/>
    <p:sldId id="259" r:id="rId5"/>
    <p:sldId id="261" r:id="rId6"/>
    <p:sldId id="262" r:id="rId7"/>
    <p:sldId id="263" r:id="rId8"/>
    <p:sldId id="265" r:id="rId9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Bez stylu, mřížka tabulky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E269D01E-BC32-4049-B463-5C60D7B0CCD2}" styleName="Styl s motivem 2 – zvýraznění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78" autoAdjust="0"/>
    <p:restoredTop sz="94660"/>
  </p:normalViewPr>
  <p:slideViewPr>
    <p:cSldViewPr>
      <p:cViewPr varScale="1">
        <p:scale>
          <a:sx n="105" d="100"/>
          <a:sy n="105" d="100"/>
        </p:scale>
        <p:origin x="1776" y="1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9F75322-CAC2-4FA5-8696-3551595F861D}" type="datetimeFigureOut">
              <a:rPr lang="cs-CZ" smtClean="0"/>
              <a:pPr/>
              <a:t>01.10.2025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6813706-8D1A-46FD-84CE-1EC7D7637D9B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813706-8D1A-46FD-84CE-1EC7D7637D9B}" type="slidenum">
              <a:rPr lang="cs-CZ" smtClean="0"/>
              <a:pPr/>
              <a:t>2</a:t>
            </a:fld>
            <a:endParaRPr lang="cs-CZ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813706-8D1A-46FD-84CE-1EC7D7637D9B}" type="slidenum">
              <a:rPr lang="cs-CZ" smtClean="0"/>
              <a:pPr/>
              <a:t>3</a:t>
            </a:fld>
            <a:endParaRPr lang="cs-CZ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813706-8D1A-46FD-84CE-1EC7D7637D9B}" type="slidenum">
              <a:rPr lang="cs-CZ" smtClean="0"/>
              <a:pPr/>
              <a:t>4</a:t>
            </a:fld>
            <a:endParaRPr lang="cs-CZ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813706-8D1A-46FD-84CE-1EC7D7637D9B}" type="slidenum">
              <a:rPr lang="cs-CZ" smtClean="0"/>
              <a:pPr/>
              <a:t>5</a:t>
            </a:fld>
            <a:endParaRPr lang="cs-CZ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813706-8D1A-46FD-84CE-1EC7D7637D9B}" type="slidenum">
              <a:rPr lang="cs-CZ" smtClean="0"/>
              <a:pPr/>
              <a:t>6</a:t>
            </a:fld>
            <a:endParaRPr lang="cs-CZ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813706-8D1A-46FD-84CE-1EC7D7637D9B}" type="slidenum">
              <a:rPr lang="cs-CZ" smtClean="0"/>
              <a:pPr/>
              <a:t>7</a:t>
            </a:fld>
            <a:endParaRPr lang="cs-CZ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813706-8D1A-46FD-84CE-1EC7D7637D9B}" type="slidenum">
              <a:rPr lang="cs-CZ" smtClean="0"/>
              <a:pPr/>
              <a:t>8</a:t>
            </a:fld>
            <a:endParaRPr lang="cs-CZ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Nadpis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22" name="Podnadpis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cs-CZ"/>
              <a:t>Klepnutím lze upravit styl předlohy podnadpisů.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01.10.2025</a:t>
            </a:fld>
            <a:endParaRPr lang="cs-CZ"/>
          </a:p>
        </p:txBody>
      </p:sp>
      <p:sp>
        <p:nvSpPr>
          <p:cNvPr id="20" name="Zástupný symbol pro zápatí 1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10" name="Zástupný symbol pro číslo snímku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Elipsa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Elipsa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/>
              <a:t>Klepnutím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01.10.2025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/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cs-CZ"/>
              <a:t>Klepnutím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01.10.2025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cs-CZ"/>
              <a:t>Klepnutím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01.10.2025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cs-CZ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01.10.2025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0" name="Obdélník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Elipsa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Elipsa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/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cs-CZ"/>
              <a:t>Klepnutím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cs-CZ"/>
              <a:t>Klepnutím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01.10.2025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cs-CZ"/>
              <a:t>Klepnutím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cs-CZ"/>
              <a:t>Klepnutím lze upravit styly předlohy textu.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cs-CZ"/>
              <a:t>Klepnutím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cs-CZ"/>
              <a:t>Klepnutím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01.10.2025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/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01.10.2025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délník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01.10.2025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6" name="Obdélník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cs-CZ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cs-CZ"/>
              <a:t>Klepnutím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01.10.2025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01.10.2025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Obdélník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/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cs-CZ"/>
              <a:t>Klepnutím na ikonu přidáte obrázek.</a:t>
            </a:r>
            <a:endParaRPr kumimoji="0" lang="en-US" dirty="0"/>
          </a:p>
        </p:txBody>
      </p:sp>
      <p:sp>
        <p:nvSpPr>
          <p:cNvPr id="9" name="Vývojový diagram: postup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Vývojový diagram: postup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cs-CZ"/>
              <a:t>Klepnutím lze upravit styly předlohy textu.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Výseč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Elipsa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Prstenec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Obdélník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5" name="Zástupný symbol pro nadpis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9" name="Zástupný symbol pro text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cs-CZ"/>
              <a:t>Klepnutím lze upravit styly předlohy textu.</a:t>
            </a:r>
          </a:p>
          <a:p>
            <a:pPr lvl="1" eaLnBrk="1" latinLnBrk="0" hangingPunct="1"/>
            <a:r>
              <a:rPr kumimoji="0" lang="cs-CZ"/>
              <a:t>Druhá úroveň</a:t>
            </a:r>
          </a:p>
          <a:p>
            <a:pPr lvl="2" eaLnBrk="1" latinLnBrk="0" hangingPunct="1"/>
            <a:r>
              <a:rPr kumimoji="0" lang="cs-CZ"/>
              <a:t>Třetí úroveň</a:t>
            </a:r>
          </a:p>
          <a:p>
            <a:pPr lvl="3" eaLnBrk="1" latinLnBrk="0" hangingPunct="1"/>
            <a:r>
              <a:rPr kumimoji="0" lang="cs-CZ"/>
              <a:t>Čtvrtá úroveň</a:t>
            </a:r>
          </a:p>
          <a:p>
            <a:pPr lvl="4" eaLnBrk="1" latinLnBrk="0" hangingPunct="1"/>
            <a:r>
              <a:rPr kumimoji="0" lang="cs-CZ"/>
              <a:t>Pátá úroveň</a:t>
            </a:r>
            <a:endParaRPr kumimoji="0" lang="en-US"/>
          </a:p>
        </p:txBody>
      </p:sp>
      <p:sp>
        <p:nvSpPr>
          <p:cNvPr id="24" name="Zástupný symbol pro datum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18A2481B-5154-415F-B752-558547769AA3}" type="datetimeFigureOut">
              <a:rPr lang="cs-CZ" smtClean="0"/>
              <a:pPr/>
              <a:t>01.10.2025</a:t>
            </a:fld>
            <a:endParaRPr lang="cs-CZ"/>
          </a:p>
        </p:txBody>
      </p:sp>
      <p:sp>
        <p:nvSpPr>
          <p:cNvPr id="10" name="Zástupný symbol pro zápatí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cs-CZ"/>
          </a:p>
        </p:txBody>
      </p:sp>
      <p:sp>
        <p:nvSpPr>
          <p:cNvPr id="22" name="Zástupný symbol pro číslo snímku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5" name="Obdélník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D914E42-4275-98C3-FBD7-6F4473D3AED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87624" y="620688"/>
            <a:ext cx="7651576" cy="1472184"/>
          </a:xfrm>
        </p:spPr>
        <p:txBody>
          <a:bodyPr/>
          <a:lstStyle/>
          <a:p>
            <a:r>
              <a:rPr lang="cs-CZ" dirty="0"/>
              <a:t>Pravopis skupin BJE/BĚ, VJE/VĚ, PĚ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3C74B56C-FF8A-CEB3-6B76-41D129BF2F9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015716" y="3251600"/>
            <a:ext cx="5995392" cy="354800"/>
          </a:xfrm>
        </p:spPr>
        <p:txBody>
          <a:bodyPr>
            <a:normAutofit fontScale="92500" lnSpcReduction="20000"/>
          </a:bodyPr>
          <a:lstStyle/>
          <a:p>
            <a:pPr algn="r"/>
            <a:r>
              <a:rPr lang="cs-CZ" dirty="0"/>
              <a:t>6. TŘÍDA</a:t>
            </a:r>
          </a:p>
        </p:txBody>
      </p:sp>
    </p:spTree>
    <p:extLst>
      <p:ext uri="{BB962C8B-B14F-4D97-AF65-F5344CB8AC3E}">
        <p14:creationId xmlns:p14="http://schemas.microsoft.com/office/powerpoint/2010/main" val="42316859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908862"/>
          </a:xfrm>
        </p:spPr>
        <p:txBody>
          <a:bodyPr/>
          <a:lstStyle/>
          <a:p>
            <a:r>
              <a:rPr lang="cs-CZ" dirty="0"/>
              <a:t>Procvičování pravopisu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403648" y="1196752"/>
            <a:ext cx="7406640" cy="570824"/>
          </a:xfrm>
        </p:spPr>
        <p:txBody>
          <a:bodyPr/>
          <a:lstStyle/>
          <a:p>
            <a:r>
              <a:rPr lang="cs-CZ" dirty="0" err="1"/>
              <a:t>Bě</a:t>
            </a:r>
            <a:r>
              <a:rPr lang="cs-CZ" dirty="0"/>
              <a:t> / </a:t>
            </a:r>
            <a:r>
              <a:rPr lang="cs-CZ" dirty="0" err="1"/>
              <a:t>bje</a:t>
            </a:r>
            <a:r>
              <a:rPr lang="cs-CZ" dirty="0"/>
              <a:t>, </a:t>
            </a:r>
            <a:r>
              <a:rPr lang="cs-CZ" dirty="0" err="1"/>
              <a:t>vě</a:t>
            </a:r>
            <a:r>
              <a:rPr lang="cs-CZ" dirty="0"/>
              <a:t> / </a:t>
            </a:r>
            <a:r>
              <a:rPr lang="cs-CZ" dirty="0" err="1"/>
              <a:t>vje</a:t>
            </a:r>
            <a:endParaRPr lang="cs-CZ" dirty="0"/>
          </a:p>
        </p:txBody>
      </p:sp>
      <p:sp>
        <p:nvSpPr>
          <p:cNvPr id="5" name="Elipsa 4"/>
          <p:cNvSpPr/>
          <p:nvPr/>
        </p:nvSpPr>
        <p:spPr>
          <a:xfrm>
            <a:off x="1619672" y="1988840"/>
            <a:ext cx="6552728" cy="2664296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3200" dirty="0"/>
              <a:t>Začíná-li slovní základ na </a:t>
            </a:r>
            <a:r>
              <a:rPr lang="cs-CZ" sz="3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je-</a:t>
            </a:r>
            <a:r>
              <a:rPr lang="cs-CZ" sz="3200" dirty="0"/>
              <a:t>, píšeme po předponě skupiny </a:t>
            </a:r>
            <a:r>
              <a:rPr lang="cs-CZ" sz="3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–</a:t>
            </a:r>
            <a:r>
              <a:rPr lang="cs-CZ" sz="32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bje</a:t>
            </a:r>
            <a:r>
              <a:rPr lang="cs-CZ" sz="3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, </a:t>
            </a:r>
            <a:r>
              <a:rPr lang="cs-CZ" sz="32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vje</a:t>
            </a:r>
            <a:r>
              <a:rPr lang="cs-CZ" sz="3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-</a:t>
            </a:r>
            <a:r>
              <a:rPr lang="cs-CZ" sz="3200" dirty="0"/>
              <a:t>.</a:t>
            </a:r>
          </a:p>
          <a:p>
            <a:pPr algn="ctr"/>
            <a:endParaRPr lang="cs-CZ" dirty="0"/>
          </a:p>
        </p:txBody>
      </p:sp>
      <p:sp>
        <p:nvSpPr>
          <p:cNvPr id="6" name="TextovéPole 5"/>
          <p:cNvSpPr txBox="1"/>
          <p:nvPr/>
        </p:nvSpPr>
        <p:spPr>
          <a:xfrm>
            <a:off x="1691680" y="5157192"/>
            <a:ext cx="203793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5400" dirty="0">
                <a:solidFill>
                  <a:srgbClr val="FF0000"/>
                </a:solidFill>
              </a:rPr>
              <a:t>ob</a:t>
            </a:r>
            <a:r>
              <a:rPr lang="cs-CZ" sz="5400" dirty="0"/>
              <a:t>-</a:t>
            </a:r>
            <a:r>
              <a:rPr lang="cs-CZ" sz="5400" b="1" dirty="0"/>
              <a:t>jev</a:t>
            </a:r>
          </a:p>
        </p:txBody>
      </p:sp>
      <p:sp>
        <p:nvSpPr>
          <p:cNvPr id="7" name="TextovéPole 6"/>
          <p:cNvSpPr txBox="1"/>
          <p:nvPr/>
        </p:nvSpPr>
        <p:spPr>
          <a:xfrm>
            <a:off x="6084168" y="5085184"/>
            <a:ext cx="2108269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5400" dirty="0">
                <a:solidFill>
                  <a:srgbClr val="FF0000"/>
                </a:solidFill>
              </a:rPr>
              <a:t>v</a:t>
            </a:r>
            <a:r>
              <a:rPr lang="cs-CZ" sz="5400" dirty="0"/>
              <a:t>-</a:t>
            </a:r>
            <a:r>
              <a:rPr lang="cs-CZ" sz="5400" b="1" dirty="0"/>
              <a:t>jezd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1"/>
      <p:bldP spid="7" grpId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971600" y="548680"/>
            <a:ext cx="7962088" cy="5699720"/>
          </a:xfrm>
        </p:spPr>
        <p:txBody>
          <a:bodyPr/>
          <a:lstStyle/>
          <a:p>
            <a:pPr>
              <a:buNone/>
            </a:pPr>
            <a:r>
              <a:rPr lang="cs-CZ" dirty="0"/>
              <a:t>Najdeš chyby?</a:t>
            </a:r>
          </a:p>
          <a:p>
            <a:pPr>
              <a:buNone/>
            </a:pPr>
            <a:endParaRPr lang="cs-CZ" dirty="0"/>
          </a:p>
          <a:p>
            <a:pPr>
              <a:lnSpc>
                <a:spcPct val="150000"/>
              </a:lnSpc>
              <a:buNone/>
            </a:pPr>
            <a:r>
              <a:rPr lang="cs-CZ" sz="3600" dirty="0"/>
              <a:t>1) Řidič vjel do garáže.</a:t>
            </a:r>
          </a:p>
          <a:p>
            <a:pPr>
              <a:lnSpc>
                <a:spcPct val="150000"/>
              </a:lnSpc>
              <a:buNone/>
            </a:pPr>
            <a:r>
              <a:rPr lang="cs-CZ" sz="3600" dirty="0"/>
              <a:t>2) </a:t>
            </a:r>
            <a:r>
              <a:rPr lang="cs-CZ" sz="3600" dirty="0" err="1"/>
              <a:t>Vjedec</a:t>
            </a:r>
            <a:r>
              <a:rPr lang="cs-CZ" sz="3600" dirty="0"/>
              <a:t> objevil vzdálenou </a:t>
            </a:r>
            <a:r>
              <a:rPr lang="cs-CZ" sz="3600" dirty="0" err="1"/>
              <a:t>hvjezdu</a:t>
            </a:r>
            <a:r>
              <a:rPr lang="cs-CZ" sz="3600" dirty="0"/>
              <a:t>.</a:t>
            </a:r>
          </a:p>
          <a:p>
            <a:pPr>
              <a:lnSpc>
                <a:spcPct val="150000"/>
              </a:lnSpc>
              <a:buNone/>
            </a:pPr>
            <a:r>
              <a:rPr lang="cs-CZ" sz="3600" dirty="0"/>
              <a:t>3) Závodník oběhl stadion.</a:t>
            </a:r>
          </a:p>
          <a:p>
            <a:pPr>
              <a:lnSpc>
                <a:spcPct val="150000"/>
              </a:lnSpc>
              <a:buNone/>
            </a:pPr>
            <a:r>
              <a:rPr lang="cs-CZ" sz="3600" dirty="0"/>
              <a:t>4) Na mýtině se </a:t>
            </a:r>
            <a:r>
              <a:rPr lang="cs-CZ" sz="3600" dirty="0" err="1"/>
              <a:t>oběvila</a:t>
            </a:r>
            <a:r>
              <a:rPr lang="cs-CZ" sz="3600" dirty="0"/>
              <a:t> srna.</a:t>
            </a:r>
          </a:p>
          <a:p>
            <a:pPr>
              <a:lnSpc>
                <a:spcPct val="150000"/>
              </a:lnSpc>
              <a:buNone/>
            </a:pPr>
            <a:r>
              <a:rPr lang="cs-CZ" sz="3600" dirty="0"/>
              <a:t>5) Maminka uvařila dobrý </a:t>
            </a:r>
            <a:r>
              <a:rPr lang="cs-CZ" sz="3600" dirty="0" err="1"/>
              <a:t>objed</a:t>
            </a:r>
            <a:r>
              <a:rPr lang="cs-CZ" sz="3600" dirty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435608" y="620688"/>
            <a:ext cx="7498080" cy="5627712"/>
          </a:xfrm>
        </p:spPr>
        <p:txBody>
          <a:bodyPr/>
          <a:lstStyle/>
          <a:p>
            <a:pPr>
              <a:buNone/>
            </a:pPr>
            <a:r>
              <a:rPr lang="cs-CZ" dirty="0"/>
              <a:t>Vymyslete příběh, ve kterém použijete tato slova: </a:t>
            </a:r>
          </a:p>
          <a:p>
            <a:pPr>
              <a:buNone/>
            </a:pPr>
            <a:endParaRPr lang="cs-CZ" dirty="0"/>
          </a:p>
          <a:p>
            <a:pPr>
              <a:buNone/>
            </a:pPr>
            <a:r>
              <a:rPr lang="cs-CZ" sz="4000" dirty="0"/>
              <a:t>OBJEV </a:t>
            </a:r>
          </a:p>
          <a:p>
            <a:pPr>
              <a:buNone/>
            </a:pPr>
            <a:r>
              <a:rPr lang="cs-CZ" sz="4000" dirty="0"/>
              <a:t>KVĚTINY</a:t>
            </a:r>
          </a:p>
          <a:p>
            <a:pPr>
              <a:buNone/>
            </a:pPr>
            <a:r>
              <a:rPr lang="cs-CZ" sz="4000" dirty="0"/>
              <a:t>OBJEL</a:t>
            </a:r>
          </a:p>
          <a:p>
            <a:pPr>
              <a:buNone/>
            </a:pPr>
            <a:r>
              <a:rPr lang="cs-CZ" sz="4000" dirty="0"/>
              <a:t>OBĚD</a:t>
            </a:r>
          </a:p>
        </p:txBody>
      </p:sp>
      <p:pic>
        <p:nvPicPr>
          <p:cNvPr id="1026" name="Picture 2" descr="C:\Program Files (x86)\Microsoft Office\MEDIA\CAGCAT10\j0284916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211959" y="2276872"/>
            <a:ext cx="4461957" cy="295232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ovéPole 5"/>
          <p:cNvSpPr txBox="1"/>
          <p:nvPr/>
        </p:nvSpPr>
        <p:spPr>
          <a:xfrm>
            <a:off x="1331640" y="794802"/>
            <a:ext cx="3041217" cy="60631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4400" dirty="0"/>
              <a:t>Krevní</a:t>
            </a:r>
          </a:p>
          <a:p>
            <a:r>
              <a:rPr lang="cs-CZ" sz="4400" dirty="0"/>
              <a:t>Kruhový</a:t>
            </a:r>
          </a:p>
          <a:p>
            <a:r>
              <a:rPr lang="cs-CZ" sz="4400" dirty="0"/>
              <a:t>Nedělní</a:t>
            </a:r>
          </a:p>
          <a:p>
            <a:r>
              <a:rPr lang="cs-CZ" sz="4400" dirty="0"/>
              <a:t>Převratný</a:t>
            </a:r>
          </a:p>
          <a:p>
            <a:r>
              <a:rPr lang="cs-CZ" sz="4400" dirty="0"/>
              <a:t>Válečná</a:t>
            </a:r>
          </a:p>
          <a:p>
            <a:r>
              <a:rPr lang="cs-CZ" sz="4400" dirty="0"/>
              <a:t>Měřit</a:t>
            </a:r>
          </a:p>
          <a:p>
            <a:r>
              <a:rPr lang="cs-CZ" sz="4400" dirty="0"/>
              <a:t>Vyšlapaná</a:t>
            </a:r>
          </a:p>
          <a:p>
            <a:r>
              <a:rPr lang="cs-CZ" sz="4400" dirty="0"/>
              <a:t>Nadýchaná</a:t>
            </a:r>
          </a:p>
          <a:p>
            <a:endParaRPr lang="cs-CZ" sz="3600" dirty="0"/>
          </a:p>
        </p:txBody>
      </p:sp>
      <p:sp>
        <p:nvSpPr>
          <p:cNvPr id="7" name="TextovéPole 6"/>
          <p:cNvSpPr txBox="1"/>
          <p:nvPr/>
        </p:nvSpPr>
        <p:spPr>
          <a:xfrm>
            <a:off x="5724128" y="836712"/>
            <a:ext cx="3168352" cy="66171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4400" dirty="0"/>
              <a:t>ob__d</a:t>
            </a:r>
          </a:p>
          <a:p>
            <a:r>
              <a:rPr lang="cs-CZ" sz="4400" dirty="0"/>
              <a:t>ob__v</a:t>
            </a:r>
          </a:p>
          <a:p>
            <a:r>
              <a:rPr lang="cs-CZ" sz="4400" dirty="0"/>
              <a:t>ob__h</a:t>
            </a:r>
          </a:p>
          <a:p>
            <a:r>
              <a:rPr lang="cs-CZ" sz="4400" dirty="0"/>
              <a:t>ob__</a:t>
            </a:r>
            <a:r>
              <a:rPr lang="cs-CZ" sz="4400" dirty="0" err="1"/>
              <a:t>zd</a:t>
            </a:r>
            <a:endParaRPr lang="cs-CZ" sz="4400" dirty="0"/>
          </a:p>
          <a:p>
            <a:r>
              <a:rPr lang="cs-CZ" sz="4400" dirty="0"/>
              <a:t>ob__m</a:t>
            </a:r>
          </a:p>
          <a:p>
            <a:r>
              <a:rPr lang="cs-CZ" sz="4400" dirty="0"/>
              <a:t>ob__ť</a:t>
            </a:r>
          </a:p>
          <a:p>
            <a:r>
              <a:rPr lang="cs-CZ" sz="4400" dirty="0"/>
              <a:t>p__na</a:t>
            </a:r>
          </a:p>
          <a:p>
            <a:r>
              <a:rPr lang="cs-CZ" sz="4400" dirty="0"/>
              <a:t>p__šina</a:t>
            </a:r>
          </a:p>
          <a:p>
            <a:endParaRPr lang="cs-CZ" sz="3600" dirty="0"/>
          </a:p>
          <a:p>
            <a:endParaRPr lang="cs-CZ" sz="3600" dirty="0"/>
          </a:p>
        </p:txBody>
      </p:sp>
      <p:sp>
        <p:nvSpPr>
          <p:cNvPr id="8" name="TextovéPole 7"/>
          <p:cNvSpPr txBox="1"/>
          <p:nvPr/>
        </p:nvSpPr>
        <p:spPr>
          <a:xfrm>
            <a:off x="1403648" y="260648"/>
            <a:ext cx="496321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400" dirty="0"/>
              <a:t>Spoj vhodné dvojice a doplňte ě/je.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ovéPole 5"/>
          <p:cNvSpPr txBox="1"/>
          <p:nvPr/>
        </p:nvSpPr>
        <p:spPr>
          <a:xfrm>
            <a:off x="1259632" y="794802"/>
            <a:ext cx="3041217" cy="60631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cs-CZ" sz="4400" dirty="0"/>
              <a:t>Krevní</a:t>
            </a:r>
          </a:p>
          <a:p>
            <a:pPr algn="r"/>
            <a:r>
              <a:rPr lang="cs-CZ" sz="4400" dirty="0"/>
              <a:t>Kruhový</a:t>
            </a:r>
          </a:p>
          <a:p>
            <a:pPr algn="r"/>
            <a:r>
              <a:rPr lang="cs-CZ" sz="4400" dirty="0"/>
              <a:t>Nedělní</a:t>
            </a:r>
          </a:p>
          <a:p>
            <a:pPr algn="r"/>
            <a:r>
              <a:rPr lang="cs-CZ" sz="4400" dirty="0"/>
              <a:t>Převratný</a:t>
            </a:r>
          </a:p>
          <a:p>
            <a:pPr algn="r"/>
            <a:r>
              <a:rPr lang="cs-CZ" sz="4400" dirty="0"/>
              <a:t>Válečná</a:t>
            </a:r>
          </a:p>
          <a:p>
            <a:pPr algn="r"/>
            <a:r>
              <a:rPr lang="cs-CZ" sz="4400" dirty="0"/>
              <a:t>Měřit</a:t>
            </a:r>
          </a:p>
          <a:p>
            <a:pPr algn="r"/>
            <a:r>
              <a:rPr lang="cs-CZ" sz="4400" dirty="0"/>
              <a:t>Vyšlapaná</a:t>
            </a:r>
          </a:p>
          <a:p>
            <a:pPr algn="r"/>
            <a:r>
              <a:rPr lang="cs-CZ" sz="4400" dirty="0"/>
              <a:t>Nadýchaná</a:t>
            </a:r>
          </a:p>
          <a:p>
            <a:pPr algn="r"/>
            <a:endParaRPr lang="cs-CZ" sz="3600" dirty="0"/>
          </a:p>
        </p:txBody>
      </p:sp>
      <p:sp>
        <p:nvSpPr>
          <p:cNvPr id="7" name="TextovéPole 6"/>
          <p:cNvSpPr txBox="1"/>
          <p:nvPr/>
        </p:nvSpPr>
        <p:spPr>
          <a:xfrm>
            <a:off x="5724128" y="836712"/>
            <a:ext cx="3168352" cy="66171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4400" dirty="0"/>
              <a:t>ob</a:t>
            </a:r>
            <a:r>
              <a:rPr lang="cs-CZ" sz="4400" dirty="0">
                <a:solidFill>
                  <a:srgbClr val="FF0000"/>
                </a:solidFill>
              </a:rPr>
              <a:t>ě</a:t>
            </a:r>
            <a:r>
              <a:rPr lang="cs-CZ" sz="4400" dirty="0"/>
              <a:t>d</a:t>
            </a:r>
          </a:p>
          <a:p>
            <a:r>
              <a:rPr lang="cs-CZ" sz="4400" dirty="0"/>
              <a:t>ob</a:t>
            </a:r>
            <a:r>
              <a:rPr lang="cs-CZ" sz="4400" dirty="0">
                <a:solidFill>
                  <a:srgbClr val="FF0000"/>
                </a:solidFill>
              </a:rPr>
              <a:t>je</a:t>
            </a:r>
            <a:r>
              <a:rPr lang="cs-CZ" sz="4400" dirty="0"/>
              <a:t>v</a:t>
            </a:r>
          </a:p>
          <a:p>
            <a:r>
              <a:rPr lang="cs-CZ" sz="4400" dirty="0"/>
              <a:t>ob</a:t>
            </a:r>
            <a:r>
              <a:rPr lang="cs-CZ" sz="4400" dirty="0">
                <a:solidFill>
                  <a:srgbClr val="FF0000"/>
                </a:solidFill>
              </a:rPr>
              <a:t>ě</a:t>
            </a:r>
            <a:r>
              <a:rPr lang="cs-CZ" sz="4400" dirty="0"/>
              <a:t>h</a:t>
            </a:r>
          </a:p>
          <a:p>
            <a:r>
              <a:rPr lang="cs-CZ" sz="4400" dirty="0"/>
              <a:t>ob</a:t>
            </a:r>
            <a:r>
              <a:rPr lang="cs-CZ" sz="4400" dirty="0">
                <a:solidFill>
                  <a:srgbClr val="FF0000"/>
                </a:solidFill>
              </a:rPr>
              <a:t>je</a:t>
            </a:r>
            <a:r>
              <a:rPr lang="cs-CZ" sz="4400" dirty="0"/>
              <a:t>zd</a:t>
            </a:r>
          </a:p>
          <a:p>
            <a:r>
              <a:rPr lang="cs-CZ" sz="4400" dirty="0"/>
              <a:t>ob</a:t>
            </a:r>
            <a:r>
              <a:rPr lang="cs-CZ" sz="4400" dirty="0">
                <a:solidFill>
                  <a:srgbClr val="FF0000"/>
                </a:solidFill>
              </a:rPr>
              <a:t>je</a:t>
            </a:r>
            <a:r>
              <a:rPr lang="cs-CZ" sz="4400" dirty="0"/>
              <a:t>m</a:t>
            </a:r>
          </a:p>
          <a:p>
            <a:r>
              <a:rPr lang="cs-CZ" sz="4400" dirty="0"/>
              <a:t>ob</a:t>
            </a:r>
            <a:r>
              <a:rPr lang="cs-CZ" sz="4400" dirty="0">
                <a:solidFill>
                  <a:srgbClr val="FF0000"/>
                </a:solidFill>
              </a:rPr>
              <a:t>ě</a:t>
            </a:r>
            <a:r>
              <a:rPr lang="cs-CZ" sz="4400" dirty="0"/>
              <a:t>ť</a:t>
            </a:r>
          </a:p>
          <a:p>
            <a:r>
              <a:rPr lang="cs-CZ" sz="4400" dirty="0"/>
              <a:t>p</a:t>
            </a:r>
            <a:r>
              <a:rPr lang="cs-CZ" sz="4400" dirty="0">
                <a:solidFill>
                  <a:srgbClr val="FF0000"/>
                </a:solidFill>
              </a:rPr>
              <a:t>ě</a:t>
            </a:r>
            <a:r>
              <a:rPr lang="cs-CZ" sz="4400" dirty="0"/>
              <a:t>na</a:t>
            </a:r>
          </a:p>
          <a:p>
            <a:r>
              <a:rPr lang="cs-CZ" sz="4400" dirty="0"/>
              <a:t>p</a:t>
            </a:r>
            <a:r>
              <a:rPr lang="cs-CZ" sz="4400" dirty="0">
                <a:solidFill>
                  <a:srgbClr val="FF0000"/>
                </a:solidFill>
              </a:rPr>
              <a:t>ě</a:t>
            </a:r>
            <a:r>
              <a:rPr lang="cs-CZ" sz="4400" dirty="0"/>
              <a:t>šina</a:t>
            </a:r>
          </a:p>
          <a:p>
            <a:endParaRPr lang="cs-CZ" sz="3600" dirty="0"/>
          </a:p>
          <a:p>
            <a:endParaRPr lang="cs-CZ" sz="3600" dirty="0"/>
          </a:p>
        </p:txBody>
      </p:sp>
      <p:sp>
        <p:nvSpPr>
          <p:cNvPr id="8" name="TextovéPole 7"/>
          <p:cNvSpPr txBox="1"/>
          <p:nvPr/>
        </p:nvSpPr>
        <p:spPr>
          <a:xfrm>
            <a:off x="1403648" y="260648"/>
            <a:ext cx="496321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400" dirty="0"/>
              <a:t>Spoj vhodné dvojice a doplňte ě/je.</a:t>
            </a:r>
          </a:p>
        </p:txBody>
      </p:sp>
      <p:cxnSp>
        <p:nvCxnSpPr>
          <p:cNvPr id="11" name="Přímá spojovací čára 10"/>
          <p:cNvCxnSpPr/>
          <p:nvPr/>
        </p:nvCxnSpPr>
        <p:spPr>
          <a:xfrm flipH="1" flipV="1">
            <a:off x="4283968" y="1340768"/>
            <a:ext cx="1440160" cy="1296144"/>
          </a:xfrm>
          <a:prstGeom prst="line">
            <a:avLst/>
          </a:prstGeom>
          <a:ln w="3810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Přímá spojovací čára 11"/>
          <p:cNvCxnSpPr/>
          <p:nvPr/>
        </p:nvCxnSpPr>
        <p:spPr>
          <a:xfrm flipH="1" flipV="1">
            <a:off x="4283968" y="2060848"/>
            <a:ext cx="1440160" cy="1296144"/>
          </a:xfrm>
          <a:prstGeom prst="line">
            <a:avLst/>
          </a:prstGeom>
          <a:ln w="3810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Přímá spojovací čára 12"/>
          <p:cNvCxnSpPr/>
          <p:nvPr/>
        </p:nvCxnSpPr>
        <p:spPr>
          <a:xfrm flipH="1">
            <a:off x="4283968" y="1340768"/>
            <a:ext cx="1440160" cy="1296144"/>
          </a:xfrm>
          <a:prstGeom prst="line">
            <a:avLst/>
          </a:prstGeom>
          <a:ln w="3810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Přímá spojovací čára 14"/>
          <p:cNvCxnSpPr/>
          <p:nvPr/>
        </p:nvCxnSpPr>
        <p:spPr>
          <a:xfrm flipH="1">
            <a:off x="4283968" y="2060848"/>
            <a:ext cx="1296144" cy="1152128"/>
          </a:xfrm>
          <a:prstGeom prst="line">
            <a:avLst/>
          </a:prstGeom>
          <a:ln w="3810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Přímá spojovací čára 16"/>
          <p:cNvCxnSpPr/>
          <p:nvPr/>
        </p:nvCxnSpPr>
        <p:spPr>
          <a:xfrm flipH="1" flipV="1">
            <a:off x="4283968" y="3861048"/>
            <a:ext cx="1368152" cy="720080"/>
          </a:xfrm>
          <a:prstGeom prst="line">
            <a:avLst/>
          </a:prstGeom>
          <a:ln w="3810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Přímá spojovací čára 18"/>
          <p:cNvCxnSpPr/>
          <p:nvPr/>
        </p:nvCxnSpPr>
        <p:spPr>
          <a:xfrm flipH="1">
            <a:off x="4355976" y="4005064"/>
            <a:ext cx="1224136" cy="576064"/>
          </a:xfrm>
          <a:prstGeom prst="line">
            <a:avLst/>
          </a:prstGeom>
          <a:ln w="3810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Přímá spojovací čára 20"/>
          <p:cNvCxnSpPr/>
          <p:nvPr/>
        </p:nvCxnSpPr>
        <p:spPr>
          <a:xfrm flipH="1" flipV="1">
            <a:off x="4355976" y="5301208"/>
            <a:ext cx="1296144" cy="792088"/>
          </a:xfrm>
          <a:prstGeom prst="line">
            <a:avLst/>
          </a:prstGeom>
          <a:ln w="3810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Přímá spojovací čára 22"/>
          <p:cNvCxnSpPr/>
          <p:nvPr/>
        </p:nvCxnSpPr>
        <p:spPr>
          <a:xfrm flipH="1">
            <a:off x="4355976" y="5445224"/>
            <a:ext cx="1224136" cy="576064"/>
          </a:xfrm>
          <a:prstGeom prst="line">
            <a:avLst/>
          </a:prstGeom>
          <a:ln w="3810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ulk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13145027"/>
              </p:ext>
            </p:extLst>
          </p:nvPr>
        </p:nvGraphicFramePr>
        <p:xfrm>
          <a:off x="1619672" y="476672"/>
          <a:ext cx="6504384" cy="3166788"/>
        </p:xfrm>
        <a:graphic>
          <a:graphicData uri="http://schemas.openxmlformats.org/drawingml/2006/table">
            <a:tbl>
              <a:tblPr firstRow="1" bandRow="1">
                <a:tableStyleId>{E269D01E-BC32-4049-B463-5C60D7B0CCD2}</a:tableStyleId>
              </a:tblPr>
              <a:tblGrid>
                <a:gridCol w="81304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1304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1304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1304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1304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1304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813048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813048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375816"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>
                        <a:solidFill>
                          <a:schemeClr val="accent4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dirty="0">
                          <a:solidFill>
                            <a:schemeClr val="accent4">
                              <a:lumMod val="50000"/>
                            </a:schemeClr>
                          </a:solidFill>
                        </a:rPr>
                        <a:t>1</a:t>
                      </a:r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65162"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>
                        <a:solidFill>
                          <a:schemeClr val="accent4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b="1" dirty="0">
                          <a:solidFill>
                            <a:schemeClr val="accent4">
                              <a:lumMod val="50000"/>
                            </a:schemeClr>
                          </a:solidFill>
                        </a:rPr>
                        <a:t>2</a:t>
                      </a:r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65162"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b="1" dirty="0">
                          <a:solidFill>
                            <a:schemeClr val="accent4">
                              <a:lumMod val="50000"/>
                            </a:schemeClr>
                          </a:solidFill>
                        </a:rPr>
                        <a:t>3</a:t>
                      </a:r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65162"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cs-CZ" b="1" dirty="0">
                          <a:solidFill>
                            <a:schemeClr val="accent4">
                              <a:lumMod val="50000"/>
                            </a:schemeClr>
                          </a:solidFill>
                        </a:rPr>
                        <a:t>4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65162"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cs-CZ" b="1" dirty="0">
                          <a:solidFill>
                            <a:schemeClr val="accent4">
                              <a:lumMod val="50000"/>
                            </a:schemeClr>
                          </a:solidFill>
                        </a:rPr>
                        <a:t>5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65162">
                <a:tc>
                  <a:txBody>
                    <a:bodyPr/>
                    <a:lstStyle/>
                    <a:p>
                      <a:pPr algn="r"/>
                      <a:r>
                        <a:rPr lang="cs-CZ" b="1" dirty="0">
                          <a:solidFill>
                            <a:schemeClr val="accent4">
                              <a:lumMod val="50000"/>
                            </a:schemeClr>
                          </a:solidFill>
                        </a:rPr>
                        <a:t>6</a:t>
                      </a:r>
                    </a:p>
                  </a:txBody>
                  <a:tcPr>
                    <a:lnL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65162"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b="1" dirty="0">
                          <a:solidFill>
                            <a:schemeClr val="accent4">
                              <a:lumMod val="50000"/>
                            </a:schemeClr>
                          </a:solidFill>
                        </a:rPr>
                        <a:t>7</a:t>
                      </a:r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4" name="TextovéPole 3"/>
          <p:cNvSpPr txBox="1"/>
          <p:nvPr/>
        </p:nvSpPr>
        <p:spPr>
          <a:xfrm>
            <a:off x="1331640" y="3717032"/>
            <a:ext cx="4887877" cy="31085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514350" indent="-514350">
              <a:buAutoNum type="arabicPeriod"/>
            </a:pPr>
            <a:r>
              <a:rPr lang="cs-CZ" sz="2800" dirty="0"/>
              <a:t>hlavní jídlo</a:t>
            </a:r>
          </a:p>
          <a:p>
            <a:pPr marL="514350" indent="-514350">
              <a:buAutoNum type="arabicPeriod"/>
            </a:pPr>
            <a:r>
              <a:rPr lang="cs-CZ" sz="2800" dirty="0"/>
              <a:t>utíkat</a:t>
            </a:r>
          </a:p>
          <a:p>
            <a:pPr marL="514350" indent="-514350">
              <a:buAutoNum type="arabicPeriod"/>
            </a:pPr>
            <a:r>
              <a:rPr lang="cs-CZ" sz="2800" dirty="0"/>
              <a:t>přístup pro auto</a:t>
            </a:r>
          </a:p>
          <a:p>
            <a:pPr marL="514350" indent="-514350">
              <a:buAutoNum type="arabicPeriod"/>
            </a:pPr>
            <a:r>
              <a:rPr lang="cs-CZ" sz="2800" dirty="0"/>
              <a:t>údaj v litrech</a:t>
            </a:r>
          </a:p>
          <a:p>
            <a:pPr marL="514350" indent="-514350">
              <a:buAutoNum type="arabicPeriod"/>
            </a:pPr>
            <a:r>
              <a:rPr lang="cs-CZ" sz="2800" dirty="0"/>
              <a:t>bílá část oka</a:t>
            </a:r>
          </a:p>
          <a:p>
            <a:pPr marL="514350" indent="-514350">
              <a:buAutoNum type="arabicPeriod"/>
            </a:pPr>
            <a:r>
              <a:rPr lang="cs-CZ" sz="2800" dirty="0"/>
              <a:t>kruh z květin</a:t>
            </a:r>
          </a:p>
          <a:p>
            <a:pPr marL="514350" indent="-514350">
              <a:buAutoNum type="arabicPeriod"/>
            </a:pPr>
            <a:r>
              <a:rPr lang="cs-CZ" sz="2800" dirty="0"/>
              <a:t>oplocená ohrada pro koně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ulka 1"/>
          <p:cNvGraphicFramePr>
            <a:graphicFrameLocks noGrp="1"/>
          </p:cNvGraphicFramePr>
          <p:nvPr/>
        </p:nvGraphicFramePr>
        <p:xfrm>
          <a:off x="1979712" y="332656"/>
          <a:ext cx="5760640" cy="3623922"/>
        </p:xfrm>
        <a:graphic>
          <a:graphicData uri="http://schemas.openxmlformats.org/drawingml/2006/table">
            <a:tbl>
              <a:tblPr firstRow="1" bandRow="1">
                <a:tableStyleId>{E269D01E-BC32-4049-B463-5C60D7B0CCD2}</a:tableStyleId>
              </a:tblPr>
              <a:tblGrid>
                <a:gridCol w="7200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200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200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2008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2008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2008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2008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2008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422633"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>
                        <a:solidFill>
                          <a:schemeClr val="accent4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dirty="0">
                          <a:solidFill>
                            <a:schemeClr val="accent4">
                              <a:lumMod val="50000"/>
                            </a:schemeClr>
                          </a:solidFill>
                        </a:rPr>
                        <a:t>1</a:t>
                      </a:r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800" dirty="0"/>
                    </a:p>
                  </a:txBody>
                  <a:tcPr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17627"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>
                        <a:solidFill>
                          <a:schemeClr val="accent4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b="1" dirty="0">
                          <a:solidFill>
                            <a:schemeClr val="accent4">
                              <a:lumMod val="50000"/>
                            </a:schemeClr>
                          </a:solidFill>
                        </a:rPr>
                        <a:t>2</a:t>
                      </a:r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17627"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b="1" dirty="0">
                          <a:solidFill>
                            <a:schemeClr val="accent4">
                              <a:lumMod val="50000"/>
                            </a:schemeClr>
                          </a:solidFill>
                        </a:rPr>
                        <a:t>3</a:t>
                      </a:r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17627"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cs-CZ" b="1" dirty="0">
                          <a:solidFill>
                            <a:schemeClr val="accent4">
                              <a:lumMod val="50000"/>
                            </a:schemeClr>
                          </a:solidFill>
                        </a:rPr>
                        <a:t>4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17627"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cs-CZ" b="1" dirty="0">
                          <a:solidFill>
                            <a:schemeClr val="accent4">
                              <a:lumMod val="50000"/>
                            </a:schemeClr>
                          </a:solidFill>
                        </a:rPr>
                        <a:t>5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17627">
                <a:tc>
                  <a:txBody>
                    <a:bodyPr/>
                    <a:lstStyle/>
                    <a:p>
                      <a:pPr algn="r"/>
                      <a:r>
                        <a:rPr lang="cs-CZ" b="1" dirty="0">
                          <a:solidFill>
                            <a:schemeClr val="accent4">
                              <a:lumMod val="50000"/>
                            </a:schemeClr>
                          </a:solidFill>
                        </a:rPr>
                        <a:t>6</a:t>
                      </a:r>
                    </a:p>
                  </a:txBody>
                  <a:tcPr>
                    <a:lnL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17627"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b="1" dirty="0">
                          <a:solidFill>
                            <a:schemeClr val="accent4">
                              <a:lumMod val="50000"/>
                            </a:schemeClr>
                          </a:solidFill>
                        </a:rPr>
                        <a:t>7</a:t>
                      </a:r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6" name="TextovéPole 5"/>
          <p:cNvSpPr txBox="1"/>
          <p:nvPr/>
        </p:nvSpPr>
        <p:spPr>
          <a:xfrm>
            <a:off x="2195736" y="5589240"/>
            <a:ext cx="47000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4000" dirty="0"/>
              <a:t>o</a:t>
            </a:r>
          </a:p>
        </p:txBody>
      </p:sp>
      <p:sp>
        <p:nvSpPr>
          <p:cNvPr id="7" name="TextovéPole 6"/>
          <p:cNvSpPr txBox="1"/>
          <p:nvPr/>
        </p:nvSpPr>
        <p:spPr>
          <a:xfrm>
            <a:off x="2555776" y="5589240"/>
            <a:ext cx="47000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4000" dirty="0"/>
              <a:t>b</a:t>
            </a:r>
          </a:p>
        </p:txBody>
      </p:sp>
      <p:sp>
        <p:nvSpPr>
          <p:cNvPr id="19" name="TextovéPole 18"/>
          <p:cNvSpPr txBox="1"/>
          <p:nvPr/>
        </p:nvSpPr>
        <p:spPr>
          <a:xfrm>
            <a:off x="2915816" y="5589240"/>
            <a:ext cx="47000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4000" dirty="0"/>
              <a:t>ě</a:t>
            </a:r>
          </a:p>
        </p:txBody>
      </p:sp>
      <p:sp>
        <p:nvSpPr>
          <p:cNvPr id="20" name="TextovéPole 19"/>
          <p:cNvSpPr txBox="1"/>
          <p:nvPr/>
        </p:nvSpPr>
        <p:spPr>
          <a:xfrm>
            <a:off x="3275856" y="5589240"/>
            <a:ext cx="47000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4000" dirty="0"/>
              <a:t>d</a:t>
            </a:r>
          </a:p>
        </p:txBody>
      </p:sp>
      <p:sp>
        <p:nvSpPr>
          <p:cNvPr id="21" name="TextovéPole 20"/>
          <p:cNvSpPr txBox="1"/>
          <p:nvPr/>
        </p:nvSpPr>
        <p:spPr>
          <a:xfrm>
            <a:off x="6300192" y="4509120"/>
            <a:ext cx="47000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4000" dirty="0"/>
              <a:t>b</a:t>
            </a:r>
          </a:p>
        </p:txBody>
      </p:sp>
      <p:sp>
        <p:nvSpPr>
          <p:cNvPr id="22" name="TextovéPole 21"/>
          <p:cNvSpPr txBox="1"/>
          <p:nvPr/>
        </p:nvSpPr>
        <p:spPr>
          <a:xfrm>
            <a:off x="6660232" y="4509120"/>
            <a:ext cx="47000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4000" dirty="0"/>
              <a:t>ě</a:t>
            </a:r>
          </a:p>
        </p:txBody>
      </p:sp>
      <p:sp>
        <p:nvSpPr>
          <p:cNvPr id="23" name="TextovéPole 22"/>
          <p:cNvSpPr txBox="1"/>
          <p:nvPr/>
        </p:nvSpPr>
        <p:spPr>
          <a:xfrm>
            <a:off x="7020272" y="4509120"/>
            <a:ext cx="44114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4000" dirty="0"/>
              <a:t>ž</a:t>
            </a:r>
          </a:p>
        </p:txBody>
      </p:sp>
      <p:sp>
        <p:nvSpPr>
          <p:cNvPr id="24" name="TextovéPole 23"/>
          <p:cNvSpPr txBox="1"/>
          <p:nvPr/>
        </p:nvSpPr>
        <p:spPr>
          <a:xfrm>
            <a:off x="7380312" y="4509120"/>
            <a:ext cx="47000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4000" dirty="0"/>
              <a:t>e</a:t>
            </a:r>
          </a:p>
        </p:txBody>
      </p:sp>
      <p:sp>
        <p:nvSpPr>
          <p:cNvPr id="29" name="TextovéPole 28"/>
          <p:cNvSpPr txBox="1"/>
          <p:nvPr/>
        </p:nvSpPr>
        <p:spPr>
          <a:xfrm>
            <a:off x="7740352" y="4509120"/>
            <a:ext cx="32733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4000" dirty="0"/>
              <a:t>t</a:t>
            </a:r>
          </a:p>
        </p:txBody>
      </p:sp>
      <p:sp>
        <p:nvSpPr>
          <p:cNvPr id="30" name="TextovéPole 29"/>
          <p:cNvSpPr txBox="1"/>
          <p:nvPr/>
        </p:nvSpPr>
        <p:spPr>
          <a:xfrm>
            <a:off x="6228184" y="5661248"/>
            <a:ext cx="44114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4000" dirty="0"/>
              <a:t>v</a:t>
            </a:r>
          </a:p>
        </p:txBody>
      </p:sp>
      <p:sp>
        <p:nvSpPr>
          <p:cNvPr id="31" name="TextovéPole 30"/>
          <p:cNvSpPr txBox="1"/>
          <p:nvPr/>
        </p:nvSpPr>
        <p:spPr>
          <a:xfrm>
            <a:off x="6588224" y="5661248"/>
            <a:ext cx="29848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4000" dirty="0"/>
              <a:t>j</a:t>
            </a:r>
          </a:p>
        </p:txBody>
      </p:sp>
      <p:sp>
        <p:nvSpPr>
          <p:cNvPr id="32" name="TextovéPole 31"/>
          <p:cNvSpPr txBox="1"/>
          <p:nvPr/>
        </p:nvSpPr>
        <p:spPr>
          <a:xfrm>
            <a:off x="6948264" y="5661248"/>
            <a:ext cx="47000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4000" dirty="0"/>
              <a:t>e</a:t>
            </a:r>
          </a:p>
        </p:txBody>
      </p:sp>
      <p:sp>
        <p:nvSpPr>
          <p:cNvPr id="33" name="TextovéPole 32"/>
          <p:cNvSpPr txBox="1"/>
          <p:nvPr/>
        </p:nvSpPr>
        <p:spPr>
          <a:xfrm>
            <a:off x="7308304" y="5661248"/>
            <a:ext cx="44114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4000" dirty="0"/>
              <a:t>z</a:t>
            </a:r>
          </a:p>
        </p:txBody>
      </p:sp>
      <p:sp>
        <p:nvSpPr>
          <p:cNvPr id="34" name="TextovéPole 33"/>
          <p:cNvSpPr txBox="1"/>
          <p:nvPr/>
        </p:nvSpPr>
        <p:spPr>
          <a:xfrm>
            <a:off x="7668344" y="5661248"/>
            <a:ext cx="47000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4000" dirty="0"/>
              <a:t>d</a:t>
            </a:r>
          </a:p>
        </p:txBody>
      </p:sp>
      <p:sp>
        <p:nvSpPr>
          <p:cNvPr id="35" name="TextovéPole 34"/>
          <p:cNvSpPr txBox="1"/>
          <p:nvPr/>
        </p:nvSpPr>
        <p:spPr>
          <a:xfrm>
            <a:off x="1187624" y="4365104"/>
            <a:ext cx="47000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4000" dirty="0"/>
              <a:t>o</a:t>
            </a:r>
          </a:p>
        </p:txBody>
      </p:sp>
      <p:sp>
        <p:nvSpPr>
          <p:cNvPr id="36" name="TextovéPole 35"/>
          <p:cNvSpPr txBox="1"/>
          <p:nvPr/>
        </p:nvSpPr>
        <p:spPr>
          <a:xfrm>
            <a:off x="1547664" y="4365104"/>
            <a:ext cx="47000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4000" dirty="0"/>
              <a:t>b</a:t>
            </a:r>
          </a:p>
        </p:txBody>
      </p:sp>
      <p:sp>
        <p:nvSpPr>
          <p:cNvPr id="37" name="TextovéPole 36"/>
          <p:cNvSpPr txBox="1"/>
          <p:nvPr/>
        </p:nvSpPr>
        <p:spPr>
          <a:xfrm>
            <a:off x="1907704" y="4365104"/>
            <a:ext cx="29848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4000" dirty="0"/>
              <a:t>j</a:t>
            </a:r>
          </a:p>
        </p:txBody>
      </p:sp>
      <p:sp>
        <p:nvSpPr>
          <p:cNvPr id="38" name="TextovéPole 37"/>
          <p:cNvSpPr txBox="1"/>
          <p:nvPr/>
        </p:nvSpPr>
        <p:spPr>
          <a:xfrm>
            <a:off x="2123728" y="4365104"/>
            <a:ext cx="47000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4000" dirty="0"/>
              <a:t>e</a:t>
            </a:r>
          </a:p>
        </p:txBody>
      </p:sp>
      <p:sp>
        <p:nvSpPr>
          <p:cNvPr id="39" name="TextovéPole 38"/>
          <p:cNvSpPr txBox="1"/>
          <p:nvPr/>
        </p:nvSpPr>
        <p:spPr>
          <a:xfrm>
            <a:off x="2411760" y="4365104"/>
            <a:ext cx="61266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4000" dirty="0"/>
              <a:t>m</a:t>
            </a:r>
          </a:p>
        </p:txBody>
      </p:sp>
      <p:sp>
        <p:nvSpPr>
          <p:cNvPr id="40" name="TextovéPole 39"/>
          <p:cNvSpPr txBox="1"/>
          <p:nvPr/>
        </p:nvSpPr>
        <p:spPr>
          <a:xfrm>
            <a:off x="3995936" y="4509120"/>
            <a:ext cx="47000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4000" dirty="0"/>
              <a:t>b</a:t>
            </a:r>
          </a:p>
        </p:txBody>
      </p:sp>
      <p:sp>
        <p:nvSpPr>
          <p:cNvPr id="41" name="TextovéPole 40"/>
          <p:cNvSpPr txBox="1"/>
          <p:nvPr/>
        </p:nvSpPr>
        <p:spPr>
          <a:xfrm>
            <a:off x="4355976" y="4509120"/>
            <a:ext cx="47000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4000" dirty="0"/>
              <a:t>ě</a:t>
            </a:r>
          </a:p>
        </p:txBody>
      </p:sp>
      <p:sp>
        <p:nvSpPr>
          <p:cNvPr id="42" name="TextovéPole 41"/>
          <p:cNvSpPr txBox="1"/>
          <p:nvPr/>
        </p:nvSpPr>
        <p:spPr>
          <a:xfrm>
            <a:off x="4716016" y="4509120"/>
            <a:ext cx="29848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4000" dirty="0"/>
              <a:t>l</a:t>
            </a:r>
          </a:p>
        </p:txBody>
      </p:sp>
      <p:sp>
        <p:nvSpPr>
          <p:cNvPr id="43" name="TextovéPole 42"/>
          <p:cNvSpPr txBox="1"/>
          <p:nvPr/>
        </p:nvSpPr>
        <p:spPr>
          <a:xfrm>
            <a:off x="4932040" y="4509120"/>
            <a:ext cx="61266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4000" dirty="0"/>
              <a:t>m</a:t>
            </a:r>
          </a:p>
        </p:txBody>
      </p:sp>
      <p:sp>
        <p:nvSpPr>
          <p:cNvPr id="44" name="TextovéPole 43"/>
          <p:cNvSpPr txBox="1"/>
          <p:nvPr/>
        </p:nvSpPr>
        <p:spPr>
          <a:xfrm>
            <a:off x="5436096" y="4509120"/>
            <a:ext cx="47000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4000" dirty="0"/>
              <a:t>o</a:t>
            </a:r>
          </a:p>
        </p:txBody>
      </p:sp>
      <p:sp>
        <p:nvSpPr>
          <p:cNvPr id="45" name="TextovéPole 44"/>
          <p:cNvSpPr txBox="1"/>
          <p:nvPr/>
        </p:nvSpPr>
        <p:spPr>
          <a:xfrm>
            <a:off x="323528" y="5229200"/>
            <a:ext cx="44114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4000" dirty="0"/>
              <a:t>v</a:t>
            </a:r>
          </a:p>
        </p:txBody>
      </p:sp>
      <p:sp>
        <p:nvSpPr>
          <p:cNvPr id="46" name="TextovéPole 45"/>
          <p:cNvSpPr txBox="1"/>
          <p:nvPr/>
        </p:nvSpPr>
        <p:spPr>
          <a:xfrm>
            <a:off x="683568" y="5229200"/>
            <a:ext cx="47000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4000" dirty="0"/>
              <a:t>ě</a:t>
            </a:r>
          </a:p>
        </p:txBody>
      </p:sp>
      <p:sp>
        <p:nvSpPr>
          <p:cNvPr id="47" name="TextovéPole 46"/>
          <p:cNvSpPr txBox="1"/>
          <p:nvPr/>
        </p:nvSpPr>
        <p:spPr>
          <a:xfrm>
            <a:off x="1043608" y="5229200"/>
            <a:ext cx="47000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4000" dirty="0"/>
              <a:t>n</a:t>
            </a:r>
          </a:p>
        </p:txBody>
      </p:sp>
      <p:sp>
        <p:nvSpPr>
          <p:cNvPr id="48" name="TextovéPole 47"/>
          <p:cNvSpPr txBox="1"/>
          <p:nvPr/>
        </p:nvSpPr>
        <p:spPr>
          <a:xfrm>
            <a:off x="1403648" y="5229200"/>
            <a:ext cx="47000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4000" dirty="0"/>
              <a:t>e</a:t>
            </a:r>
          </a:p>
        </p:txBody>
      </p:sp>
      <p:sp>
        <p:nvSpPr>
          <p:cNvPr id="49" name="TextovéPole 48"/>
          <p:cNvSpPr txBox="1"/>
          <p:nvPr/>
        </p:nvSpPr>
        <p:spPr>
          <a:xfrm>
            <a:off x="1835696" y="5229200"/>
            <a:ext cx="44114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4000" dirty="0"/>
              <a:t>c</a:t>
            </a:r>
          </a:p>
        </p:txBody>
      </p:sp>
      <p:sp>
        <p:nvSpPr>
          <p:cNvPr id="50" name="TextovéPole 49"/>
          <p:cNvSpPr txBox="1"/>
          <p:nvPr/>
        </p:nvSpPr>
        <p:spPr>
          <a:xfrm>
            <a:off x="4139952" y="5661248"/>
            <a:ext cx="44114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4000" dirty="0"/>
              <a:t>v</a:t>
            </a:r>
          </a:p>
        </p:txBody>
      </p:sp>
      <p:sp>
        <p:nvSpPr>
          <p:cNvPr id="51" name="TextovéPole 50"/>
          <p:cNvSpPr txBox="1"/>
          <p:nvPr/>
        </p:nvSpPr>
        <p:spPr>
          <a:xfrm>
            <a:off x="4499992" y="5661248"/>
            <a:ext cx="44114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4000" dirty="0"/>
              <a:t>ý</a:t>
            </a:r>
          </a:p>
        </p:txBody>
      </p:sp>
      <p:sp>
        <p:nvSpPr>
          <p:cNvPr id="52" name="TextovéPole 51"/>
          <p:cNvSpPr txBox="1"/>
          <p:nvPr/>
        </p:nvSpPr>
        <p:spPr>
          <a:xfrm>
            <a:off x="4860032" y="5661248"/>
            <a:ext cx="47000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4000" dirty="0"/>
              <a:t>b</a:t>
            </a:r>
          </a:p>
        </p:txBody>
      </p:sp>
      <p:sp>
        <p:nvSpPr>
          <p:cNvPr id="53" name="TextovéPole 52"/>
          <p:cNvSpPr txBox="1"/>
          <p:nvPr/>
        </p:nvSpPr>
        <p:spPr>
          <a:xfrm>
            <a:off x="5220072" y="5661248"/>
            <a:ext cx="47000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4000" dirty="0"/>
              <a:t>ě</a:t>
            </a:r>
          </a:p>
        </p:txBody>
      </p:sp>
      <p:sp>
        <p:nvSpPr>
          <p:cNvPr id="54" name="TextovéPole 53"/>
          <p:cNvSpPr txBox="1"/>
          <p:nvPr/>
        </p:nvSpPr>
        <p:spPr>
          <a:xfrm>
            <a:off x="5580112" y="5661248"/>
            <a:ext cx="47000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4000" dirty="0"/>
              <a:t>h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88889E-6 -2.40518E-6 L 0.21893 -0.76457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900" y="-38200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-4.93987E-6 L 0.26562 -0.76503 " pathEditMode="relative" rAng="0" ptsTypes="AA">
                                      <p:cBhvr>
                                        <p:cTn id="8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300" y="-38300"/>
                                    </p:animMotion>
                                  </p:childTnLst>
                                </p:cTn>
                              </p:par>
                              <p:par>
                                <p:cTn id="9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94444E-6 -4.93987E-6 L 0.30503 -0.76503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200" y="-38300"/>
                                    </p:animMotion>
                                  </p:childTnLst>
                                </p:cTn>
                              </p:par>
                              <p:par>
                                <p:cTn id="11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2222E-6 -4.93987E-6 L 0.34427 -0.77543 " pathEditMode="relative" rAng="0" ptsTypes="AA">
                                      <p:cBhvr>
                                        <p:cTn id="12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200" y="-388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61111E-6 -2.94798E-6 L -0.21267 -0.53479 " pathEditMode="relative" rAng="0" ptsTypes="AA">
                                      <p:cBhvr>
                                        <p:cTn id="16" dur="2000" fill="hold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600" y="-26800"/>
                                    </p:animMotion>
                                  </p:childTnLst>
                                </p:cTn>
                              </p:par>
                              <p:par>
                                <p:cTn id="17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05556E-6 1.90751E-6 L -0.17517 -0.53387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800" y="-26700"/>
                                    </p:animMotion>
                                  </p:childTnLst>
                                </p:cTn>
                              </p:par>
                              <p:par>
                                <p:cTn id="19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7 1.90751E-6 L -0.15017 -0.53387 " pathEditMode="relative" rAng="0" ptsTypes="AA">
                                      <p:cBhvr>
                                        <p:cTn id="20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500" y="-26700"/>
                                    </p:animMotion>
                                  </p:childTnLst>
                                </p:cTn>
                              </p:par>
                              <p:par>
                                <p:cTn id="21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-1.87789E-6 L -0.10451 -0.5444 " pathEditMode="relative" rAng="0" ptsTypes="AA">
                                      <p:cBhvr>
                                        <p:cTn id="22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200" y="-27200"/>
                                    </p:animMotion>
                                  </p:childTnLst>
                                </p:cTn>
                              </p:par>
                              <p:par>
                                <p:cTn id="23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7 1.90751E-6 L -0.05729 -0.53387 " pathEditMode="relative" rAng="0" ptsTypes="AA">
                                      <p:cBhvr>
                                        <p:cTn id="24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900" y="-267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61111E-6 5.64292E-7 L -0.29149 -0.62812 " pathEditMode="relative" rAng="0" ptsTypes="AA">
                                      <p:cBhvr>
                                        <p:cTn id="28" dur="2000" fill="hold"/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4600" y="-31400"/>
                                    </p:animMotion>
                                  </p:childTnLst>
                                </p:cTn>
                              </p:par>
                              <p:par>
                                <p:cTn id="29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-1.9704E-6 L -0.24462 -0.63899 " pathEditMode="relative" rAng="0" ptsTypes="AA">
                                      <p:cBhvr>
                                        <p:cTn id="30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200" y="-32000"/>
                                    </p:animMotion>
                                  </p:childTnLst>
                                </p:cTn>
                              </p:par>
                              <p:par>
                                <p:cTn id="31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7 -1.9704E-6 L -0.21476 -0.62858 " pathEditMode="relative" rAng="0" ptsTypes="AA">
                                      <p:cBhvr>
                                        <p:cTn id="32" dur="2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700" y="-31400"/>
                                    </p:animMotion>
                                  </p:childTnLst>
                                </p:cTn>
                              </p:par>
                              <p:par>
                                <p:cTn id="33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-1.9704E-6 L -0.18177 -0.62858 " pathEditMode="relative" rAng="0" ptsTypes="AA">
                                      <p:cBhvr>
                                        <p:cTn id="34" dur="2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100" y="-31400"/>
                                    </p:animMotion>
                                  </p:childTnLst>
                                </p:cTn>
                              </p:par>
                              <p:par>
                                <p:cTn id="35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88889E-6 -1.9704E-6 L -0.14375 -0.62858 " pathEditMode="relative" rAng="0" ptsTypes="AA">
                                      <p:cBhvr>
                                        <p:cTn id="36" dur="2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200" y="-314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4.71785E-6 L 0.09288 -0.36587 " pathEditMode="relative" rAng="0" ptsTypes="AA">
                                      <p:cBhvr>
                                        <p:cTn id="40" dur="2000" fill="hold"/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600" y="-18300"/>
                                    </p:animMotion>
                                  </p:childTnLst>
                                </p:cTn>
                              </p:par>
                              <p:par>
                                <p:cTn id="41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2222E-6 2.18316E-6 L 0.13958 -0.36633 " pathEditMode="relative" rAng="0" ptsTypes="AA">
                                      <p:cBhvr>
                                        <p:cTn id="42" dur="2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000" y="-18300"/>
                                    </p:animMotion>
                                  </p:childTnLst>
                                </p:cTn>
                              </p:par>
                              <p:par>
                                <p:cTn id="43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556E-17 2.18316E-6 L 0.18837 -0.37674 " pathEditMode="relative" rAng="0" ptsTypes="AA">
                                      <p:cBhvr>
                                        <p:cTn id="44" dur="2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400" y="-18800"/>
                                    </p:animMotion>
                                  </p:childTnLst>
                                </p:cTn>
                              </p:par>
                              <p:par>
                                <p:cTn id="45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88889E-6 2.18316E-6 L 0.22621 -0.36633 " pathEditMode="relative" rAng="0" ptsTypes="AA">
                                      <p:cBhvr>
                                        <p:cTn id="46" dur="2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300" y="-18300"/>
                                    </p:animMotion>
                                  </p:childTnLst>
                                </p:cTn>
                              </p:par>
                              <p:par>
                                <p:cTn id="47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22222E-6 2.18316E-6 L 0.27361 -0.36633 " pathEditMode="relative" rAng="0" ptsTypes="AA">
                                      <p:cBhvr>
                                        <p:cTn id="48" dur="2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700" y="-183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111E-6 6.56799E-7 L -0.20642 -0.31337 " pathEditMode="relative" rAng="0" ptsTypes="AA">
                                      <p:cBhvr>
                                        <p:cTn id="52" dur="2000" fill="hold"/>
                                        <p:tgtEl>
                                          <p:spTgt spid="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300" y="-15700"/>
                                    </p:animMotion>
                                  </p:childTnLst>
                                </p:cTn>
                              </p:par>
                              <p:par>
                                <p:cTn id="53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1.87789E-6 L -0.16753 -0.31383 " pathEditMode="relative" rAng="0" ptsTypes="AA">
                                      <p:cBhvr>
                                        <p:cTn id="54" dur="2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400" y="-15700"/>
                                    </p:animMotion>
                                  </p:childTnLst>
                                </p:cTn>
                              </p:par>
                              <p:par>
                                <p:cTn id="55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94444E-6 -1.87789E-6 L -0.12656 -0.31383 " pathEditMode="relative" rAng="0" ptsTypes="AA">
                                      <p:cBhvr>
                                        <p:cTn id="56" dur="2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300" y="-15700"/>
                                    </p:animMotion>
                                  </p:childTnLst>
                                </p:cTn>
                              </p:par>
                              <p:par>
                                <p:cTn id="57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1.87789E-6 L -0.08073 -0.31383 " pathEditMode="relative" rAng="0" ptsTypes="AA">
                                      <p:cBhvr>
                                        <p:cTn id="58" dur="2000" fill="hold"/>
                                        <p:tgtEl>
                                          <p:spTgt spid="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000" y="-15700"/>
                                    </p:animMotion>
                                  </p:childTnLst>
                                </p:cTn>
                              </p:par>
                              <p:par>
                                <p:cTn id="59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111E-6 -1.87789E-6 L -0.04931 -0.31383 " pathEditMode="relative" rAng="0" ptsTypes="AA">
                                      <p:cBhvr>
                                        <p:cTn id="60" dur="2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500" y="-157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88889E-6 3.23699E-6 L 0.26754 -0.34474 " pathEditMode="relative" rAng="0" ptsTypes="AA">
                                      <p:cBhvr>
                                        <p:cTn id="64" dur="2000" fill="hold"/>
                                        <p:tgtEl>
                                          <p:spTgt spid="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400" y="-17200"/>
                                    </p:animMotion>
                                  </p:childTnLst>
                                </p:cTn>
                              </p:par>
                              <p:par>
                                <p:cTn id="65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8.09249E-7 L 0.31285 -0.3452 " pathEditMode="relative" rAng="0" ptsTypes="AA">
                                      <p:cBhvr>
                                        <p:cTn id="66" dur="2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600" y="-17300"/>
                                    </p:animMotion>
                                  </p:childTnLst>
                                </p:cTn>
                              </p:par>
                              <p:par>
                                <p:cTn id="67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8.09249E-7 L 0.36024 -0.3348 " pathEditMode="relative" rAng="0" ptsTypes="AA">
                                      <p:cBhvr>
                                        <p:cTn id="68" dur="2000" fill="hold"/>
                                        <p:tgtEl>
                                          <p:spTgt spid="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000" y="-16700"/>
                                    </p:animMotion>
                                  </p:childTnLst>
                                </p:cTn>
                              </p:par>
                              <p:par>
                                <p:cTn id="69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8.09249E-7 L 0.39166 -0.3348 " pathEditMode="relative" rAng="0" ptsTypes="AA">
                                      <p:cBhvr>
                                        <p:cTn id="70" dur="2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600" y="-16700"/>
                                    </p:animMotion>
                                  </p:childTnLst>
                                </p:cTn>
                              </p:par>
                              <p:par>
                                <p:cTn id="71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17 -0.00023 L 0.41684 -0.3348 " pathEditMode="relative" rAng="0" ptsTypes="AA">
                                      <p:cBhvr>
                                        <p:cTn id="72" dur="2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0800" y="-167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5.64292E-7 L -0.071 -0.33441 " pathEditMode="relative" rAng="0" ptsTypes="AA">
                                      <p:cBhvr>
                                        <p:cTn id="76" dur="2000" fill="hold"/>
                                        <p:tgtEl>
                                          <p:spTgt spid="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600" y="-16700"/>
                                    </p:animMotion>
                                  </p:childTnLst>
                                </p:cTn>
                              </p:par>
                              <p:par>
                                <p:cTn id="77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-1.9704E-6 L -0.02413 -0.32423 " pathEditMode="relative" rAng="0" ptsTypes="AA">
                                      <p:cBhvr>
                                        <p:cTn id="78" dur="2000" fill="hold"/>
                                        <p:tgtEl>
                                          <p:spTgt spid="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00" y="-16200"/>
                                    </p:animMotion>
                                  </p:childTnLst>
                                </p:cTn>
                              </p:par>
                              <p:par>
                                <p:cTn id="79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94444E-6 -1.9704E-6 L 0.01371 -0.33487 " pathEditMode="relative" rAng="0" ptsTypes="AA">
                                      <p:cBhvr>
                                        <p:cTn id="80" dur="2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00" y="-16700"/>
                                    </p:animMotion>
                                  </p:childTnLst>
                                </p:cTn>
                              </p:par>
                              <p:par>
                                <p:cTn id="81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2222E-6 -1.9704E-6 L 0.04514 -0.33487 " pathEditMode="relative" rAng="0" ptsTypes="AA">
                                      <p:cBhvr>
                                        <p:cTn id="82" dur="2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300" y="-16700"/>
                                    </p:animMotion>
                                  </p:childTnLst>
                                </p:cTn>
                              </p:par>
                              <p:par>
                                <p:cTn id="83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-1.9704E-6 L 0.09236 -0.33487 " pathEditMode="relative" rAng="0" ptsTypes="AA">
                                      <p:cBhvr>
                                        <p:cTn id="84" dur="2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600" y="-167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88" dur="2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2009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89" presetID="3" presetClass="emph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90" dur="2000" fill="hold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2009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91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92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2009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93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94" dur="2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2009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95" presetID="3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96" dur="2000" fill="hold"/>
                                        <p:tgtEl>
                                          <p:spTgt spid="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2009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97" presetID="3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98" dur="2000" fill="hold"/>
                                        <p:tgtEl>
                                          <p:spTgt spid="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2009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99" presetID="3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00" dur="2000" fill="hold"/>
                                        <p:tgtEl>
                                          <p:spTgt spid="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2009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allAtOnce"/>
      <p:bldP spid="7" grpId="0"/>
      <p:bldP spid="19" grpId="0"/>
      <p:bldP spid="20" grpId="0"/>
      <p:bldP spid="21" grpId="0" build="allAtOnce"/>
      <p:bldP spid="22" grpId="0"/>
      <p:bldP spid="23" grpId="0"/>
      <p:bldP spid="24" grpId="0"/>
      <p:bldP spid="29" grpId="0"/>
      <p:bldP spid="31" grpId="0"/>
      <p:bldP spid="31" grpId="1"/>
      <p:bldP spid="32" grpId="0"/>
      <p:bldP spid="33" grpId="0"/>
      <p:bldP spid="34" grpId="0"/>
      <p:bldP spid="36" grpId="0"/>
      <p:bldP spid="37" grpId="0"/>
      <p:bldP spid="38" grpId="0"/>
      <p:bldP spid="38" grpId="1"/>
      <p:bldP spid="39" grpId="0"/>
      <p:bldP spid="41" grpId="0"/>
      <p:bldP spid="42" grpId="0"/>
      <p:bldP spid="43" grpId="0" build="allAtOnce"/>
      <p:bldP spid="44" grpId="0"/>
      <p:bldP spid="46" grpId="0"/>
      <p:bldP spid="47" grpId="0" build="allAtOnce"/>
      <p:bldP spid="48" grpId="0"/>
      <p:bldP spid="49" grpId="0"/>
      <p:bldP spid="51" grpId="0" build="allAtOnce"/>
      <p:bldP spid="52" grpId="0"/>
      <p:bldP spid="53" grpId="0"/>
      <p:bldP spid="54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lunovrat">
  <a:themeElements>
    <a:clrScheme name="Zeleno-žlutá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EE7B08"/>
      </a:hlink>
      <a:folHlink>
        <a:srgbClr val="977B2D"/>
      </a:folHlink>
    </a:clrScheme>
    <a:fontScheme name="Slunovrat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lunovrat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234</TotalTime>
  <Words>231</Words>
  <Application>Microsoft Office PowerPoint</Application>
  <PresentationFormat>Předvádění na obrazovce (4:3)</PresentationFormat>
  <Paragraphs>116</Paragraphs>
  <Slides>8</Slides>
  <Notes>7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8</vt:i4>
      </vt:variant>
    </vt:vector>
  </HeadingPairs>
  <TitlesOfParts>
    <vt:vector size="13" baseType="lpstr">
      <vt:lpstr>Calibri</vt:lpstr>
      <vt:lpstr>Gill Sans MT</vt:lpstr>
      <vt:lpstr>Verdana</vt:lpstr>
      <vt:lpstr>Wingdings 2</vt:lpstr>
      <vt:lpstr>Slunovrat</vt:lpstr>
      <vt:lpstr>Pravopis skupin BJE/BĚ, VJE/VĚ, PĚ</vt:lpstr>
      <vt:lpstr>Procvičování pravopisu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Procvičování pravopisu</dc:title>
  <dc:creator>Věra</dc:creator>
  <cp:lastModifiedBy>Milan Bednář</cp:lastModifiedBy>
  <cp:revision>34</cp:revision>
  <dcterms:created xsi:type="dcterms:W3CDTF">2012-02-19T16:50:14Z</dcterms:created>
  <dcterms:modified xsi:type="dcterms:W3CDTF">2025-10-01T18:11:12Z</dcterms:modified>
</cp:coreProperties>
</file>