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3" r:id="rId3"/>
    <p:sldId id="276" r:id="rId4"/>
    <p:sldId id="271" r:id="rId5"/>
    <p:sldId id="258" r:id="rId6"/>
    <p:sldId id="259" r:id="rId7"/>
    <p:sldId id="260" r:id="rId8"/>
    <p:sldId id="261" r:id="rId9"/>
    <p:sldId id="277" r:id="rId10"/>
    <p:sldId id="278" r:id="rId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06C44-7582-4BFC-891F-C2C7671BE438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A1110-2862-45F2-850B-E57AC805C7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16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06C44-7582-4BFC-891F-C2C7671BE438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A1110-2862-45F2-850B-E57AC805C7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3026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06C44-7582-4BFC-891F-C2C7671BE438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A1110-2862-45F2-850B-E57AC805C7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1384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06C44-7582-4BFC-891F-C2C7671BE438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A1110-2862-45F2-850B-E57AC805C7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8173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06C44-7582-4BFC-891F-C2C7671BE438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A1110-2862-45F2-850B-E57AC805C7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3181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06C44-7582-4BFC-891F-C2C7671BE438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A1110-2862-45F2-850B-E57AC805C7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2675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06C44-7582-4BFC-891F-C2C7671BE438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A1110-2862-45F2-850B-E57AC805C7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0420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06C44-7582-4BFC-891F-C2C7671BE438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A1110-2862-45F2-850B-E57AC805C7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8700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06C44-7582-4BFC-891F-C2C7671BE438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A1110-2862-45F2-850B-E57AC805C7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6569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06C44-7582-4BFC-891F-C2C7671BE438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A1110-2862-45F2-850B-E57AC805C7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2350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06C44-7582-4BFC-891F-C2C7671BE438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A1110-2862-45F2-850B-E57AC805C7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142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06C44-7582-4BFC-891F-C2C7671BE438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A1110-2862-45F2-850B-E57AC805C7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6475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56" name="Rectangle 6155">
            <a:extLst>
              <a:ext uri="{FF2B5EF4-FFF2-40B4-BE49-F238E27FC236}">
                <a16:creationId xmlns:a16="http://schemas.microsoft.com/office/drawing/2014/main" id="{3E443FD7-A66B-4AA0-872D-B088B9BC5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146" name="AutoShape 2"/>
          <p:cNvSpPr>
            <a:spLocks noGrp="1" noChangeArrowheads="1"/>
          </p:cNvSpPr>
          <p:nvPr>
            <p:ph type="ctrTitle"/>
          </p:nvPr>
        </p:nvSpPr>
        <p:spPr>
          <a:xfrm>
            <a:off x="1094095" y="851517"/>
            <a:ext cx="5238466" cy="2991416"/>
          </a:xfrm>
        </p:spPr>
        <p:txBody>
          <a:bodyPr anchor="b">
            <a:normAutofit/>
          </a:bodyPr>
          <a:lstStyle/>
          <a:p>
            <a:pPr algn="l" eaLnBrk="1" hangingPunct="1"/>
            <a:r>
              <a:rPr lang="cs-CZ" b="0"/>
              <a:t>Slovní zásoba a její obohacování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94096" y="3842932"/>
            <a:ext cx="4167115" cy="2163551"/>
          </a:xfrm>
        </p:spPr>
        <p:txBody>
          <a:bodyPr anchor="t">
            <a:normAutofit/>
          </a:bodyPr>
          <a:lstStyle/>
          <a:p>
            <a:pPr algn="l" eaLnBrk="1" hangingPunct="1"/>
            <a:r>
              <a:rPr lang="cs-CZ"/>
              <a:t> 9. ročník</a:t>
            </a:r>
          </a:p>
        </p:txBody>
      </p:sp>
      <p:sp>
        <p:nvSpPr>
          <p:cNvPr id="6158" name="Freeform: Shape 6157">
            <a:extLst>
              <a:ext uri="{FF2B5EF4-FFF2-40B4-BE49-F238E27FC236}">
                <a16:creationId xmlns:a16="http://schemas.microsoft.com/office/drawing/2014/main" id="{C04BE0EF-3561-49B4-9A29-F283168A9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10370" y="851518"/>
            <a:ext cx="6184806" cy="5154967"/>
          </a:xfrm>
          <a:custGeom>
            <a:avLst/>
            <a:gdLst>
              <a:gd name="connsiteX0" fmla="*/ 363179 w 6184806"/>
              <a:gd name="connsiteY0" fmla="*/ 3125191 h 5154967"/>
              <a:gd name="connsiteX1" fmla="*/ 898270 w 6184806"/>
              <a:gd name="connsiteY1" fmla="*/ 3125191 h 5154967"/>
              <a:gd name="connsiteX2" fmla="*/ 980326 w 6184806"/>
              <a:gd name="connsiteY2" fmla="*/ 3173551 h 5154967"/>
              <a:gd name="connsiteX3" fmla="*/ 1248448 w 6184806"/>
              <a:gd name="connsiteY3" fmla="*/ 3635277 h 5154967"/>
              <a:gd name="connsiteX4" fmla="*/ 1248448 w 6184806"/>
              <a:gd name="connsiteY4" fmla="*/ 3729695 h 5154967"/>
              <a:gd name="connsiteX5" fmla="*/ 980326 w 6184806"/>
              <a:gd name="connsiteY5" fmla="*/ 4191421 h 5154967"/>
              <a:gd name="connsiteX6" fmla="*/ 898270 w 6184806"/>
              <a:gd name="connsiteY6" fmla="*/ 4239781 h 5154967"/>
              <a:gd name="connsiteX7" fmla="*/ 363179 w 6184806"/>
              <a:gd name="connsiteY7" fmla="*/ 4239781 h 5154967"/>
              <a:gd name="connsiteX8" fmla="*/ 279969 w 6184806"/>
              <a:gd name="connsiteY8" fmla="*/ 4191421 h 5154967"/>
              <a:gd name="connsiteX9" fmla="*/ 13002 w 6184806"/>
              <a:gd name="connsiteY9" fmla="*/ 3729695 h 5154967"/>
              <a:gd name="connsiteX10" fmla="*/ 13002 w 6184806"/>
              <a:gd name="connsiteY10" fmla="*/ 3635277 h 5154967"/>
              <a:gd name="connsiteX11" fmla="*/ 279969 w 6184806"/>
              <a:gd name="connsiteY11" fmla="*/ 3173551 h 5154967"/>
              <a:gd name="connsiteX12" fmla="*/ 363179 w 6184806"/>
              <a:gd name="connsiteY12" fmla="*/ 3125191 h 5154967"/>
              <a:gd name="connsiteX13" fmla="*/ 2489721 w 6184806"/>
              <a:gd name="connsiteY13" fmla="*/ 570035 h 5154967"/>
              <a:gd name="connsiteX14" fmla="*/ 2764862 w 6184806"/>
              <a:gd name="connsiteY14" fmla="*/ 570035 h 5154967"/>
              <a:gd name="connsiteX15" fmla="*/ 2796959 w 6184806"/>
              <a:gd name="connsiteY15" fmla="*/ 570035 h 5154967"/>
              <a:gd name="connsiteX16" fmla="*/ 2827587 w 6184806"/>
              <a:gd name="connsiteY16" fmla="*/ 622777 h 5154967"/>
              <a:gd name="connsiteX17" fmla="*/ 2977604 w 6184806"/>
              <a:gd name="connsiteY17" fmla="*/ 881117 h 5154967"/>
              <a:gd name="connsiteX18" fmla="*/ 2977604 w 6184806"/>
              <a:gd name="connsiteY18" fmla="*/ 1025720 h 5154967"/>
              <a:gd name="connsiteX19" fmla="*/ 2566968 w 6184806"/>
              <a:gd name="connsiteY19" fmla="*/ 1732863 h 5154967"/>
              <a:gd name="connsiteX20" fmla="*/ 2441299 w 6184806"/>
              <a:gd name="connsiteY20" fmla="*/ 1806927 h 5154967"/>
              <a:gd name="connsiteX21" fmla="*/ 1621798 w 6184806"/>
              <a:gd name="connsiteY21" fmla="*/ 1806927 h 5154967"/>
              <a:gd name="connsiteX22" fmla="*/ 1583218 w 6184806"/>
              <a:gd name="connsiteY22" fmla="*/ 1801802 h 5154967"/>
              <a:gd name="connsiteX23" fmla="*/ 1556683 w 6184806"/>
              <a:gd name="connsiteY23" fmla="*/ 1790677 h 5154967"/>
              <a:gd name="connsiteX24" fmla="*/ 1572899 w 6184806"/>
              <a:gd name="connsiteY24" fmla="*/ 1762630 h 5154967"/>
              <a:gd name="connsiteX25" fmla="*/ 2147429 w 6184806"/>
              <a:gd name="connsiteY25" fmla="*/ 768968 h 5154967"/>
              <a:gd name="connsiteX26" fmla="*/ 2489721 w 6184806"/>
              <a:gd name="connsiteY26" fmla="*/ 570035 h 5154967"/>
              <a:gd name="connsiteX27" fmla="*/ 1573268 w 6184806"/>
              <a:gd name="connsiteY27" fmla="*/ 0 h 5154967"/>
              <a:gd name="connsiteX28" fmla="*/ 2497662 w 6184806"/>
              <a:gd name="connsiteY28" fmla="*/ 0 h 5154967"/>
              <a:gd name="connsiteX29" fmla="*/ 2639415 w 6184806"/>
              <a:gd name="connsiteY29" fmla="*/ 83546 h 5154967"/>
              <a:gd name="connsiteX30" fmla="*/ 2887862 w 6184806"/>
              <a:gd name="connsiteY30" fmla="*/ 511387 h 5154967"/>
              <a:gd name="connsiteX31" fmla="*/ 2915928 w 6184806"/>
              <a:gd name="connsiteY31" fmla="*/ 559720 h 5154967"/>
              <a:gd name="connsiteX32" fmla="*/ 2893844 w 6184806"/>
              <a:gd name="connsiteY32" fmla="*/ 559720 h 5154967"/>
              <a:gd name="connsiteX33" fmla="*/ 2789466 w 6184806"/>
              <a:gd name="connsiteY33" fmla="*/ 559720 h 5154967"/>
              <a:gd name="connsiteX34" fmla="*/ 2744122 w 6184806"/>
              <a:gd name="connsiteY34" fmla="*/ 481634 h 5154967"/>
              <a:gd name="connsiteX35" fmla="*/ 2570885 w 6184806"/>
              <a:gd name="connsiteY35" fmla="*/ 183309 h 5154967"/>
              <a:gd name="connsiteX36" fmla="*/ 2445216 w 6184806"/>
              <a:gd name="connsiteY36" fmla="*/ 109243 h 5154967"/>
              <a:gd name="connsiteX37" fmla="*/ 1625714 w 6184806"/>
              <a:gd name="connsiteY37" fmla="*/ 109243 h 5154967"/>
              <a:gd name="connsiteX38" fmla="*/ 1498276 w 6184806"/>
              <a:gd name="connsiteY38" fmla="*/ 183309 h 5154967"/>
              <a:gd name="connsiteX39" fmla="*/ 1089410 w 6184806"/>
              <a:gd name="connsiteY39" fmla="*/ 890450 h 5154967"/>
              <a:gd name="connsiteX40" fmla="*/ 1089410 w 6184806"/>
              <a:gd name="connsiteY40" fmla="*/ 1035054 h 5154967"/>
              <a:gd name="connsiteX41" fmla="*/ 1498276 w 6184806"/>
              <a:gd name="connsiteY41" fmla="*/ 1742196 h 5154967"/>
              <a:gd name="connsiteX42" fmla="*/ 1552039 w 6184806"/>
              <a:gd name="connsiteY42" fmla="*/ 1796422 h 5154967"/>
              <a:gd name="connsiteX43" fmla="*/ 1558260 w 6184806"/>
              <a:gd name="connsiteY43" fmla="*/ 1799029 h 5154967"/>
              <a:gd name="connsiteX44" fmla="*/ 1524911 w 6184806"/>
              <a:gd name="connsiteY44" fmla="*/ 1856707 h 5154967"/>
              <a:gd name="connsiteX45" fmla="*/ 1500108 w 6184806"/>
              <a:gd name="connsiteY45" fmla="*/ 1899604 h 5154967"/>
              <a:gd name="connsiteX46" fmla="*/ 1525834 w 6184806"/>
              <a:gd name="connsiteY46" fmla="*/ 1910390 h 5154967"/>
              <a:gd name="connsiteX47" fmla="*/ 1569352 w 6184806"/>
              <a:gd name="connsiteY47" fmla="*/ 1916170 h 5154967"/>
              <a:gd name="connsiteX48" fmla="*/ 2493745 w 6184806"/>
              <a:gd name="connsiteY48" fmla="*/ 1916170 h 5154967"/>
              <a:gd name="connsiteX49" fmla="*/ 2635498 w 6184806"/>
              <a:gd name="connsiteY49" fmla="*/ 1832627 h 5154967"/>
              <a:gd name="connsiteX50" fmla="*/ 3098693 w 6184806"/>
              <a:gd name="connsiteY50" fmla="*/ 1034974 h 5154967"/>
              <a:gd name="connsiteX51" fmla="*/ 3098693 w 6184806"/>
              <a:gd name="connsiteY51" fmla="*/ 871863 h 5154967"/>
              <a:gd name="connsiteX52" fmla="*/ 2945803 w 6184806"/>
              <a:gd name="connsiteY52" fmla="*/ 608576 h 5154967"/>
              <a:gd name="connsiteX53" fmla="*/ 2923422 w 6184806"/>
              <a:gd name="connsiteY53" fmla="*/ 570035 h 5154967"/>
              <a:gd name="connsiteX54" fmla="*/ 3027104 w 6184806"/>
              <a:gd name="connsiteY54" fmla="*/ 570035 h 5154967"/>
              <a:gd name="connsiteX55" fmla="*/ 4690846 w 6184806"/>
              <a:gd name="connsiteY55" fmla="*/ 570035 h 5154967"/>
              <a:gd name="connsiteX56" fmla="*/ 5028384 w 6184806"/>
              <a:gd name="connsiteY56" fmla="*/ 768968 h 5154967"/>
              <a:gd name="connsiteX57" fmla="*/ 6131323 w 6184806"/>
              <a:gd name="connsiteY57" fmla="*/ 2668304 h 5154967"/>
              <a:gd name="connsiteX58" fmla="*/ 6131323 w 6184806"/>
              <a:gd name="connsiteY58" fmla="*/ 3056698 h 5154967"/>
              <a:gd name="connsiteX59" fmla="*/ 5028384 w 6184806"/>
              <a:gd name="connsiteY59" fmla="*/ 4956035 h 5154967"/>
              <a:gd name="connsiteX60" fmla="*/ 4690846 w 6184806"/>
              <a:gd name="connsiteY60" fmla="*/ 5154967 h 5154967"/>
              <a:gd name="connsiteX61" fmla="*/ 2489721 w 6184806"/>
              <a:gd name="connsiteY61" fmla="*/ 5154967 h 5154967"/>
              <a:gd name="connsiteX62" fmla="*/ 2147429 w 6184806"/>
              <a:gd name="connsiteY62" fmla="*/ 4956035 h 5154967"/>
              <a:gd name="connsiteX63" fmla="*/ 1049243 w 6184806"/>
              <a:gd name="connsiteY63" fmla="*/ 3056698 h 5154967"/>
              <a:gd name="connsiteX64" fmla="*/ 1049243 w 6184806"/>
              <a:gd name="connsiteY64" fmla="*/ 2668304 h 5154967"/>
              <a:gd name="connsiteX65" fmla="*/ 1457007 w 6184806"/>
              <a:gd name="connsiteY65" fmla="*/ 1963067 h 5154967"/>
              <a:gd name="connsiteX66" fmla="*/ 1491373 w 6184806"/>
              <a:gd name="connsiteY66" fmla="*/ 1903634 h 5154967"/>
              <a:gd name="connsiteX67" fmla="*/ 1490164 w 6184806"/>
              <a:gd name="connsiteY67" fmla="*/ 1903127 h 5154967"/>
              <a:gd name="connsiteX68" fmla="*/ 1429519 w 6184806"/>
              <a:gd name="connsiteY68" fmla="*/ 1841960 h 5154967"/>
              <a:gd name="connsiteX69" fmla="*/ 968320 w 6184806"/>
              <a:gd name="connsiteY69" fmla="*/ 1044307 h 5154967"/>
              <a:gd name="connsiteX70" fmla="*/ 968320 w 6184806"/>
              <a:gd name="connsiteY70" fmla="*/ 881196 h 5154967"/>
              <a:gd name="connsiteX71" fmla="*/ 1429519 w 6184806"/>
              <a:gd name="connsiteY71" fmla="*/ 83546 h 5154967"/>
              <a:gd name="connsiteX72" fmla="*/ 1573268 w 6184806"/>
              <a:gd name="connsiteY72" fmla="*/ 0 h 515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6184806" h="5154967">
                <a:moveTo>
                  <a:pt x="363179" y="3125191"/>
                </a:moveTo>
                <a:cubicBezTo>
                  <a:pt x="363179" y="3125191"/>
                  <a:pt x="363179" y="3125191"/>
                  <a:pt x="898270" y="3125191"/>
                </a:cubicBezTo>
                <a:cubicBezTo>
                  <a:pt x="931786" y="3125191"/>
                  <a:pt x="964145" y="3143614"/>
                  <a:pt x="980326" y="3173551"/>
                </a:cubicBezTo>
                <a:cubicBezTo>
                  <a:pt x="980326" y="3173551"/>
                  <a:pt x="980326" y="3173551"/>
                  <a:pt x="1248448" y="3635277"/>
                </a:cubicBezTo>
                <a:cubicBezTo>
                  <a:pt x="1265784" y="3664063"/>
                  <a:pt x="1265784" y="3700909"/>
                  <a:pt x="1248448" y="3729695"/>
                </a:cubicBezTo>
                <a:cubicBezTo>
                  <a:pt x="1248448" y="3729695"/>
                  <a:pt x="1248448" y="3729695"/>
                  <a:pt x="980326" y="4191421"/>
                </a:cubicBezTo>
                <a:cubicBezTo>
                  <a:pt x="964145" y="4221358"/>
                  <a:pt x="931786" y="4239781"/>
                  <a:pt x="898270" y="4239781"/>
                </a:cubicBezTo>
                <a:cubicBezTo>
                  <a:pt x="898270" y="4239781"/>
                  <a:pt x="898270" y="4239781"/>
                  <a:pt x="363179" y="4239781"/>
                </a:cubicBezTo>
                <a:cubicBezTo>
                  <a:pt x="328508" y="4239781"/>
                  <a:pt x="297305" y="4221358"/>
                  <a:pt x="279969" y="4191421"/>
                </a:cubicBezTo>
                <a:cubicBezTo>
                  <a:pt x="279969" y="4191421"/>
                  <a:pt x="279969" y="4191421"/>
                  <a:pt x="13002" y="3729695"/>
                </a:cubicBezTo>
                <a:cubicBezTo>
                  <a:pt x="-4334" y="3700909"/>
                  <a:pt x="-4334" y="3664063"/>
                  <a:pt x="13002" y="3635277"/>
                </a:cubicBezTo>
                <a:cubicBezTo>
                  <a:pt x="13002" y="3635277"/>
                  <a:pt x="13002" y="3635277"/>
                  <a:pt x="279969" y="3173551"/>
                </a:cubicBezTo>
                <a:cubicBezTo>
                  <a:pt x="297305" y="3143614"/>
                  <a:pt x="328508" y="3125191"/>
                  <a:pt x="363179" y="3125191"/>
                </a:cubicBezTo>
                <a:close/>
                <a:moveTo>
                  <a:pt x="2489721" y="570035"/>
                </a:moveTo>
                <a:cubicBezTo>
                  <a:pt x="2489721" y="570035"/>
                  <a:pt x="2489721" y="570035"/>
                  <a:pt x="2764862" y="570035"/>
                </a:cubicBezTo>
                <a:lnTo>
                  <a:pt x="2796959" y="570035"/>
                </a:lnTo>
                <a:lnTo>
                  <a:pt x="2827587" y="622777"/>
                </a:lnTo>
                <a:cubicBezTo>
                  <a:pt x="2870233" y="696217"/>
                  <a:pt x="2919858" y="781675"/>
                  <a:pt x="2977604" y="881117"/>
                </a:cubicBezTo>
                <a:cubicBezTo>
                  <a:pt x="3004153" y="925204"/>
                  <a:pt x="3004153" y="981634"/>
                  <a:pt x="2977604" y="1025720"/>
                </a:cubicBezTo>
                <a:cubicBezTo>
                  <a:pt x="2977604" y="1025720"/>
                  <a:pt x="2977604" y="1025720"/>
                  <a:pt x="2566968" y="1732863"/>
                </a:cubicBezTo>
                <a:cubicBezTo>
                  <a:pt x="2542188" y="1778712"/>
                  <a:pt x="2492629" y="1806927"/>
                  <a:pt x="2441299" y="1806927"/>
                </a:cubicBezTo>
                <a:cubicBezTo>
                  <a:pt x="2441299" y="1806927"/>
                  <a:pt x="2441299" y="1806927"/>
                  <a:pt x="1621798" y="1806927"/>
                </a:cubicBezTo>
                <a:cubicBezTo>
                  <a:pt x="1608523" y="1806927"/>
                  <a:pt x="1595580" y="1805163"/>
                  <a:pt x="1583218" y="1801802"/>
                </a:cubicBezTo>
                <a:lnTo>
                  <a:pt x="1556683" y="1790677"/>
                </a:lnTo>
                <a:lnTo>
                  <a:pt x="1572899" y="1762630"/>
                </a:lnTo>
                <a:cubicBezTo>
                  <a:pt x="1719523" y="1509042"/>
                  <a:pt x="1907201" y="1184448"/>
                  <a:pt x="2147429" y="768968"/>
                </a:cubicBezTo>
                <a:cubicBezTo>
                  <a:pt x="2218739" y="645819"/>
                  <a:pt x="2347099" y="570035"/>
                  <a:pt x="2489721" y="570035"/>
                </a:cubicBezTo>
                <a:close/>
                <a:moveTo>
                  <a:pt x="1573268" y="0"/>
                </a:moveTo>
                <a:cubicBezTo>
                  <a:pt x="1573268" y="0"/>
                  <a:pt x="1573268" y="0"/>
                  <a:pt x="2497662" y="0"/>
                </a:cubicBezTo>
                <a:cubicBezTo>
                  <a:pt x="2555561" y="0"/>
                  <a:pt x="2611463" y="31828"/>
                  <a:pt x="2639415" y="83546"/>
                </a:cubicBezTo>
                <a:cubicBezTo>
                  <a:pt x="2639415" y="83546"/>
                  <a:pt x="2639415" y="83546"/>
                  <a:pt x="2887862" y="511387"/>
                </a:cubicBezTo>
                <a:lnTo>
                  <a:pt x="2915928" y="559720"/>
                </a:lnTo>
                <a:lnTo>
                  <a:pt x="2893844" y="559720"/>
                </a:lnTo>
                <a:lnTo>
                  <a:pt x="2789466" y="559720"/>
                </a:lnTo>
                <a:lnTo>
                  <a:pt x="2744122" y="481634"/>
                </a:lnTo>
                <a:cubicBezTo>
                  <a:pt x="2570885" y="183309"/>
                  <a:pt x="2570885" y="183309"/>
                  <a:pt x="2570885" y="183309"/>
                </a:cubicBezTo>
                <a:cubicBezTo>
                  <a:pt x="2546104" y="137459"/>
                  <a:pt x="2496545" y="109243"/>
                  <a:pt x="2445216" y="109243"/>
                </a:cubicBezTo>
                <a:cubicBezTo>
                  <a:pt x="1625714" y="109243"/>
                  <a:pt x="1625714" y="109243"/>
                  <a:pt x="1625714" y="109243"/>
                </a:cubicBezTo>
                <a:cubicBezTo>
                  <a:pt x="1572615" y="109243"/>
                  <a:pt x="1524825" y="137459"/>
                  <a:pt x="1498276" y="183309"/>
                </a:cubicBezTo>
                <a:cubicBezTo>
                  <a:pt x="1089410" y="890450"/>
                  <a:pt x="1089410" y="890450"/>
                  <a:pt x="1089410" y="890450"/>
                </a:cubicBezTo>
                <a:cubicBezTo>
                  <a:pt x="1062860" y="934537"/>
                  <a:pt x="1062860" y="990967"/>
                  <a:pt x="1089410" y="1035054"/>
                </a:cubicBezTo>
                <a:cubicBezTo>
                  <a:pt x="1498276" y="1742196"/>
                  <a:pt x="1498276" y="1742196"/>
                  <a:pt x="1498276" y="1742196"/>
                </a:cubicBezTo>
                <a:cubicBezTo>
                  <a:pt x="1511551" y="1765121"/>
                  <a:pt x="1530135" y="1783637"/>
                  <a:pt x="1552039" y="1796422"/>
                </a:cubicBezTo>
                <a:lnTo>
                  <a:pt x="1558260" y="1799029"/>
                </a:lnTo>
                <a:lnTo>
                  <a:pt x="1524911" y="1856707"/>
                </a:lnTo>
                <a:lnTo>
                  <a:pt x="1500108" y="1899604"/>
                </a:lnTo>
                <a:lnTo>
                  <a:pt x="1525834" y="1910390"/>
                </a:lnTo>
                <a:cubicBezTo>
                  <a:pt x="1539779" y="1914181"/>
                  <a:pt x="1554378" y="1916170"/>
                  <a:pt x="1569352" y="1916170"/>
                </a:cubicBezTo>
                <a:cubicBezTo>
                  <a:pt x="2493745" y="1916170"/>
                  <a:pt x="2493745" y="1916170"/>
                  <a:pt x="2493745" y="1916170"/>
                </a:cubicBezTo>
                <a:cubicBezTo>
                  <a:pt x="2551645" y="1916170"/>
                  <a:pt x="2607546" y="1884345"/>
                  <a:pt x="2635498" y="1832627"/>
                </a:cubicBezTo>
                <a:cubicBezTo>
                  <a:pt x="3098693" y="1034974"/>
                  <a:pt x="3098693" y="1034974"/>
                  <a:pt x="3098693" y="1034974"/>
                </a:cubicBezTo>
                <a:cubicBezTo>
                  <a:pt x="3128641" y="985246"/>
                  <a:pt x="3128641" y="921593"/>
                  <a:pt x="3098693" y="871863"/>
                </a:cubicBezTo>
                <a:cubicBezTo>
                  <a:pt x="3040794" y="772157"/>
                  <a:pt x="2990132" y="684914"/>
                  <a:pt x="2945803" y="608576"/>
                </a:cubicBezTo>
                <a:lnTo>
                  <a:pt x="2923422" y="570035"/>
                </a:lnTo>
                <a:lnTo>
                  <a:pt x="3027104" y="570035"/>
                </a:lnTo>
                <a:cubicBezTo>
                  <a:pt x="3349535" y="570035"/>
                  <a:pt x="3865424" y="570035"/>
                  <a:pt x="4690846" y="570035"/>
                </a:cubicBezTo>
                <a:cubicBezTo>
                  <a:pt x="4828714" y="570035"/>
                  <a:pt x="4961827" y="645819"/>
                  <a:pt x="5028384" y="768968"/>
                </a:cubicBezTo>
                <a:cubicBezTo>
                  <a:pt x="5028384" y="768968"/>
                  <a:pt x="5028384" y="768968"/>
                  <a:pt x="6131323" y="2668304"/>
                </a:cubicBezTo>
                <a:cubicBezTo>
                  <a:pt x="6202634" y="2786717"/>
                  <a:pt x="6202634" y="2938285"/>
                  <a:pt x="6131323" y="3056698"/>
                </a:cubicBezTo>
                <a:cubicBezTo>
                  <a:pt x="6131323" y="3056698"/>
                  <a:pt x="6131323" y="3056698"/>
                  <a:pt x="5028384" y="4956035"/>
                </a:cubicBezTo>
                <a:cubicBezTo>
                  <a:pt x="4961827" y="5079184"/>
                  <a:pt x="4828714" y="5154967"/>
                  <a:pt x="4690846" y="5154967"/>
                </a:cubicBezTo>
                <a:cubicBezTo>
                  <a:pt x="4690846" y="5154967"/>
                  <a:pt x="4690846" y="5154967"/>
                  <a:pt x="2489721" y="5154967"/>
                </a:cubicBezTo>
                <a:cubicBezTo>
                  <a:pt x="2347099" y="5154967"/>
                  <a:pt x="2218739" y="5079184"/>
                  <a:pt x="2147429" y="4956035"/>
                </a:cubicBezTo>
                <a:cubicBezTo>
                  <a:pt x="2147429" y="4956035"/>
                  <a:pt x="2147429" y="4956035"/>
                  <a:pt x="1049243" y="3056698"/>
                </a:cubicBezTo>
                <a:cubicBezTo>
                  <a:pt x="977932" y="2938285"/>
                  <a:pt x="977932" y="2786717"/>
                  <a:pt x="1049243" y="2668304"/>
                </a:cubicBezTo>
                <a:cubicBezTo>
                  <a:pt x="1049243" y="2668304"/>
                  <a:pt x="1049243" y="2668304"/>
                  <a:pt x="1457007" y="1963067"/>
                </a:cubicBezTo>
                <a:lnTo>
                  <a:pt x="1491373" y="1903634"/>
                </a:lnTo>
                <a:lnTo>
                  <a:pt x="1490164" y="1903127"/>
                </a:lnTo>
                <a:cubicBezTo>
                  <a:pt x="1465456" y="1888705"/>
                  <a:pt x="1444493" y="1867820"/>
                  <a:pt x="1429519" y="1841960"/>
                </a:cubicBezTo>
                <a:cubicBezTo>
                  <a:pt x="1429519" y="1841960"/>
                  <a:pt x="1429519" y="1841960"/>
                  <a:pt x="968320" y="1044307"/>
                </a:cubicBezTo>
                <a:cubicBezTo>
                  <a:pt x="938371" y="994579"/>
                  <a:pt x="938371" y="930926"/>
                  <a:pt x="968320" y="881196"/>
                </a:cubicBezTo>
                <a:cubicBezTo>
                  <a:pt x="968320" y="881196"/>
                  <a:pt x="968320" y="881196"/>
                  <a:pt x="1429519" y="83546"/>
                </a:cubicBezTo>
                <a:cubicBezTo>
                  <a:pt x="1459466" y="31828"/>
                  <a:pt x="1513373" y="0"/>
                  <a:pt x="1573268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151" name="Graphic 6150" descr="Srdce">
            <a:extLst>
              <a:ext uri="{FF2B5EF4-FFF2-40B4-BE49-F238E27FC236}">
                <a16:creationId xmlns:a16="http://schemas.microsoft.com/office/drawing/2014/main" id="{7D7B8F95-E496-9CAA-0840-9D70D0559D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31503" y="2129307"/>
            <a:ext cx="3217333" cy="321733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DED0CC-9713-55CA-46D9-40A7C9DC9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56847"/>
            <a:ext cx="10515600" cy="895531"/>
          </a:xfrm>
        </p:spPr>
        <p:txBody>
          <a:bodyPr/>
          <a:lstStyle/>
          <a:p>
            <a:r>
              <a:rPr lang="cs-CZ" dirty="0"/>
              <a:t>Procvičování učiva, pracovní sešit str. 9</a:t>
            </a:r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C02425F0-8396-F213-41A0-77DBBAA288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000" y="1115629"/>
            <a:ext cx="10693867" cy="2313371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8B622E89-AA38-7EE7-965C-8B4228787A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3631444"/>
            <a:ext cx="10582656" cy="2833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712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B5EA67B-B6E1-9033-23EF-062FE5104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Doplňte vynechaná písmena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CAAD06-60B7-3DFE-5FDC-1C9ED8B3A5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560" y="1568741"/>
            <a:ext cx="11018240" cy="4608222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cs-CZ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Vegetar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</a:t>
            </a:r>
            <a:r>
              <a:rPr lang="cs-CZ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án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r__</a:t>
            </a:r>
            <a:r>
              <a:rPr lang="cs-CZ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tíř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, mater__</a:t>
            </a:r>
            <a:r>
              <a:rPr lang="cs-CZ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ál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cs-CZ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c__klon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l__r__</a:t>
            </a:r>
            <a:r>
              <a:rPr lang="cs-CZ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h__</a:t>
            </a:r>
            <a:r>
              <a:rPr lang="cs-CZ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erogl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__f__, d__</a:t>
            </a:r>
            <a:r>
              <a:rPr lang="cs-CZ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ktatura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cs-CZ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k__no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b__</a:t>
            </a:r>
            <a:r>
              <a:rPr lang="cs-CZ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olog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__e, d__</a:t>
            </a:r>
            <a:r>
              <a:rPr lang="cs-CZ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nast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__e, r__</a:t>
            </a:r>
            <a:r>
              <a:rPr lang="cs-CZ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ant__</a:t>
            </a:r>
            <a:r>
              <a:rPr lang="cs-CZ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d__r__</a:t>
            </a:r>
            <a:r>
              <a:rPr lang="cs-CZ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gent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, </a:t>
            </a:r>
            <a:r>
              <a:rPr lang="cs-CZ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deta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__l, h__</a:t>
            </a:r>
            <a:r>
              <a:rPr lang="cs-CZ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pochondr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cs-CZ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</a:t>
            </a:r>
            <a:r>
              <a:rPr lang="cs-CZ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cs-CZ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ol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__mp__</a:t>
            </a:r>
            <a:r>
              <a:rPr lang="cs-CZ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áda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f__z__</a:t>
            </a:r>
            <a:r>
              <a:rPr lang="cs-CZ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cs-CZ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kand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__dát, f__</a:t>
            </a:r>
            <a:r>
              <a:rPr lang="cs-CZ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lozof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__e, </a:t>
            </a:r>
            <a:r>
              <a:rPr lang="cs-CZ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pol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__t__</a:t>
            </a:r>
            <a:r>
              <a:rPr lang="cs-CZ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cs-CZ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Kr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</a:t>
            </a:r>
            <a:r>
              <a:rPr lang="cs-CZ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st__na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cs-CZ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ex__l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cs-CZ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bar__éra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cs-CZ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kl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</a:t>
            </a:r>
            <a:r>
              <a:rPr lang="cs-CZ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cs-CZ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akvár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__um, h__</a:t>
            </a:r>
            <a:r>
              <a:rPr lang="cs-CZ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stor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__e, </a:t>
            </a:r>
            <a:r>
              <a:rPr lang="cs-CZ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komed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__e, </a:t>
            </a:r>
            <a:r>
              <a:rPr lang="cs-CZ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</a:t>
            </a:r>
            <a:r>
              <a:rPr lang="cs-CZ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ncezna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, </a:t>
            </a:r>
            <a:r>
              <a:rPr lang="cs-CZ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al__b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__, </a:t>
            </a:r>
            <a:r>
              <a:rPr lang="cs-CZ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žaluz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0648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483388-92D3-5574-1027-E3EF385439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DCBA7D-939F-1EBC-2B6D-7126909AF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Doplňte vynechaná písmena, řešení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AE27F5E-BA82-BBDA-363D-809B71C6D2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560" y="1568741"/>
            <a:ext cx="11018240" cy="4608222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Vegetarián, rytíř  , materiál, cyklon, lyrika, h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eroglyfy, diktatura, kino, biolog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e, dynastie, ring, antika, dirigent  , detail, hypochondr, triko, olympiáda, fyzika, kandidát, filozofie, politika, Kristýna, exil, bariéra, klima, akvárium, historie, komedie, princezna  , alibi, žaluzie.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90841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0"/>
              <a:t>Slovní zásoba (lexikon)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2400" b="1">
                <a:solidFill>
                  <a:srgbClr val="FF0000"/>
                </a:solidFill>
              </a:rPr>
              <a:t>= souhrn všech slov určitého jazyka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2400" b="1"/>
              <a:t>Přibližnou představu o slovní zásobě podávají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2400" b="1"/>
              <a:t>velké výkladové slovníky.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cs-CZ" sz="2400" b="1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2400" b="1" i="1"/>
              <a:t>Pokus se odhadnout, kolik heslových slov se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2400" b="1" i="1"/>
              <a:t>nachází v našem nejrozsáhlejším </a:t>
            </a:r>
            <a:r>
              <a:rPr lang="cs-CZ" sz="2400" b="1" i="1">
                <a:solidFill>
                  <a:srgbClr val="FF0000"/>
                </a:solidFill>
              </a:rPr>
              <a:t>Příručním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2400" b="1" i="1">
                <a:solidFill>
                  <a:srgbClr val="FF0000"/>
                </a:solidFill>
              </a:rPr>
              <a:t>slovníku jazyka českého</a:t>
            </a:r>
            <a:r>
              <a:rPr lang="cs-CZ" sz="2400" b="1" i="1"/>
              <a:t> (1935-1957).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cs-CZ" sz="2400" b="1" i="1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2400"/>
              <a:t>Řešení: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2400"/>
              <a:t>Zhruba 250 000 heslových slov.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Aktivní a pasivní slovní zásoba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cs-CZ" sz="2400" b="1">
                <a:solidFill>
                  <a:srgbClr val="FF0000"/>
                </a:solidFill>
              </a:rPr>
              <a:t>aktivní</a:t>
            </a:r>
            <a:r>
              <a:rPr lang="cs-CZ" sz="2400" b="1"/>
              <a:t> = slovní zásoba, kterou každý z nás aktivně užívá ve svých jazykových projevech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b="1">
                <a:solidFill>
                  <a:srgbClr val="FF0000"/>
                </a:solidFill>
              </a:rPr>
              <a:t>pasivní</a:t>
            </a:r>
            <a:r>
              <a:rPr lang="cs-CZ" sz="2400" b="1"/>
              <a:t> = slovní zásoba, které jedinec rozumí,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2400" b="1"/>
              <a:t>	ale aktivně ji neužívá</a:t>
            </a:r>
          </a:p>
          <a:p>
            <a:pPr eaLnBrk="1" hangingPunct="1">
              <a:lnSpc>
                <a:spcPct val="80000"/>
              </a:lnSpc>
            </a:pPr>
            <a:endParaRPr lang="cs-CZ" sz="2400" b="1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2400"/>
              <a:t>Odhaduje se, že aktivní zásobu člověka tvoří 5 000 –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2400"/>
              <a:t>10 000 slov a pasivní zásobu 40 000 slov.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24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2400"/>
              <a:t>Který český spisovatel 1. poloviny 20. století měl velký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2400"/>
              <a:t>aktivní slovník ?</a:t>
            </a:r>
            <a:r>
              <a:rPr lang="cs-CZ" sz="2000"/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2000"/>
              <a:t>Řešení: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2000"/>
              <a:t>Karel Čapek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20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Centrum slovní zásoby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b="1" dirty="0"/>
              <a:t>= určité jádro, které je tvořeno neutrálními slovy – bez citového zabarvení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b="1" dirty="0"/>
              <a:t>Rozhodni, která slova mezi ně patří: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dirty="0"/>
              <a:t>maminka	hafan		děťátko	 moře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dirty="0"/>
              <a:t>spát		slunce	uzel		 počítač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dirty="0"/>
              <a:t>			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2400" dirty="0"/>
              <a:t>Řešení: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2400" dirty="0"/>
              <a:t>spát, slunce, uzel, počítač, moře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2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20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20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20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Hledisko času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b="1">
                <a:solidFill>
                  <a:srgbClr val="FF0000"/>
                </a:solidFill>
              </a:rPr>
              <a:t>historismy</a:t>
            </a:r>
            <a:r>
              <a:rPr lang="cs-CZ"/>
              <a:t> = slova, která pojmenovávají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/>
              <a:t>	zaniklou skutečnost</a:t>
            </a:r>
          </a:p>
          <a:p>
            <a:pPr eaLnBrk="1" hangingPunct="1"/>
            <a:endParaRPr lang="cs-CZ"/>
          </a:p>
          <a:p>
            <a:pPr eaLnBrk="1" hangingPunct="1"/>
            <a:r>
              <a:rPr lang="cs-CZ" b="1">
                <a:solidFill>
                  <a:srgbClr val="FF0000"/>
                </a:solidFill>
              </a:rPr>
              <a:t>archaismy</a:t>
            </a:r>
            <a:r>
              <a:rPr lang="cs-CZ"/>
              <a:t> = slova zastarávající</a:t>
            </a:r>
          </a:p>
          <a:p>
            <a:pPr eaLnBrk="1" hangingPunct="1"/>
            <a:endParaRPr lang="cs-CZ"/>
          </a:p>
          <a:p>
            <a:pPr eaLnBrk="1" hangingPunct="1"/>
            <a:r>
              <a:rPr lang="cs-CZ" b="1">
                <a:solidFill>
                  <a:srgbClr val="FF0000"/>
                </a:solidFill>
              </a:rPr>
              <a:t>neologismy</a:t>
            </a:r>
            <a:r>
              <a:rPr lang="cs-CZ"/>
              <a:t> = nová slova</a:t>
            </a:r>
          </a:p>
          <a:p>
            <a:pPr eaLnBrk="1" hangingPunct="1"/>
            <a:endParaRPr lang="cs-CZ"/>
          </a:p>
          <a:p>
            <a:pPr eaLnBrk="1" hangingPunct="1"/>
            <a:endParaRPr lang="cs-CZ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3200"/>
              <a:t>Rozděl uvedená slova (spoj čarou) na historismy, archaismy a neologismy: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2400" b="1" u="sng" dirty="0"/>
              <a:t>historismy</a:t>
            </a:r>
            <a:r>
              <a:rPr lang="cs-CZ" sz="2400" u="sng" dirty="0"/>
              <a:t>		</a:t>
            </a:r>
            <a:r>
              <a:rPr lang="cs-CZ" sz="2400" b="1" u="sng" dirty="0"/>
              <a:t>archaismy		neologismy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cs-CZ" sz="2400" u="sng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2400" dirty="0"/>
              <a:t>neopren           dráb          satelit         mixér          bicykl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2400" dirty="0"/>
              <a:t>		   tolar          biograf 	       čeledín       galaxie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cs-CZ" sz="2400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2400" dirty="0"/>
              <a:t>Řešení: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2000" dirty="0"/>
              <a:t>historismy – dráb (dozorce), tolar (stříbrná mince), čeledín (zemědělský dělník)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2000" dirty="0"/>
              <a:t>archaismy – bicykl (=kolo), biograf (kino)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2000" dirty="0"/>
              <a:t>neologismy – neopren, satelit, mixér, galaxie</a:t>
            </a:r>
            <a:r>
              <a:rPr lang="cs-CZ" sz="2400" dirty="0"/>
              <a:t>	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2000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2000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EC267E-36AA-60E2-0854-ED59CE477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464" y="185704"/>
            <a:ext cx="10515600" cy="1325563"/>
          </a:xfrm>
        </p:spPr>
        <p:txBody>
          <a:bodyPr/>
          <a:lstStyle/>
          <a:p>
            <a:r>
              <a:rPr lang="cs-CZ" dirty="0"/>
              <a:t>Procvičování učiva, pracovní sešit str. 8, řešení</a:t>
            </a:r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45080084-7257-04BE-17FD-399343E43F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3329" y="1625478"/>
            <a:ext cx="9244527" cy="5046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86372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515</Words>
  <Application>Microsoft Office PowerPoint</Application>
  <PresentationFormat>Širokoúhlá obrazovka</PresentationFormat>
  <Paragraphs>56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Office Theme</vt:lpstr>
      <vt:lpstr>Slovní zásoba a její obohacování</vt:lpstr>
      <vt:lpstr>Doplňte vynechaná písmena </vt:lpstr>
      <vt:lpstr>Doplňte vynechaná písmena, řešení </vt:lpstr>
      <vt:lpstr>Slovní zásoba (lexikon)</vt:lpstr>
      <vt:lpstr>Aktivní a pasivní slovní zásoba</vt:lpstr>
      <vt:lpstr>Centrum slovní zásoby</vt:lpstr>
      <vt:lpstr>Hledisko času</vt:lpstr>
      <vt:lpstr>Rozděl uvedená slova (spoj čarou) na historismy, archaismy a neologismy:</vt:lpstr>
      <vt:lpstr>Procvičování učiva, pracovní sešit str. 8, řešení</vt:lpstr>
      <vt:lpstr>Procvičování učiva, pracovní sešit str. 9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Milan Bednář</dc:creator>
  <cp:lastModifiedBy>Milan Bednář</cp:lastModifiedBy>
  <cp:revision>1</cp:revision>
  <dcterms:created xsi:type="dcterms:W3CDTF">2025-10-06T13:54:35Z</dcterms:created>
  <dcterms:modified xsi:type="dcterms:W3CDTF">2025-10-06T13:58:46Z</dcterms:modified>
</cp:coreProperties>
</file>