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16"/>
  </p:notesMasterIdLst>
  <p:sldIdLst>
    <p:sldId id="256" r:id="rId2"/>
    <p:sldId id="260" r:id="rId3"/>
    <p:sldId id="258" r:id="rId4"/>
    <p:sldId id="257" r:id="rId5"/>
    <p:sldId id="259" r:id="rId6"/>
    <p:sldId id="268" r:id="rId7"/>
    <p:sldId id="269" r:id="rId8"/>
    <p:sldId id="261" r:id="rId9"/>
    <p:sldId id="262" r:id="rId10"/>
    <p:sldId id="263" r:id="rId11"/>
    <p:sldId id="264" r:id="rId12"/>
    <p:sldId id="265" r:id="rId13"/>
    <p:sldId id="270" r:id="rId14"/>
    <p:sldId id="266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ednář Milan, nprap." initials="BMn" lastIdx="1" clrIdx="0">
    <p:extLst>
      <p:ext uri="{19B8F6BF-5375-455C-9EA6-DF929625EA0E}">
        <p15:presenceInfo xmlns:p15="http://schemas.microsoft.com/office/powerpoint/2012/main" userId="S::U024098@cs.mfcr.cz::784f151b-6322-4193-bbca-02f02936f19a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1794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D6819D-7FFD-4058-980F-E9CA8ED7A0ED}" type="datetimeFigureOut">
              <a:rPr lang="cs-CZ" smtClean="0"/>
              <a:pPr/>
              <a:t>19.10.2025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A28455-1365-4545-BC37-6F51375754BF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Zástupný symbol pro poznámky 2"/>
          <p:cNvSpPr txBox="1">
            <a:spLocks noGrp="1"/>
          </p:cNvSpPr>
          <p:nvPr>
            <p:ph type="body" sz="quarter" idx="1"/>
          </p:nvPr>
        </p:nvSpPr>
        <p:spPr>
          <a:xfrm>
            <a:off x="685830" y="4343322"/>
            <a:ext cx="5486309" cy="276999"/>
          </a:xfrm>
        </p:spPr>
        <p:txBody>
          <a:bodyPr>
            <a:spAutoFit/>
          </a:bodyPr>
          <a:lstStyle/>
          <a:p>
            <a:endParaRPr 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Zástupný symbol pro poznámky 2"/>
          <p:cNvSpPr txBox="1">
            <a:spLocks noGrp="1"/>
          </p:cNvSpPr>
          <p:nvPr>
            <p:ph type="body" sz="quarter" idx="1"/>
          </p:nvPr>
        </p:nvSpPr>
        <p:spPr>
          <a:xfrm>
            <a:off x="685830" y="4343322"/>
            <a:ext cx="5486309" cy="276999"/>
          </a:xfrm>
        </p:spPr>
        <p:txBody>
          <a:bodyPr>
            <a:spAutoFit/>
          </a:bodyPr>
          <a:lstStyle/>
          <a:p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4334933" y="1169931"/>
            <a:ext cx="4814835" cy="4993802"/>
            <a:chOff x="4334933" y="1169931"/>
            <a:chExt cx="4814835" cy="4993802"/>
          </a:xfrm>
        </p:grpSpPr>
        <p:cxnSp>
          <p:nvCxnSpPr>
            <p:cNvPr id="17" name="Straight Connector 16"/>
            <p:cNvCxnSpPr/>
            <p:nvPr/>
          </p:nvCxnSpPr>
          <p:spPr>
            <a:xfrm flipH="1">
              <a:off x="6009259" y="1169931"/>
              <a:ext cx="3134741" cy="313474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4334933" y="1348898"/>
              <a:ext cx="4814835" cy="481483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5225595" y="1469269"/>
              <a:ext cx="3912054" cy="39120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5304588" y="1307856"/>
              <a:ext cx="3839412" cy="383941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5707078" y="1770196"/>
              <a:ext cx="3430571" cy="343057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33400"/>
            <a:ext cx="6154713" cy="3124201"/>
          </a:xfrm>
        </p:spPr>
        <p:txBody>
          <a:bodyPr anchor="b">
            <a:normAutofit/>
          </a:bodyPr>
          <a:lstStyle>
            <a:lvl1pPr algn="l">
              <a:defRPr sz="4400">
                <a:effectLst/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843868"/>
            <a:ext cx="4954250" cy="1913466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5D3B9-1D05-42AE-AE65-DA84468FE62D}" type="datetimeFigureOut">
              <a:rPr lang="cs-CZ" smtClean="0"/>
              <a:pPr/>
              <a:t>19.10.2025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08923-850F-4D5E-ACAF-1271FAC7348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550169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33400" y="533400"/>
            <a:ext cx="8077200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762002" y="3843867"/>
            <a:ext cx="7281332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5D3B9-1D05-42AE-AE65-DA84468FE62D}" type="datetimeFigureOut">
              <a:rPr lang="cs-CZ" smtClean="0"/>
              <a:pPr/>
              <a:t>19.10.2025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08923-850F-4D5E-ACAF-1271FAC7348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487975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077200" cy="2895600"/>
          </a:xfrm>
        </p:spPr>
        <p:txBody>
          <a:bodyPr anchor="ctr">
            <a:normAutofit/>
          </a:bodyPr>
          <a:lstStyle>
            <a:lvl1pPr algn="l">
              <a:defRPr sz="2800" b="0" cap="all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114800"/>
            <a:ext cx="6383552" cy="19050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5D3B9-1D05-42AE-AE65-DA84468FE62D}" type="datetimeFigureOut">
              <a:rPr lang="cs-CZ" smtClean="0"/>
              <a:pPr/>
              <a:t>19.10.2025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08923-850F-4D5E-ACAF-1271FAC7348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452188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3" y="533400"/>
            <a:ext cx="6859787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66800" y="3429000"/>
            <a:ext cx="6402467" cy="4826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301070"/>
            <a:ext cx="6382361" cy="171873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5D3B9-1D05-42AE-AE65-DA84468FE62D}" type="datetimeFigureOut">
              <a:rPr lang="cs-CZ" smtClean="0"/>
              <a:pPr/>
              <a:t>19.10.2025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08923-850F-4D5E-ACAF-1271FAC7348C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959475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429000"/>
            <a:ext cx="6382361" cy="1697400"/>
          </a:xfrm>
        </p:spPr>
        <p:txBody>
          <a:bodyPr anchor="b">
            <a:normAutofit/>
          </a:bodyPr>
          <a:lstStyle>
            <a:lvl1pPr algn="l">
              <a:defRPr sz="2800" b="0" cap="all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132980"/>
            <a:ext cx="6383552" cy="886819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5D3B9-1D05-42AE-AE65-DA84468FE62D}" type="datetimeFigureOut">
              <a:rPr lang="cs-CZ" smtClean="0"/>
              <a:pPr/>
              <a:t>19.10.2025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08923-850F-4D5E-ACAF-1271FAC7348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813154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4" y="533400"/>
            <a:ext cx="6859786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886200"/>
            <a:ext cx="638236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953000"/>
            <a:ext cx="63823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5D3B9-1D05-42AE-AE65-DA84468FE62D}" type="datetimeFigureOut">
              <a:rPr lang="cs-CZ" smtClean="0"/>
              <a:pPr/>
              <a:t>19.10.2025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08923-850F-4D5E-ACAF-1271FAC7348C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161707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7525658" cy="28956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928534"/>
            <a:ext cx="638236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766735"/>
            <a:ext cx="6382360" cy="1253065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5D3B9-1D05-42AE-AE65-DA84468FE62D}" type="datetimeFigureOut">
              <a:rPr lang="cs-CZ" smtClean="0"/>
              <a:pPr/>
              <a:t>19.10.2025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08923-850F-4D5E-ACAF-1271FAC7348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580792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1"/>
            <a:ext cx="6554867" cy="3767670"/>
          </a:xfrm>
        </p:spPr>
        <p:txBody>
          <a:bodyPr vert="eaVert" anchor="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5D3B9-1D05-42AE-AE65-DA84468FE62D}" type="datetimeFigureOut">
              <a:rPr lang="cs-CZ" smtClean="0"/>
              <a:pPr/>
              <a:t>19.10.2025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08923-850F-4D5E-ACAF-1271FAC7348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540260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6406" y="533400"/>
            <a:ext cx="2044194" cy="4419600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0"/>
            <a:ext cx="5850012" cy="5486400"/>
          </a:xfrm>
        </p:spPr>
        <p:txBody>
          <a:bodyPr vert="eaVert" anchor="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5D3B9-1D05-42AE-AE65-DA84468FE62D}" type="datetimeFigureOut">
              <a:rPr lang="cs-CZ" smtClean="0"/>
              <a:pPr/>
              <a:t>19.10.2025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08923-850F-4D5E-ACAF-1271FAC7348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233523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33400"/>
            <a:ext cx="6554867" cy="3767670"/>
          </a:xfrm>
        </p:spPr>
        <p:txBody>
          <a:bodyPr anchor="ctr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5D3B9-1D05-42AE-AE65-DA84468FE62D}" type="datetimeFigureOut">
              <a:rPr lang="cs-CZ" smtClean="0"/>
              <a:pPr/>
              <a:t>19.10.2025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08923-850F-4D5E-ACAF-1271FAC7348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391342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981199"/>
            <a:ext cx="6402468" cy="2319867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487333"/>
            <a:ext cx="6402467" cy="1532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5D3B9-1D05-42AE-AE65-DA84468FE62D}" type="datetimeFigureOut">
              <a:rPr lang="cs-CZ" smtClean="0"/>
              <a:pPr/>
              <a:t>19.10.2025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08923-850F-4D5E-ACAF-1271FAC7348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598495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533400" y="533400"/>
            <a:ext cx="3949967" cy="3767667"/>
          </a:xfrm>
        </p:spPr>
        <p:txBody>
          <a:bodyPr anchor="ctr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533400"/>
            <a:ext cx="3948238" cy="3759200"/>
          </a:xfrm>
        </p:spPr>
        <p:txBody>
          <a:bodyPr anchor="ctr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5D3B9-1D05-42AE-AE65-DA84468FE62D}" type="datetimeFigureOut">
              <a:rPr lang="cs-CZ" smtClean="0"/>
              <a:pPr/>
              <a:t>19.10.2025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08923-850F-4D5E-ACAF-1271FAC7348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922862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1" y="533400"/>
            <a:ext cx="3716866" cy="609600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399" y="1143000"/>
            <a:ext cx="3945467" cy="3158067"/>
          </a:xfrm>
        </p:spPr>
        <p:txBody>
          <a:bodyPr anchor="t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5016" y="566738"/>
            <a:ext cx="376405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1143000"/>
            <a:ext cx="3956705" cy="3149600"/>
          </a:xfrm>
        </p:spPr>
        <p:txBody>
          <a:bodyPr anchor="t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5D3B9-1D05-42AE-AE65-DA84468FE62D}" type="datetimeFigureOut">
              <a:rPr lang="cs-CZ" smtClean="0"/>
              <a:pPr/>
              <a:t>19.10.2025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08923-850F-4D5E-ACAF-1271FAC7348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412196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5D3B9-1D05-42AE-AE65-DA84468FE62D}" type="datetimeFigureOut">
              <a:rPr lang="cs-CZ" smtClean="0"/>
              <a:pPr/>
              <a:t>19.10.2025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08923-850F-4D5E-ACAF-1271FAC7348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420201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5D3B9-1D05-42AE-AE65-DA84468FE62D}" type="datetimeFigureOut">
              <a:rPr lang="cs-CZ" smtClean="0"/>
              <a:pPr/>
              <a:t>19.10.2025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08923-850F-4D5E-ACAF-1271FAC7348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606836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8667" y="533400"/>
            <a:ext cx="3200400" cy="1524000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399" y="533400"/>
            <a:ext cx="4438755" cy="5486400"/>
          </a:xfrm>
        </p:spPr>
        <p:txBody>
          <a:bodyPr anchor="ctr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18667" y="2209802"/>
            <a:ext cx="32004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5D3B9-1D05-42AE-AE65-DA84468FE62D}" type="datetimeFigureOut">
              <a:rPr lang="cs-CZ" smtClean="0"/>
              <a:pPr/>
              <a:t>19.10.2025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08923-850F-4D5E-ACAF-1271FAC7348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25789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5800" y="1447800"/>
            <a:ext cx="3563258" cy="11430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762000" y="914400"/>
            <a:ext cx="3280974" cy="48006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6027" y="2743200"/>
            <a:ext cx="3564223" cy="2082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5D3B9-1D05-42AE-AE65-DA84468FE62D}" type="datetimeFigureOut">
              <a:rPr lang="cs-CZ" smtClean="0"/>
              <a:pPr/>
              <a:t>19.10.2025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33400" y="6172200"/>
            <a:ext cx="5811724" cy="365125"/>
          </a:xfrm>
        </p:spPr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08923-850F-4D5E-ACAF-1271FAC7348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843831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670675" y="3894667"/>
            <a:ext cx="2470456" cy="2658533"/>
            <a:chOff x="6687077" y="3259666"/>
            <a:chExt cx="2981857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8756120" y="3259666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6687077" y="3486677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7772400" y="3581400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7923214" y="3433394"/>
              <a:ext cx="1739738" cy="17397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8398935" y="3985317"/>
              <a:ext cx="1264017" cy="12640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33401"/>
            <a:ext cx="6554867" cy="37676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30245" y="6172203"/>
            <a:ext cx="1200463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FC65D3B9-1D05-42AE-AE65-DA84468FE62D}" type="datetimeFigureOut">
              <a:rPr lang="cs-CZ" smtClean="0"/>
              <a:pPr/>
              <a:t>19.10.2025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172200"/>
            <a:ext cx="581172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4426" y="5578478"/>
            <a:ext cx="856907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8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26B08923-850F-4D5E-ACAF-1271FAC7348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6874245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w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://www.youtube.com/watch?v=LW9Es1-IDc0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29" name="Rectangle 71">
            <a:extLst>
              <a:ext uri="{FF2B5EF4-FFF2-40B4-BE49-F238E27FC236}">
                <a16:creationId xmlns:a16="http://schemas.microsoft.com/office/drawing/2014/main" id="{64EEE1C5-0D08-439D-B798-47E652F2C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851815" y="628617"/>
            <a:ext cx="4776644" cy="3028983"/>
          </a:xfrm>
        </p:spPr>
        <p:txBody>
          <a:bodyPr>
            <a:normAutofit/>
          </a:bodyPr>
          <a:lstStyle/>
          <a:p>
            <a:r>
              <a:rPr lang="cs-CZ" dirty="0">
                <a:latin typeface="Arial Black" panose="020B0A04020102020204" pitchFamily="34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Středověká literatura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3845133" y="3843868"/>
            <a:ext cx="3924885" cy="1564744"/>
          </a:xfrm>
        </p:spPr>
        <p:txBody>
          <a:bodyPr>
            <a:normAutofit/>
          </a:bodyPr>
          <a:lstStyle/>
          <a:p>
            <a:endParaRPr lang="cs-CZ" dirty="0"/>
          </a:p>
          <a:p>
            <a:r>
              <a:rPr lang="cs-CZ" dirty="0">
                <a:latin typeface="Arial Black" panose="020B0A04020102020204" pitchFamily="34" charset="0"/>
              </a:rPr>
              <a:t>Evropa</a:t>
            </a:r>
          </a:p>
        </p:txBody>
      </p:sp>
      <p:pic>
        <p:nvPicPr>
          <p:cNvPr id="1027" name="Picture 3" descr="C:\Users\blazkova\AppData\Local\Microsoft\Windows\Temporary Internet Files\Content.IE5\5UKZ140X\MC900413094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4974" y="1709172"/>
            <a:ext cx="3003367" cy="3114978"/>
          </a:xfrm>
          <a:prstGeom prst="rect">
            <a:avLst/>
          </a:prstGeom>
          <a:noFill/>
          <a:ln w="15875">
            <a:solidFill>
              <a:srgbClr val="FFFFFF">
                <a:alpha val="40000"/>
              </a:srgbClr>
            </a:solidFill>
          </a:ln>
          <a:effectLst>
            <a:innerShdw blurRad="57150" dist="38100" dir="14460000">
              <a:prstClr val="black">
                <a:alpha val="70000"/>
              </a:prstClr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30" name="Group 73">
            <a:extLst>
              <a:ext uri="{FF2B5EF4-FFF2-40B4-BE49-F238E27FC236}">
                <a16:creationId xmlns:a16="http://schemas.microsoft.com/office/drawing/2014/main" id="{330D7607-1E65-499C-ABC0-D2D04266AC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905229" y="2963333"/>
            <a:ext cx="2236395" cy="3208867"/>
            <a:chOff x="9206969" y="2963333"/>
            <a:chExt cx="2981858" cy="3208867"/>
          </a:xfrm>
        </p:grpSpPr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68700972-556B-4B5A-9D45-3AA3E6F4B5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1" name="Straight Connector 75">
              <a:extLst>
                <a:ext uri="{FF2B5EF4-FFF2-40B4-BE49-F238E27FC236}">
                  <a16:creationId xmlns:a16="http://schemas.microsoft.com/office/drawing/2014/main" id="{94F9F634-F745-4EA7-853A-343676BBC3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2" name="Straight Connector 76">
              <a:extLst>
                <a:ext uri="{FF2B5EF4-FFF2-40B4-BE49-F238E27FC236}">
                  <a16:creationId xmlns:a16="http://schemas.microsoft.com/office/drawing/2014/main" id="{FBA30481-94EF-4007-A679-B24A044DEB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3" name="Straight Connector 77">
              <a:extLst>
                <a:ext uri="{FF2B5EF4-FFF2-40B4-BE49-F238E27FC236}">
                  <a16:creationId xmlns:a16="http://schemas.microsoft.com/office/drawing/2014/main" id="{364DFBBC-7959-46B3-8A04-5C3E243272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4" name="Straight Connector 78">
              <a:extLst>
                <a:ext uri="{FF2B5EF4-FFF2-40B4-BE49-F238E27FC236}">
                  <a16:creationId xmlns:a16="http://schemas.microsoft.com/office/drawing/2014/main" id="{4D03C684-F029-48A0-A74B-DD09E0B703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7002218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29C071E7-E256-40A7-BAB3-B44E4DDD00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983934" y="4487332"/>
            <a:ext cx="4220368" cy="1507067"/>
          </a:xfrm>
        </p:spPr>
        <p:txBody>
          <a:bodyPr>
            <a:normAutofit/>
          </a:bodyPr>
          <a:lstStyle/>
          <a:p>
            <a:r>
              <a:rPr lang="cs-CZ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Anglie</a:t>
            </a:r>
          </a:p>
        </p:txBody>
      </p:sp>
      <p:pic>
        <p:nvPicPr>
          <p:cNvPr id="5124" name="Picture 4" descr="File:Beowulf and the dragon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22" r="12886" b="4"/>
          <a:stretch/>
        </p:blipFill>
        <p:spPr bwMode="auto">
          <a:xfrm>
            <a:off x="623" y="10"/>
            <a:ext cx="2626519" cy="4206230"/>
          </a:xfrm>
          <a:prstGeom prst="rect">
            <a:avLst/>
          </a:prstGeom>
          <a:noFill/>
          <a:effectLst>
            <a:innerShdw blurRad="57150" dist="38100" dir="14460000">
              <a:prstClr val="black">
                <a:alpha val="70000"/>
              </a:prstClr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89" r="-1" b="30362"/>
          <a:stretch/>
        </p:blipFill>
        <p:spPr bwMode="auto">
          <a:xfrm>
            <a:off x="-1757" y="4206240"/>
            <a:ext cx="2628899" cy="2651760"/>
          </a:xfrm>
          <a:prstGeom prst="rect">
            <a:avLst/>
          </a:prstGeom>
          <a:noFill/>
          <a:effectLst>
            <a:innerShdw blurRad="57150" dist="38100" dir="14460000">
              <a:prstClr val="black">
                <a:alpha val="70000"/>
              </a:prstClr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913459" y="685800"/>
            <a:ext cx="4969554" cy="3615267"/>
          </a:xfrm>
        </p:spPr>
        <p:txBody>
          <a:bodyPr>
            <a:no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cs-CZ" sz="2400" b="1" i="1" u="sng" dirty="0" err="1"/>
              <a:t>Bëowulf</a:t>
            </a:r>
            <a:endParaRPr lang="cs-CZ" sz="2400" b="1" i="1" u="sng" dirty="0"/>
          </a:p>
          <a:p>
            <a:pPr>
              <a:lnSpc>
                <a:spcPct val="90000"/>
              </a:lnSpc>
            </a:pPr>
            <a:r>
              <a:rPr lang="cs-CZ" sz="2400" b="1" dirty="0"/>
              <a:t>Pravděpodobně nejstarší středověký hrdinský epos</a:t>
            </a:r>
          </a:p>
          <a:p>
            <a:pPr>
              <a:lnSpc>
                <a:spcPct val="90000"/>
              </a:lnSpc>
            </a:pPr>
            <a:r>
              <a:rPr lang="cs-CZ" sz="2400" b="1" dirty="0"/>
              <a:t>Hlavním hrdinou je rytíř </a:t>
            </a:r>
            <a:r>
              <a:rPr lang="cs-CZ" sz="2400" b="1" i="1" dirty="0" err="1"/>
              <a:t>Bëowulf</a:t>
            </a:r>
            <a:r>
              <a:rPr lang="cs-CZ" sz="2400" b="1" dirty="0"/>
              <a:t>, který pomáhá dánskému králi </a:t>
            </a:r>
            <a:r>
              <a:rPr lang="cs-CZ" sz="2400" b="1" dirty="0" err="1"/>
              <a:t>Hrotgarovi</a:t>
            </a:r>
            <a:r>
              <a:rPr lang="cs-CZ" sz="2400" b="1" dirty="0"/>
              <a:t> v boji s obludou. Nakonec se mu podaří obludu zabít. Dále svádí boj s vodní čarodějnicí a ohnivým drakem. Ve střetu s drakem oba zemřou.</a:t>
            </a:r>
          </a:p>
          <a:p>
            <a:pPr>
              <a:lnSpc>
                <a:spcPct val="90000"/>
              </a:lnSpc>
            </a:pPr>
            <a:r>
              <a:rPr lang="cs-CZ" sz="2400" b="1" dirty="0"/>
              <a:t>Inspirací pro mnoho literátů i filmařů</a:t>
            </a:r>
          </a:p>
        </p:txBody>
      </p:sp>
      <p:grpSp>
        <p:nvGrpSpPr>
          <p:cNvPr id="75" name="Group 74">
            <a:extLst>
              <a:ext uri="{FF2B5EF4-FFF2-40B4-BE49-F238E27FC236}">
                <a16:creationId xmlns:a16="http://schemas.microsoft.com/office/drawing/2014/main" id="{2C86E476-25EE-4EF7-A103-735E086558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905229" y="2963333"/>
            <a:ext cx="2236395" cy="3208867"/>
            <a:chOff x="9206969" y="2963333"/>
            <a:chExt cx="2981858" cy="3208867"/>
          </a:xfrm>
        </p:grpSpPr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010B719B-089C-493A-A682-BA996EBB68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B2EF9234-EB48-48E1-97F8-400E6A6150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4E7CEF1A-257E-40BC-9CAC-ECD94BE97A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8FEA7AA7-6C9B-42CE-A6AF-2FD785F4A0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F4683A2B-12A3-423D-966C-9051D79280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TextovéPole 3"/>
          <p:cNvSpPr txBox="1"/>
          <p:nvPr/>
        </p:nvSpPr>
        <p:spPr>
          <a:xfrm>
            <a:off x="-1757" y="6592824"/>
            <a:ext cx="2628899" cy="265176"/>
          </a:xfrm>
          <a:prstGeom prst="rect">
            <a:avLst/>
          </a:prstGeom>
          <a:solidFill>
            <a:srgbClr val="000000">
              <a:alpha val="50000"/>
            </a:srgbClr>
          </a:solidFill>
          <a:ln>
            <a:noFill/>
          </a:ln>
        </p:spPr>
        <p:txBody>
          <a:bodyPr wrap="square" rtlCol="0">
            <a:noAutofit/>
          </a:bodyPr>
          <a:lstStyle/>
          <a:p>
            <a:pPr algn="ctr">
              <a:spcAft>
                <a:spcPts val="600"/>
              </a:spcAft>
            </a:pPr>
            <a:r>
              <a:rPr lang="cs-CZ" sz="1300">
                <a:solidFill>
                  <a:srgbClr val="FFFFFF"/>
                </a:solidFill>
              </a:rPr>
              <a:t>První strana rukopisu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623" y="3785617"/>
            <a:ext cx="2626519" cy="420623"/>
          </a:xfrm>
          <a:prstGeom prst="rect">
            <a:avLst/>
          </a:prstGeom>
          <a:solidFill>
            <a:srgbClr val="000000">
              <a:alpha val="50000"/>
            </a:srgbClr>
          </a:solidFill>
          <a:ln>
            <a:noFill/>
          </a:ln>
        </p:spPr>
        <p:txBody>
          <a:bodyPr wrap="square" rtlCol="0">
            <a:noAutofit/>
          </a:bodyPr>
          <a:lstStyle/>
          <a:p>
            <a:pPr algn="ctr">
              <a:spcAft>
                <a:spcPts val="600"/>
              </a:spcAft>
            </a:pPr>
            <a:r>
              <a:rPr lang="cs-CZ" sz="1300" err="1">
                <a:solidFill>
                  <a:srgbClr val="FFFFFF"/>
                </a:solidFill>
              </a:rPr>
              <a:t>Bëowulf</a:t>
            </a:r>
            <a:r>
              <a:rPr lang="cs-CZ" sz="1300">
                <a:solidFill>
                  <a:srgbClr val="FFFFFF"/>
                </a:solidFill>
              </a:rPr>
              <a:t> bojuje proti drakovi</a:t>
            </a:r>
          </a:p>
        </p:txBody>
      </p:sp>
    </p:spTree>
    <p:extLst>
      <p:ext uri="{BB962C8B-B14F-4D97-AF65-F5344CB8AC3E}">
        <p14:creationId xmlns:p14="http://schemas.microsoft.com/office/powerpoint/2010/main" val="1126414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r>
              <a:rPr lang="cs-CZ" b="1" i="1" u="sng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Španělsko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908720"/>
            <a:ext cx="8712968" cy="5217443"/>
          </a:xfrm>
        </p:spPr>
        <p:txBody>
          <a:bodyPr/>
          <a:lstStyle/>
          <a:p>
            <a:pPr marL="0" indent="0">
              <a:buNone/>
            </a:pPr>
            <a:endParaRPr lang="cs-CZ" b="1" i="1" u="sng" dirty="0"/>
          </a:p>
          <a:p>
            <a:pPr marL="0" indent="0">
              <a:buNone/>
            </a:pPr>
            <a:endParaRPr lang="cs-CZ" b="1" i="1" u="sng" dirty="0"/>
          </a:p>
          <a:p>
            <a:pPr marL="0" indent="0">
              <a:buNone/>
            </a:pPr>
            <a:r>
              <a:rPr lang="cs-CZ" b="1" i="1" u="sng" dirty="0"/>
              <a:t>Píseň o </a:t>
            </a:r>
            <a:r>
              <a:rPr lang="cs-CZ" b="1" i="1" u="sng" dirty="0" err="1"/>
              <a:t>Cidovi</a:t>
            </a:r>
            <a:endParaRPr lang="cs-CZ" b="1" i="1" u="sng" dirty="0"/>
          </a:p>
          <a:p>
            <a:pPr marL="0" indent="0">
              <a:buNone/>
            </a:pPr>
            <a:r>
              <a:rPr lang="cs-CZ" sz="2400" b="1" dirty="0"/>
              <a:t>Hlavním hrdinou je skutečná historická postava, rytíř </a:t>
            </a:r>
            <a:r>
              <a:rPr lang="cs-CZ" sz="2400" b="1" i="1" dirty="0" err="1"/>
              <a:t>Rodrigo</a:t>
            </a:r>
            <a:r>
              <a:rPr lang="cs-CZ" sz="2400" b="1" i="1" dirty="0"/>
              <a:t> </a:t>
            </a:r>
            <a:r>
              <a:rPr lang="cs-CZ" sz="2400" b="1" i="1" dirty="0" err="1"/>
              <a:t>Diaz</a:t>
            </a:r>
            <a:r>
              <a:rPr lang="cs-CZ" sz="2400" b="1" i="1" dirty="0"/>
              <a:t> de </a:t>
            </a:r>
            <a:r>
              <a:rPr lang="cs-CZ" sz="2400" b="1" i="1" dirty="0" err="1"/>
              <a:t>Vivar</a:t>
            </a:r>
            <a:r>
              <a:rPr lang="cs-CZ" sz="2400" b="1" dirty="0"/>
              <a:t>, který byl vykázán svým lenním pánem, španělským králem Alfonsem VI., do vyhnanství, válčil proti Maurům, dobyl Valencii a zemřel koncem 11. století. </a:t>
            </a:r>
            <a:r>
              <a:rPr lang="cs-CZ" sz="2400" b="1" dirty="0" err="1"/>
              <a:t>Cid</a:t>
            </a:r>
            <a:r>
              <a:rPr lang="cs-CZ" sz="2400" b="1" dirty="0"/>
              <a:t> je příkladem křesťanského rytíře, který, ač vyhnán svým pánem, mu zůstává věrný.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9476" y="274637"/>
            <a:ext cx="1711136" cy="2336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 descr="File:Estatua del Cid en Burgo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8300" y="-99392"/>
            <a:ext cx="3238500" cy="261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457200" y="1388913"/>
            <a:ext cx="22304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/>
              <a:t>Stránka z původního kodexu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5652120" y="1926980"/>
            <a:ext cx="19836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/>
              <a:t>Socha </a:t>
            </a:r>
            <a:r>
              <a:rPr lang="cs-CZ" sz="1400" dirty="0" err="1"/>
              <a:t>Cida</a:t>
            </a:r>
            <a:r>
              <a:rPr lang="cs-CZ" sz="1400" dirty="0"/>
              <a:t> v </a:t>
            </a:r>
            <a:r>
              <a:rPr lang="cs-CZ" sz="1400" dirty="0" err="1"/>
              <a:t>Burgosu</a:t>
            </a:r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4173811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6A45318B-BE1C-4D49-A9DD-FA596C979E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716016" y="5717592"/>
            <a:ext cx="2352749" cy="909215"/>
          </a:xfrm>
        </p:spPr>
        <p:txBody>
          <a:bodyPr>
            <a:normAutofit/>
          </a:bodyPr>
          <a:lstStyle/>
          <a:p>
            <a:r>
              <a:rPr lang="cs-CZ" sz="28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Rusko</a:t>
            </a:r>
          </a:p>
        </p:txBody>
      </p:sp>
      <p:sp>
        <p:nvSpPr>
          <p:cNvPr id="73" name="Snip Diagonal Corner Rectangle 24">
            <a:extLst>
              <a:ext uri="{FF2B5EF4-FFF2-40B4-BE49-F238E27FC236}">
                <a16:creationId xmlns:a16="http://schemas.microsoft.com/office/drawing/2014/main" id="{7998CFD7-028F-445B-8564-B0F1DBE14D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5500" y="620722"/>
            <a:ext cx="3852116" cy="5286838"/>
          </a:xfrm>
          <a:prstGeom prst="snip2DiagRect">
            <a:avLst>
              <a:gd name="adj1" fmla="val 9954"/>
              <a:gd name="adj2" fmla="val 0"/>
            </a:avLst>
          </a:prstGeom>
          <a:solidFill>
            <a:schemeClr val="tx1"/>
          </a:solidFill>
          <a:ln>
            <a:noFill/>
          </a:ln>
          <a:effectLst>
            <a:innerShdw blurRad="57150" dist="38100" dir="14460000">
              <a:prstClr val="black">
                <a:alpha val="7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52" r="32535" b="-1"/>
          <a:stretch/>
        </p:blipFill>
        <p:spPr bwMode="auto">
          <a:xfrm>
            <a:off x="597903" y="786117"/>
            <a:ext cx="3607308" cy="4956048"/>
          </a:xfrm>
          <a:custGeom>
            <a:avLst/>
            <a:gdLst/>
            <a:ahLst/>
            <a:cxnLst/>
            <a:rect l="l" t="t" r="r" b="b"/>
            <a:pathLst>
              <a:path w="4809744" h="4956048">
                <a:moveTo>
                  <a:pt x="478762" y="0"/>
                </a:moveTo>
                <a:lnTo>
                  <a:pt x="4809744" y="0"/>
                </a:lnTo>
                <a:lnTo>
                  <a:pt x="4809744" y="4477286"/>
                </a:lnTo>
                <a:lnTo>
                  <a:pt x="4330982" y="4956048"/>
                </a:lnTo>
                <a:lnTo>
                  <a:pt x="0" y="4956048"/>
                </a:lnTo>
                <a:lnTo>
                  <a:pt x="0" y="478762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1997" y="685800"/>
            <a:ext cx="3882637" cy="4903440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cs-CZ" b="1" i="1" u="sng" dirty="0"/>
              <a:t>Slovo o pluku Igorově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cs-CZ" b="1" dirty="0"/>
              <a:t>Hlavním hrdinou je kníže Igor, který bojuje proti Polovcům. Utrpí porážku a je zajat. Podaří se mu však uprchnout a vrátí se do Ruska. Jeho návrat symbolizuje naději na ruské vítězství.</a:t>
            </a:r>
          </a:p>
          <a:p>
            <a:pPr marL="0" indent="0">
              <a:lnSpc>
                <a:spcPct val="90000"/>
              </a:lnSpc>
              <a:buNone/>
            </a:pPr>
            <a:endParaRPr lang="cs-CZ" b="1" dirty="0"/>
          </a:p>
          <a:p>
            <a:pPr marL="0" indent="0">
              <a:lnSpc>
                <a:spcPct val="90000"/>
              </a:lnSpc>
              <a:buNone/>
            </a:pPr>
            <a:r>
              <a:rPr lang="cs-CZ" b="1" u="sng" dirty="0"/>
              <a:t>Ukázka</a:t>
            </a:r>
            <a:r>
              <a:rPr lang="cs-CZ" b="1" dirty="0"/>
              <a:t>: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cs-CZ" b="1" i="1" dirty="0"/>
              <a:t>Vyšlo jasné slunce, vyšlo na nebesa,</a:t>
            </a:r>
            <a:br>
              <a:rPr lang="cs-CZ" b="1" i="1" dirty="0"/>
            </a:br>
            <a:r>
              <a:rPr lang="cs-CZ" b="1" i="1" dirty="0"/>
              <a:t>Igor navrátil se, oživla Rus rázem,</a:t>
            </a:r>
            <a:br>
              <a:rPr lang="cs-CZ" b="1" i="1" dirty="0"/>
            </a:br>
            <a:r>
              <a:rPr lang="cs-CZ" b="1" i="1" dirty="0"/>
              <a:t>u Dunaje zástup lepých panen plesá,</a:t>
            </a:r>
            <a:br>
              <a:rPr lang="cs-CZ" b="1" i="1" dirty="0"/>
            </a:br>
            <a:r>
              <a:rPr lang="cs-CZ" b="1" i="1" dirty="0"/>
              <a:t>přes široké moře letí ke Kyjevu</a:t>
            </a:r>
            <a:br>
              <a:rPr lang="cs-CZ" b="1" i="1" dirty="0"/>
            </a:br>
            <a:r>
              <a:rPr lang="cs-CZ" b="1" i="1" dirty="0"/>
              <a:t>jejích šťastné hlasy, hlahol jejich zpěvu.</a:t>
            </a:r>
            <a:endParaRPr lang="cs-CZ" b="1" dirty="0"/>
          </a:p>
          <a:p>
            <a:pPr marL="0" indent="0">
              <a:lnSpc>
                <a:spcPct val="90000"/>
              </a:lnSpc>
              <a:buNone/>
            </a:pPr>
            <a:endParaRPr lang="cs-CZ" sz="1400" dirty="0"/>
          </a:p>
        </p:txBody>
      </p:sp>
      <p:grpSp>
        <p:nvGrpSpPr>
          <p:cNvPr id="75" name="Group 74">
            <a:extLst>
              <a:ext uri="{FF2B5EF4-FFF2-40B4-BE49-F238E27FC236}">
                <a16:creationId xmlns:a16="http://schemas.microsoft.com/office/drawing/2014/main" id="{E8B4C9A9-D769-4847-A877-806B9CE1DC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905229" y="2963333"/>
            <a:ext cx="2236395" cy="3208867"/>
            <a:chOff x="9206969" y="2963333"/>
            <a:chExt cx="2981858" cy="3208867"/>
          </a:xfrm>
        </p:grpSpPr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83594ABA-7772-433B-927C-70EA38B738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E27F8377-D1C5-43D7-A43C-FDD74733B6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242DF53C-4386-4D90-A6F3-ADECD26A4F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95403C01-9B04-4049-8F23-6E1D059002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4EED64BB-8BA5-42CD-946F-37141C62D6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TextovéPole 3"/>
          <p:cNvSpPr txBox="1"/>
          <p:nvPr/>
        </p:nvSpPr>
        <p:spPr>
          <a:xfrm>
            <a:off x="597903" y="5246561"/>
            <a:ext cx="3607308" cy="495604"/>
          </a:xfrm>
          <a:prstGeom prst="rect">
            <a:avLst/>
          </a:prstGeom>
          <a:solidFill>
            <a:srgbClr val="000000">
              <a:alpha val="50000"/>
            </a:srgbClr>
          </a:solidFill>
          <a:ln>
            <a:noFill/>
          </a:ln>
        </p:spPr>
        <p:txBody>
          <a:bodyPr wrap="square" rtlCol="0">
            <a:noAutofit/>
          </a:bodyPr>
          <a:lstStyle/>
          <a:p>
            <a:pPr algn="ctr">
              <a:spcAft>
                <a:spcPts val="600"/>
              </a:spcAft>
            </a:pPr>
            <a:r>
              <a:rPr lang="cs-CZ" sz="1300">
                <a:solidFill>
                  <a:srgbClr val="FFFFFF"/>
                </a:solidFill>
              </a:rPr>
              <a:t>Po bitvě knížete Igora a Polovci</a:t>
            </a:r>
          </a:p>
        </p:txBody>
      </p:sp>
    </p:spTree>
    <p:extLst>
      <p:ext uri="{BB962C8B-B14F-4D97-AF65-F5344CB8AC3E}">
        <p14:creationId xmlns:p14="http://schemas.microsoft.com/office/powerpoint/2010/main" val="293647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44E4C659-7E35-7D66-6B84-4C701AB2B0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1390" y="548390"/>
            <a:ext cx="5761219" cy="5761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10200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856984" cy="864096"/>
          </a:xfrm>
        </p:spPr>
        <p:txBody>
          <a:bodyPr/>
          <a:lstStyle/>
          <a:p>
            <a:r>
              <a:rPr lang="cs-CZ" u="sng" dirty="0"/>
              <a:t>Doplň tajenku</a:t>
            </a: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18244474"/>
              </p:ext>
            </p:extLst>
          </p:nvPr>
        </p:nvGraphicFramePr>
        <p:xfrm>
          <a:off x="539552" y="1052736"/>
          <a:ext cx="6048000" cy="428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</a:tblGrid>
              <a:tr h="612000">
                <a:tc>
                  <a:txBody>
                    <a:bodyPr/>
                    <a:lstStyle/>
                    <a:p>
                      <a:endParaRPr lang="cs-CZ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cs-CZ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cs-CZ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cs-CZ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dirty="0">
                          <a:solidFill>
                            <a:schemeClr val="bg1"/>
                          </a:solidFill>
                        </a:rPr>
                        <a:t>1. 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cs-CZ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cs-CZ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endParaRPr lang="cs-CZ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cs-CZ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1800" b="1" dirty="0">
                          <a:solidFill>
                            <a:schemeClr val="bg1"/>
                          </a:solidFill>
                        </a:rPr>
                        <a:t>2.</a:t>
                      </a:r>
                      <a:r>
                        <a:rPr lang="cs-CZ" dirty="0">
                          <a:solidFill>
                            <a:schemeClr val="bg1"/>
                          </a:solidFill>
                        </a:rPr>
                        <a:t> 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cs-CZ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cs-CZ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cs-CZ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endParaRPr lang="cs-CZ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cs-CZ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b="1" dirty="0">
                          <a:solidFill>
                            <a:schemeClr val="bg1"/>
                          </a:solidFill>
                        </a:rPr>
                        <a:t>3.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cs-CZ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endParaRPr lang="cs-CZ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b="1" dirty="0">
                          <a:solidFill>
                            <a:schemeClr val="bg1"/>
                          </a:solidFill>
                        </a:rPr>
                        <a:t>4.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cs-CZ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cs-CZ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cs-CZ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cs-CZ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cs-CZ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endParaRPr lang="cs-CZ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cs-CZ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cs-CZ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cs-CZ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cs-CZ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cs-CZ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endParaRPr lang="cs-CZ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cs-CZ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cs-CZ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b="1" dirty="0">
                          <a:solidFill>
                            <a:schemeClr val="bg1"/>
                          </a:solidFill>
                        </a:rPr>
                        <a:t>6.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cs-CZ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cs-CZ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cs-CZ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endParaRPr lang="cs-CZ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cs-CZ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cs-CZ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cs-CZ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cs-CZ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cs-CZ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b="1" dirty="0">
                          <a:solidFill>
                            <a:schemeClr val="bg1"/>
                          </a:solidFill>
                        </a:rPr>
                        <a:t>7.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cs-CZ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3" name="TextovéPole 2"/>
          <p:cNvSpPr txBox="1"/>
          <p:nvPr/>
        </p:nvSpPr>
        <p:spPr>
          <a:xfrm>
            <a:off x="6300192" y="1052736"/>
            <a:ext cx="26489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cs-CZ" dirty="0"/>
              <a:t>Druh lyriky, pěstovaný </a:t>
            </a:r>
          </a:p>
          <a:p>
            <a:r>
              <a:rPr lang="cs-CZ" dirty="0"/>
              <a:t>na šlechtických dvorech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5436096" y="1650196"/>
            <a:ext cx="34914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2. Francouzské označení skladatele </a:t>
            </a:r>
          </a:p>
          <a:p>
            <a:r>
              <a:rPr lang="cs-CZ" dirty="0"/>
              <a:t>středověké milostné lyriky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6732240" y="2265749"/>
            <a:ext cx="18792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3. Bájní skřítkové, </a:t>
            </a:r>
          </a:p>
          <a:p>
            <a:r>
              <a:rPr lang="cs-CZ" dirty="0"/>
              <a:t>střežící poklady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4572000" y="2932430"/>
            <a:ext cx="35584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4. Ve které zemi se tradice lyrických </a:t>
            </a:r>
          </a:p>
          <a:p>
            <a:r>
              <a:rPr lang="cs-CZ" dirty="0"/>
              <a:t>písní označuje jako minnesang?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4139952" y="3573016"/>
            <a:ext cx="37584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5. Píseň o Rolandovi je ……………. epos</a:t>
            </a:r>
            <a:r>
              <a:rPr lang="cs-CZ" sz="2000" dirty="0"/>
              <a:t>.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5365827" y="4063717"/>
            <a:ext cx="33356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6. Ruský národní epos je jmenuje </a:t>
            </a:r>
          </a:p>
          <a:p>
            <a:r>
              <a:rPr lang="cs-CZ" dirty="0"/>
              <a:t>Slovo o pluku …………</a:t>
            </a:r>
          </a:p>
        </p:txBody>
      </p:sp>
      <p:sp>
        <p:nvSpPr>
          <p:cNvPr id="11" name="TextovéPole 10"/>
          <p:cNvSpPr txBox="1"/>
          <p:nvPr/>
        </p:nvSpPr>
        <p:spPr>
          <a:xfrm>
            <a:off x="6246446" y="4725144"/>
            <a:ext cx="24242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7. </a:t>
            </a:r>
            <a:r>
              <a:rPr lang="cs-CZ" dirty="0" err="1"/>
              <a:t>Beowulf</a:t>
            </a:r>
            <a:r>
              <a:rPr lang="cs-CZ" dirty="0"/>
              <a:t> je národním </a:t>
            </a:r>
          </a:p>
          <a:p>
            <a:r>
              <a:rPr lang="cs-CZ" dirty="0"/>
              <a:t>eposem které země?</a:t>
            </a:r>
          </a:p>
        </p:txBody>
      </p:sp>
      <p:sp>
        <p:nvSpPr>
          <p:cNvPr id="12" name="TextovéPole 11"/>
          <p:cNvSpPr txBox="1"/>
          <p:nvPr/>
        </p:nvSpPr>
        <p:spPr>
          <a:xfrm>
            <a:off x="251520" y="3517205"/>
            <a:ext cx="359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>
                <a:solidFill>
                  <a:schemeClr val="bg1"/>
                </a:solidFill>
              </a:rPr>
              <a:t>5.</a:t>
            </a:r>
          </a:p>
        </p:txBody>
      </p:sp>
      <p:sp>
        <p:nvSpPr>
          <p:cNvPr id="14" name="TextovéPole 13"/>
          <p:cNvSpPr txBox="1"/>
          <p:nvPr/>
        </p:nvSpPr>
        <p:spPr>
          <a:xfrm>
            <a:off x="3190555" y="1124843"/>
            <a:ext cx="3738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/>
              <a:t>D</a:t>
            </a:r>
            <a:endParaRPr lang="cs-CZ" dirty="0"/>
          </a:p>
        </p:txBody>
      </p:sp>
      <p:sp>
        <p:nvSpPr>
          <p:cNvPr id="15" name="TextovéPole 14"/>
          <p:cNvSpPr txBox="1"/>
          <p:nvPr/>
        </p:nvSpPr>
        <p:spPr>
          <a:xfrm>
            <a:off x="4490880" y="1143958"/>
            <a:ext cx="3513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/>
              <a:t>R</a:t>
            </a:r>
            <a:endParaRPr lang="cs-CZ" dirty="0"/>
          </a:p>
        </p:txBody>
      </p:sp>
      <p:sp>
        <p:nvSpPr>
          <p:cNvPr id="16" name="TextovéPole 15"/>
          <p:cNvSpPr txBox="1"/>
          <p:nvPr/>
        </p:nvSpPr>
        <p:spPr>
          <a:xfrm>
            <a:off x="4032560" y="1138262"/>
            <a:ext cx="3882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/>
              <a:t>O</a:t>
            </a:r>
            <a:endParaRPr lang="cs-CZ" dirty="0"/>
          </a:p>
        </p:txBody>
      </p:sp>
      <p:sp>
        <p:nvSpPr>
          <p:cNvPr id="17" name="TextovéPole 16"/>
          <p:cNvSpPr txBox="1"/>
          <p:nvPr/>
        </p:nvSpPr>
        <p:spPr>
          <a:xfrm>
            <a:off x="3613412" y="1122447"/>
            <a:ext cx="3593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/>
              <a:t>V</a:t>
            </a:r>
            <a:endParaRPr lang="cs-CZ" dirty="0"/>
          </a:p>
        </p:txBody>
      </p:sp>
      <p:sp>
        <p:nvSpPr>
          <p:cNvPr id="18" name="TextovéPole 17"/>
          <p:cNvSpPr txBox="1"/>
          <p:nvPr/>
        </p:nvSpPr>
        <p:spPr>
          <a:xfrm>
            <a:off x="5783287" y="1124843"/>
            <a:ext cx="3626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/>
              <a:t>Á</a:t>
            </a:r>
            <a:endParaRPr lang="cs-CZ" dirty="0"/>
          </a:p>
        </p:txBody>
      </p:sp>
      <p:sp>
        <p:nvSpPr>
          <p:cNvPr id="19" name="TextovéPole 18"/>
          <p:cNvSpPr txBox="1"/>
          <p:nvPr/>
        </p:nvSpPr>
        <p:spPr>
          <a:xfrm>
            <a:off x="5369096" y="1122319"/>
            <a:ext cx="3449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/>
              <a:t>K</a:t>
            </a:r>
            <a:endParaRPr lang="cs-CZ" dirty="0"/>
          </a:p>
        </p:txBody>
      </p:sp>
      <p:sp>
        <p:nvSpPr>
          <p:cNvPr id="20" name="TextovéPole 19"/>
          <p:cNvSpPr txBox="1"/>
          <p:nvPr/>
        </p:nvSpPr>
        <p:spPr>
          <a:xfrm>
            <a:off x="4932040" y="1122447"/>
            <a:ext cx="3257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/>
              <a:t>S</a:t>
            </a:r>
            <a:endParaRPr lang="cs-CZ" dirty="0"/>
          </a:p>
        </p:txBody>
      </p:sp>
      <p:sp>
        <p:nvSpPr>
          <p:cNvPr id="27" name="TextovéPole 26"/>
          <p:cNvSpPr txBox="1"/>
          <p:nvPr/>
        </p:nvSpPr>
        <p:spPr>
          <a:xfrm>
            <a:off x="3190555" y="1738314"/>
            <a:ext cx="3513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/>
              <a:t>B</a:t>
            </a:r>
            <a:endParaRPr lang="cs-CZ" dirty="0"/>
          </a:p>
        </p:txBody>
      </p:sp>
      <p:sp>
        <p:nvSpPr>
          <p:cNvPr id="28" name="TextovéPole 27"/>
          <p:cNvSpPr txBox="1"/>
          <p:nvPr/>
        </p:nvSpPr>
        <p:spPr>
          <a:xfrm>
            <a:off x="2726030" y="1733597"/>
            <a:ext cx="3818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/>
              <a:t>U</a:t>
            </a:r>
            <a:endParaRPr lang="cs-CZ" dirty="0"/>
          </a:p>
        </p:txBody>
      </p:sp>
      <p:sp>
        <p:nvSpPr>
          <p:cNvPr id="29" name="TextovéPole 28"/>
          <p:cNvSpPr txBox="1"/>
          <p:nvPr/>
        </p:nvSpPr>
        <p:spPr>
          <a:xfrm>
            <a:off x="2333627" y="1727163"/>
            <a:ext cx="3513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/>
              <a:t>R</a:t>
            </a:r>
            <a:endParaRPr lang="cs-CZ" dirty="0"/>
          </a:p>
        </p:txBody>
      </p:sp>
      <p:sp>
        <p:nvSpPr>
          <p:cNvPr id="30" name="TextovéPole 29"/>
          <p:cNvSpPr txBox="1"/>
          <p:nvPr/>
        </p:nvSpPr>
        <p:spPr>
          <a:xfrm>
            <a:off x="1907704" y="1734443"/>
            <a:ext cx="3353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/>
              <a:t>T</a:t>
            </a:r>
            <a:endParaRPr lang="cs-CZ" dirty="0"/>
          </a:p>
        </p:txBody>
      </p:sp>
      <p:sp>
        <p:nvSpPr>
          <p:cNvPr id="31" name="TextovéPole 30"/>
          <p:cNvSpPr txBox="1"/>
          <p:nvPr/>
        </p:nvSpPr>
        <p:spPr>
          <a:xfrm>
            <a:off x="4020917" y="1712139"/>
            <a:ext cx="3738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/>
              <a:t>D</a:t>
            </a:r>
            <a:endParaRPr lang="cs-CZ" dirty="0"/>
          </a:p>
        </p:txBody>
      </p:sp>
      <p:sp>
        <p:nvSpPr>
          <p:cNvPr id="32" name="TextovéPole 31"/>
          <p:cNvSpPr txBox="1"/>
          <p:nvPr/>
        </p:nvSpPr>
        <p:spPr>
          <a:xfrm>
            <a:off x="4460422" y="1727163"/>
            <a:ext cx="3818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/>
              <a:t>Ú</a:t>
            </a:r>
            <a:endParaRPr lang="cs-CZ" dirty="0"/>
          </a:p>
        </p:txBody>
      </p:sp>
      <p:sp>
        <p:nvSpPr>
          <p:cNvPr id="33" name="TextovéPole 32"/>
          <p:cNvSpPr txBox="1"/>
          <p:nvPr/>
        </p:nvSpPr>
        <p:spPr>
          <a:xfrm>
            <a:off x="4907995" y="1733598"/>
            <a:ext cx="3513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/>
              <a:t>R</a:t>
            </a:r>
            <a:endParaRPr lang="cs-CZ" dirty="0"/>
          </a:p>
        </p:txBody>
      </p:sp>
      <p:sp>
        <p:nvSpPr>
          <p:cNvPr id="34" name="TextovéPole 33"/>
          <p:cNvSpPr txBox="1"/>
          <p:nvPr/>
        </p:nvSpPr>
        <p:spPr>
          <a:xfrm>
            <a:off x="3598986" y="1734443"/>
            <a:ext cx="3626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/>
              <a:t>A</a:t>
            </a:r>
            <a:endParaRPr lang="cs-CZ" dirty="0"/>
          </a:p>
        </p:txBody>
      </p:sp>
      <p:sp>
        <p:nvSpPr>
          <p:cNvPr id="35" name="TextovéPole 34"/>
          <p:cNvSpPr txBox="1"/>
          <p:nvPr/>
        </p:nvSpPr>
        <p:spPr>
          <a:xfrm>
            <a:off x="5308769" y="2358192"/>
            <a:ext cx="3882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/>
              <a:t>O</a:t>
            </a:r>
            <a:endParaRPr lang="cs-CZ" dirty="0"/>
          </a:p>
        </p:txBody>
      </p:sp>
      <p:sp>
        <p:nvSpPr>
          <p:cNvPr id="36" name="TextovéPole 35"/>
          <p:cNvSpPr txBox="1"/>
          <p:nvPr/>
        </p:nvSpPr>
        <p:spPr>
          <a:xfrm>
            <a:off x="4883950" y="2354280"/>
            <a:ext cx="3786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/>
              <a:t>G</a:t>
            </a:r>
            <a:endParaRPr lang="cs-CZ" dirty="0"/>
          </a:p>
        </p:txBody>
      </p:sp>
      <p:sp>
        <p:nvSpPr>
          <p:cNvPr id="37" name="TextovéPole 36"/>
          <p:cNvSpPr txBox="1"/>
          <p:nvPr/>
        </p:nvSpPr>
        <p:spPr>
          <a:xfrm>
            <a:off x="4460422" y="2347041"/>
            <a:ext cx="3834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/>
              <a:t>N</a:t>
            </a:r>
            <a:endParaRPr lang="cs-CZ" dirty="0"/>
          </a:p>
        </p:txBody>
      </p:sp>
      <p:sp>
        <p:nvSpPr>
          <p:cNvPr id="38" name="TextovéPole 37"/>
          <p:cNvSpPr txBox="1"/>
          <p:nvPr/>
        </p:nvSpPr>
        <p:spPr>
          <a:xfrm>
            <a:off x="4020917" y="2354281"/>
            <a:ext cx="3818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/>
              <a:t>U</a:t>
            </a:r>
            <a:endParaRPr lang="cs-CZ" dirty="0"/>
          </a:p>
        </p:txBody>
      </p:sp>
      <p:sp>
        <p:nvSpPr>
          <p:cNvPr id="39" name="TextovéPole 38"/>
          <p:cNvSpPr txBox="1"/>
          <p:nvPr/>
        </p:nvSpPr>
        <p:spPr>
          <a:xfrm>
            <a:off x="3611680" y="2358192"/>
            <a:ext cx="3145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/>
              <a:t>L</a:t>
            </a:r>
            <a:endParaRPr lang="cs-CZ" dirty="0"/>
          </a:p>
        </p:txBody>
      </p:sp>
      <p:sp>
        <p:nvSpPr>
          <p:cNvPr id="40" name="TextovéPole 39"/>
          <p:cNvSpPr txBox="1"/>
          <p:nvPr/>
        </p:nvSpPr>
        <p:spPr>
          <a:xfrm>
            <a:off x="3166609" y="2358192"/>
            <a:ext cx="3353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/>
              <a:t>E</a:t>
            </a:r>
            <a:endParaRPr lang="cs-CZ" dirty="0"/>
          </a:p>
        </p:txBody>
      </p:sp>
      <p:sp>
        <p:nvSpPr>
          <p:cNvPr id="41" name="TextovéPole 40"/>
          <p:cNvSpPr txBox="1"/>
          <p:nvPr/>
        </p:nvSpPr>
        <p:spPr>
          <a:xfrm>
            <a:off x="2741259" y="2350410"/>
            <a:ext cx="3513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/>
              <a:t>B</a:t>
            </a:r>
            <a:endParaRPr lang="cs-CZ" dirty="0"/>
          </a:p>
        </p:txBody>
      </p:sp>
      <p:sp>
        <p:nvSpPr>
          <p:cNvPr id="42" name="TextovéPole 41"/>
          <p:cNvSpPr txBox="1"/>
          <p:nvPr/>
        </p:nvSpPr>
        <p:spPr>
          <a:xfrm>
            <a:off x="2333627" y="2358192"/>
            <a:ext cx="2616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/>
              <a:t>I</a:t>
            </a:r>
            <a:endParaRPr lang="cs-CZ" dirty="0"/>
          </a:p>
        </p:txBody>
      </p:sp>
      <p:sp>
        <p:nvSpPr>
          <p:cNvPr id="43" name="TextovéPole 42"/>
          <p:cNvSpPr txBox="1"/>
          <p:nvPr/>
        </p:nvSpPr>
        <p:spPr>
          <a:xfrm>
            <a:off x="1883659" y="2343302"/>
            <a:ext cx="3834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/>
              <a:t>N</a:t>
            </a:r>
            <a:endParaRPr lang="cs-CZ" dirty="0"/>
          </a:p>
        </p:txBody>
      </p:sp>
      <p:sp>
        <p:nvSpPr>
          <p:cNvPr id="44" name="TextovéPole 43"/>
          <p:cNvSpPr txBox="1"/>
          <p:nvPr/>
        </p:nvSpPr>
        <p:spPr>
          <a:xfrm>
            <a:off x="6202790" y="2368332"/>
            <a:ext cx="3353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/>
              <a:t>É</a:t>
            </a:r>
            <a:endParaRPr lang="cs-CZ" dirty="0"/>
          </a:p>
        </p:txBody>
      </p:sp>
      <p:sp>
        <p:nvSpPr>
          <p:cNvPr id="45" name="TextovéPole 44"/>
          <p:cNvSpPr txBox="1"/>
          <p:nvPr/>
        </p:nvSpPr>
        <p:spPr>
          <a:xfrm>
            <a:off x="5773886" y="2366478"/>
            <a:ext cx="3593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/>
              <a:t>V</a:t>
            </a:r>
            <a:endParaRPr lang="cs-CZ" dirty="0"/>
          </a:p>
        </p:txBody>
      </p:sp>
      <p:sp>
        <p:nvSpPr>
          <p:cNvPr id="46" name="TextovéPole 45"/>
          <p:cNvSpPr txBox="1"/>
          <p:nvPr/>
        </p:nvSpPr>
        <p:spPr>
          <a:xfrm>
            <a:off x="3166609" y="2993411"/>
            <a:ext cx="3481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/>
              <a:t>C</a:t>
            </a:r>
            <a:endParaRPr lang="cs-CZ" dirty="0"/>
          </a:p>
        </p:txBody>
      </p:sp>
      <p:sp>
        <p:nvSpPr>
          <p:cNvPr id="47" name="TextovéPole 46"/>
          <p:cNvSpPr txBox="1"/>
          <p:nvPr/>
        </p:nvSpPr>
        <p:spPr>
          <a:xfrm>
            <a:off x="2741259" y="2993984"/>
            <a:ext cx="3353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/>
              <a:t>E</a:t>
            </a:r>
            <a:endParaRPr lang="cs-CZ" dirty="0"/>
          </a:p>
        </p:txBody>
      </p:sp>
      <p:sp>
        <p:nvSpPr>
          <p:cNvPr id="48" name="TextovéPole 47"/>
          <p:cNvSpPr txBox="1"/>
          <p:nvPr/>
        </p:nvSpPr>
        <p:spPr>
          <a:xfrm>
            <a:off x="2254512" y="2993412"/>
            <a:ext cx="4475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/>
              <a:t>M</a:t>
            </a:r>
            <a:endParaRPr lang="cs-CZ" dirty="0"/>
          </a:p>
        </p:txBody>
      </p:sp>
      <p:sp>
        <p:nvSpPr>
          <p:cNvPr id="49" name="TextovéPole 48"/>
          <p:cNvSpPr txBox="1"/>
          <p:nvPr/>
        </p:nvSpPr>
        <p:spPr>
          <a:xfrm>
            <a:off x="1869232" y="2993983"/>
            <a:ext cx="3353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/>
              <a:t>Ě</a:t>
            </a:r>
            <a:endParaRPr lang="cs-CZ" dirty="0"/>
          </a:p>
        </p:txBody>
      </p:sp>
      <p:sp>
        <p:nvSpPr>
          <p:cNvPr id="50" name="TextovéPole 49"/>
          <p:cNvSpPr txBox="1"/>
          <p:nvPr/>
        </p:nvSpPr>
        <p:spPr>
          <a:xfrm>
            <a:off x="1439035" y="2984282"/>
            <a:ext cx="3834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/>
              <a:t>N</a:t>
            </a:r>
            <a:endParaRPr lang="cs-CZ" dirty="0"/>
          </a:p>
        </p:txBody>
      </p:sp>
      <p:sp>
        <p:nvSpPr>
          <p:cNvPr id="51" name="TextovéPole 50"/>
          <p:cNvSpPr txBox="1"/>
          <p:nvPr/>
        </p:nvSpPr>
        <p:spPr>
          <a:xfrm>
            <a:off x="4006489" y="2993242"/>
            <a:ext cx="3882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/>
              <a:t>O</a:t>
            </a:r>
            <a:endParaRPr lang="cs-CZ" dirty="0"/>
          </a:p>
        </p:txBody>
      </p:sp>
      <p:sp>
        <p:nvSpPr>
          <p:cNvPr id="52" name="TextovéPole 51"/>
          <p:cNvSpPr txBox="1"/>
          <p:nvPr/>
        </p:nvSpPr>
        <p:spPr>
          <a:xfrm>
            <a:off x="3596452" y="2998009"/>
            <a:ext cx="3449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/>
              <a:t>K</a:t>
            </a:r>
            <a:endParaRPr lang="cs-CZ" dirty="0"/>
          </a:p>
        </p:txBody>
      </p:sp>
      <p:sp>
        <p:nvSpPr>
          <p:cNvPr id="53" name="TextovéPole 52"/>
          <p:cNvSpPr txBox="1"/>
          <p:nvPr/>
        </p:nvSpPr>
        <p:spPr>
          <a:xfrm>
            <a:off x="2353797" y="4198938"/>
            <a:ext cx="2616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/>
              <a:t>I</a:t>
            </a:r>
            <a:endParaRPr lang="cs-CZ" dirty="0"/>
          </a:p>
        </p:txBody>
      </p:sp>
      <p:sp>
        <p:nvSpPr>
          <p:cNvPr id="54" name="TextovéPole 53"/>
          <p:cNvSpPr txBox="1"/>
          <p:nvPr/>
        </p:nvSpPr>
        <p:spPr>
          <a:xfrm>
            <a:off x="3622956" y="3573015"/>
            <a:ext cx="3353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/>
              <a:t>Ý</a:t>
            </a:r>
            <a:endParaRPr lang="cs-CZ" dirty="0"/>
          </a:p>
        </p:txBody>
      </p:sp>
      <p:sp>
        <p:nvSpPr>
          <p:cNvPr id="55" name="TextovéPole 54"/>
          <p:cNvSpPr txBox="1"/>
          <p:nvPr/>
        </p:nvSpPr>
        <p:spPr>
          <a:xfrm>
            <a:off x="3169815" y="3590193"/>
            <a:ext cx="3449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/>
              <a:t>K</a:t>
            </a:r>
            <a:endParaRPr lang="cs-CZ" dirty="0"/>
          </a:p>
        </p:txBody>
      </p:sp>
      <p:sp>
        <p:nvSpPr>
          <p:cNvPr id="56" name="TextovéPole 55"/>
          <p:cNvSpPr txBox="1"/>
          <p:nvPr/>
        </p:nvSpPr>
        <p:spPr>
          <a:xfrm>
            <a:off x="2746068" y="3580034"/>
            <a:ext cx="3257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/>
              <a:t>S</a:t>
            </a:r>
            <a:endParaRPr lang="cs-CZ" dirty="0"/>
          </a:p>
        </p:txBody>
      </p:sp>
      <p:sp>
        <p:nvSpPr>
          <p:cNvPr id="57" name="TextovéPole 56"/>
          <p:cNvSpPr txBox="1"/>
          <p:nvPr/>
        </p:nvSpPr>
        <p:spPr>
          <a:xfrm>
            <a:off x="2291381" y="3582962"/>
            <a:ext cx="3834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/>
              <a:t>N</a:t>
            </a:r>
            <a:endParaRPr lang="cs-CZ" dirty="0"/>
          </a:p>
        </p:txBody>
      </p:sp>
      <p:sp>
        <p:nvSpPr>
          <p:cNvPr id="58" name="TextovéPole 57"/>
          <p:cNvSpPr txBox="1"/>
          <p:nvPr/>
        </p:nvSpPr>
        <p:spPr>
          <a:xfrm>
            <a:off x="1907574" y="3585894"/>
            <a:ext cx="2616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/>
              <a:t>I</a:t>
            </a:r>
            <a:endParaRPr lang="cs-CZ" dirty="0"/>
          </a:p>
        </p:txBody>
      </p:sp>
      <p:sp>
        <p:nvSpPr>
          <p:cNvPr id="59" name="TextovéPole 58"/>
          <p:cNvSpPr txBox="1"/>
          <p:nvPr/>
        </p:nvSpPr>
        <p:spPr>
          <a:xfrm>
            <a:off x="1463080" y="3590194"/>
            <a:ext cx="3738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/>
              <a:t>D</a:t>
            </a:r>
            <a:endParaRPr lang="cs-CZ" dirty="0"/>
          </a:p>
        </p:txBody>
      </p:sp>
      <p:sp>
        <p:nvSpPr>
          <p:cNvPr id="60" name="TextovéPole 59"/>
          <p:cNvSpPr txBox="1"/>
          <p:nvPr/>
        </p:nvSpPr>
        <p:spPr>
          <a:xfrm>
            <a:off x="1023493" y="3573016"/>
            <a:ext cx="3513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/>
              <a:t>R</a:t>
            </a:r>
            <a:endParaRPr lang="cs-CZ" dirty="0"/>
          </a:p>
        </p:txBody>
      </p:sp>
      <p:sp>
        <p:nvSpPr>
          <p:cNvPr id="61" name="TextovéPole 60"/>
          <p:cNvSpPr txBox="1"/>
          <p:nvPr/>
        </p:nvSpPr>
        <p:spPr>
          <a:xfrm>
            <a:off x="610914" y="3573016"/>
            <a:ext cx="3770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/>
              <a:t>H</a:t>
            </a:r>
            <a:endParaRPr lang="cs-CZ" dirty="0"/>
          </a:p>
        </p:txBody>
      </p:sp>
      <p:sp>
        <p:nvSpPr>
          <p:cNvPr id="62" name="TextovéPole 61"/>
          <p:cNvSpPr txBox="1"/>
          <p:nvPr/>
        </p:nvSpPr>
        <p:spPr>
          <a:xfrm>
            <a:off x="4460422" y="4172562"/>
            <a:ext cx="3593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/>
              <a:t>V</a:t>
            </a:r>
            <a:endParaRPr lang="cs-CZ" dirty="0"/>
          </a:p>
        </p:txBody>
      </p:sp>
      <p:sp>
        <p:nvSpPr>
          <p:cNvPr id="63" name="TextovéPole 62"/>
          <p:cNvSpPr txBox="1"/>
          <p:nvPr/>
        </p:nvSpPr>
        <p:spPr>
          <a:xfrm>
            <a:off x="4020917" y="4172562"/>
            <a:ext cx="3882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/>
              <a:t>O</a:t>
            </a:r>
            <a:endParaRPr lang="cs-CZ" dirty="0"/>
          </a:p>
        </p:txBody>
      </p:sp>
      <p:sp>
        <p:nvSpPr>
          <p:cNvPr id="64" name="TextovéPole 63"/>
          <p:cNvSpPr txBox="1"/>
          <p:nvPr/>
        </p:nvSpPr>
        <p:spPr>
          <a:xfrm>
            <a:off x="3613412" y="4186255"/>
            <a:ext cx="3513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/>
              <a:t>R</a:t>
            </a:r>
            <a:endParaRPr lang="cs-CZ" dirty="0"/>
          </a:p>
        </p:txBody>
      </p:sp>
      <p:sp>
        <p:nvSpPr>
          <p:cNvPr id="65" name="TextovéPole 64"/>
          <p:cNvSpPr txBox="1"/>
          <p:nvPr/>
        </p:nvSpPr>
        <p:spPr>
          <a:xfrm>
            <a:off x="3153685" y="4204675"/>
            <a:ext cx="3882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/>
              <a:t>O</a:t>
            </a:r>
            <a:endParaRPr lang="cs-CZ" dirty="0"/>
          </a:p>
        </p:txBody>
      </p:sp>
      <p:sp>
        <p:nvSpPr>
          <p:cNvPr id="66" name="TextovéPole 65"/>
          <p:cNvSpPr txBox="1"/>
          <p:nvPr/>
        </p:nvSpPr>
        <p:spPr>
          <a:xfrm>
            <a:off x="2729236" y="4203558"/>
            <a:ext cx="3786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/>
              <a:t>G</a:t>
            </a:r>
            <a:endParaRPr lang="cs-CZ" dirty="0"/>
          </a:p>
        </p:txBody>
      </p:sp>
      <p:sp>
        <p:nvSpPr>
          <p:cNvPr id="67" name="TextovéPole 66"/>
          <p:cNvSpPr txBox="1"/>
          <p:nvPr/>
        </p:nvSpPr>
        <p:spPr>
          <a:xfrm>
            <a:off x="4905591" y="4172561"/>
            <a:ext cx="3353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/>
              <a:t>Ě</a:t>
            </a:r>
            <a:endParaRPr lang="cs-CZ" dirty="0"/>
          </a:p>
        </p:txBody>
      </p:sp>
      <p:sp>
        <p:nvSpPr>
          <p:cNvPr id="68" name="TextovéPole 67"/>
          <p:cNvSpPr txBox="1"/>
          <p:nvPr/>
        </p:nvSpPr>
        <p:spPr>
          <a:xfrm>
            <a:off x="5348507" y="4788019"/>
            <a:ext cx="2616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/>
              <a:t>I</a:t>
            </a:r>
            <a:endParaRPr lang="cs-CZ" dirty="0"/>
          </a:p>
        </p:txBody>
      </p:sp>
      <p:sp>
        <p:nvSpPr>
          <p:cNvPr id="69" name="TextovéPole 68"/>
          <p:cNvSpPr txBox="1"/>
          <p:nvPr/>
        </p:nvSpPr>
        <p:spPr>
          <a:xfrm>
            <a:off x="4895432" y="4778653"/>
            <a:ext cx="3145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/>
              <a:t>L</a:t>
            </a:r>
            <a:endParaRPr lang="cs-CZ" dirty="0"/>
          </a:p>
        </p:txBody>
      </p:sp>
      <p:sp>
        <p:nvSpPr>
          <p:cNvPr id="70" name="TextovéPole 69"/>
          <p:cNvSpPr txBox="1"/>
          <p:nvPr/>
        </p:nvSpPr>
        <p:spPr>
          <a:xfrm>
            <a:off x="4465230" y="4778654"/>
            <a:ext cx="3786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/>
              <a:t>G</a:t>
            </a:r>
            <a:endParaRPr lang="cs-CZ" dirty="0"/>
          </a:p>
        </p:txBody>
      </p:sp>
      <p:sp>
        <p:nvSpPr>
          <p:cNvPr id="71" name="TextovéPole 70"/>
          <p:cNvSpPr txBox="1"/>
          <p:nvPr/>
        </p:nvSpPr>
        <p:spPr>
          <a:xfrm>
            <a:off x="4028933" y="4784337"/>
            <a:ext cx="3834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/>
              <a:t>N</a:t>
            </a:r>
            <a:endParaRPr lang="cs-CZ" dirty="0"/>
          </a:p>
        </p:txBody>
      </p:sp>
      <p:sp>
        <p:nvSpPr>
          <p:cNvPr id="72" name="TextovéPole 71"/>
          <p:cNvSpPr txBox="1"/>
          <p:nvPr/>
        </p:nvSpPr>
        <p:spPr>
          <a:xfrm>
            <a:off x="3622956" y="4786698"/>
            <a:ext cx="3626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/>
              <a:t>A</a:t>
            </a:r>
            <a:endParaRPr lang="cs-CZ" dirty="0"/>
          </a:p>
        </p:txBody>
      </p:sp>
      <p:sp>
        <p:nvSpPr>
          <p:cNvPr id="73" name="TextovéPole 72"/>
          <p:cNvSpPr txBox="1"/>
          <p:nvPr/>
        </p:nvSpPr>
        <p:spPr>
          <a:xfrm>
            <a:off x="5738108" y="4784336"/>
            <a:ext cx="3353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/>
              <a:t>E</a:t>
            </a:r>
            <a:endParaRPr lang="cs-CZ" dirty="0"/>
          </a:p>
        </p:txBody>
      </p:sp>
      <p:sp>
        <p:nvSpPr>
          <p:cNvPr id="74" name="TextovéPole 73"/>
          <p:cNvSpPr txBox="1"/>
          <p:nvPr/>
        </p:nvSpPr>
        <p:spPr>
          <a:xfrm>
            <a:off x="213520" y="5361508"/>
            <a:ext cx="39113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i="1" dirty="0"/>
              <a:t>Kdo nebo co je </a:t>
            </a:r>
            <a:r>
              <a:rPr lang="cs-CZ" sz="2800" i="1" dirty="0">
                <a:solidFill>
                  <a:srgbClr val="FFC000"/>
                </a:solidFill>
              </a:rPr>
              <a:t>VALKÝRA</a:t>
            </a:r>
            <a:r>
              <a:rPr lang="cs-CZ" sz="2800" i="1" dirty="0"/>
              <a:t>? </a:t>
            </a:r>
          </a:p>
        </p:txBody>
      </p:sp>
      <p:sp>
        <p:nvSpPr>
          <p:cNvPr id="75" name="TextovéPole 74"/>
          <p:cNvSpPr txBox="1"/>
          <p:nvPr/>
        </p:nvSpPr>
        <p:spPr>
          <a:xfrm>
            <a:off x="2075378" y="5996139"/>
            <a:ext cx="47015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 </a:t>
            </a:r>
            <a:r>
              <a:rPr lang="cs-CZ" sz="2800" i="1" dirty="0"/>
              <a:t>- Severská mytologická bohyně</a:t>
            </a:r>
          </a:p>
        </p:txBody>
      </p:sp>
    </p:spTree>
    <p:extLst>
      <p:ext uri="{BB962C8B-B14F-4D97-AF65-F5344CB8AC3E}">
        <p14:creationId xmlns:p14="http://schemas.microsoft.com/office/powerpoint/2010/main" val="3205171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1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6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1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6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1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6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0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1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5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6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2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3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7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8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2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3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7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8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2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3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7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8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9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2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3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5" fill="hold">
                      <p:stCondLst>
                        <p:cond delay="indefinite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9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0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1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4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5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6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9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0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4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5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6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9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0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1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4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5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7" fill="hold">
                      <p:stCondLst>
                        <p:cond delay="indefinite"/>
                      </p:stCondLst>
                      <p:childTnLst>
                        <p:par>
                          <p:cTn id="288" fill="hold">
                            <p:stCondLst>
                              <p:cond delay="0"/>
                            </p:stCondLst>
                            <p:childTnLst>
                              <p:par>
                                <p:cTn id="28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1" dur="1000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2" dur="1000" fill="hold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3" dur="1000" fill="hold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4" fill="hold">
                      <p:stCondLst>
                        <p:cond delay="indefinite"/>
                      </p:stCondLst>
                      <p:childTnLst>
                        <p:par>
                          <p:cTn id="295" fill="hold">
                            <p:stCondLst>
                              <p:cond delay="0"/>
                            </p:stCondLst>
                            <p:childTnLst>
                              <p:par>
                                <p:cTn id="29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8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9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0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  <p:bldP spid="19" grpId="0"/>
      <p:bldP spid="20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/>
      <p:bldP spid="55" grpId="0"/>
      <p:bldP spid="56" grpId="0"/>
      <p:bldP spid="57" grpId="0"/>
      <p:bldP spid="58" grpId="0"/>
      <p:bldP spid="59" grpId="0"/>
      <p:bldP spid="60" grpId="0"/>
      <p:bldP spid="61" grpId="0"/>
      <p:bldP spid="62" grpId="0"/>
      <p:bldP spid="63" grpId="0"/>
      <p:bldP spid="64" grpId="0"/>
      <p:bldP spid="65" grpId="0"/>
      <p:bldP spid="66" grpId="0"/>
      <p:bldP spid="67" grpId="0"/>
      <p:bldP spid="68" grpId="0"/>
      <p:bldP spid="69" grpId="0"/>
      <p:bldP spid="70" grpId="0"/>
      <p:bldP spid="71" grpId="0"/>
      <p:bldP spid="72" grpId="0"/>
      <p:bldP spid="73" grpId="0"/>
      <p:bldP spid="7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3" name="Rectangle 142">
            <a:extLst>
              <a:ext uri="{FF2B5EF4-FFF2-40B4-BE49-F238E27FC236}">
                <a16:creationId xmlns:a16="http://schemas.microsoft.com/office/drawing/2014/main" id="{331B4DE8-5B60-4EF9-80DD-BA42FEF665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635896" y="233626"/>
            <a:ext cx="5324077" cy="1507067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cs-CZ" sz="2700" b="1" u="sng" dirty="0"/>
              <a:t>Celková charakteristika středověké literatury</a:t>
            </a:r>
          </a:p>
        </p:txBody>
      </p:sp>
      <p:sp>
        <p:nvSpPr>
          <p:cNvPr id="145" name="Snip Diagonal Corner Rectangle 16">
            <a:extLst>
              <a:ext uri="{FF2B5EF4-FFF2-40B4-BE49-F238E27FC236}">
                <a16:creationId xmlns:a16="http://schemas.microsoft.com/office/drawing/2014/main" id="{C8A4103F-66AC-4872-9F91-2F16468518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5500" y="620722"/>
            <a:ext cx="2753006" cy="5286838"/>
          </a:xfrm>
          <a:prstGeom prst="snip2DiagRect">
            <a:avLst>
              <a:gd name="adj1" fmla="val 11518"/>
              <a:gd name="adj2" fmla="val 0"/>
            </a:avLst>
          </a:prstGeom>
          <a:solidFill>
            <a:schemeClr val="tx1"/>
          </a:solidFill>
          <a:ln>
            <a:noFill/>
          </a:ln>
          <a:effectLst>
            <a:innerShdw blurRad="57150" dist="38100" dir="14460000">
              <a:prstClr val="black">
                <a:alpha val="7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C:\Users\blazkova\AppData\Local\Microsoft\Windows\Temporary Internet Files\Content.IE5\5UKZ140X\MC900398699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6801" y="943936"/>
            <a:ext cx="2268025" cy="1435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blazkova\AppData\Local\Microsoft\Windows\Temporary Internet Files\Content.IE5\LY7VM7Y9\MC900336223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80485" y="2531982"/>
            <a:ext cx="1540656" cy="1440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blazkova\AppData\Local\Microsoft\Windows\Temporary Internet Files\Content.IE5\COJHIWE4\MC900237940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9410" y="4140379"/>
            <a:ext cx="2042807" cy="1440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454867" y="944176"/>
            <a:ext cx="5324077" cy="4554481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cs-CZ" b="1" dirty="0"/>
              <a:t>Číst a psát umělo jen duchovenstvo, proto se literatura zpočátku šířila jen ústně.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cs-CZ" b="1" dirty="0"/>
              <a:t>Autoři čerpali z biblických nebo antických textů.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cs-CZ" b="1" dirty="0"/>
              <a:t>Do literatury se dostává dobrodružný prvek, hrdinou se stává král nebo rytíř.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cs-CZ" b="1" dirty="0"/>
              <a:t>Autoři se nepodepisují pod svá díla – myslí si, že skrze ně tvoří bůh – jen velmi málo středověkých umělců známe jménem</a:t>
            </a:r>
          </a:p>
        </p:txBody>
      </p: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EFA09DB8-A1BE-4688-BCCB-3A5D381982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905229" y="2963333"/>
            <a:ext cx="2236395" cy="3208867"/>
            <a:chOff x="9206969" y="2963333"/>
            <a:chExt cx="2981858" cy="3208867"/>
          </a:xfrm>
        </p:grpSpPr>
        <p:cxnSp>
          <p:nvCxnSpPr>
            <p:cNvPr id="148" name="Straight Connector 147">
              <a:extLst>
                <a:ext uri="{FF2B5EF4-FFF2-40B4-BE49-F238E27FC236}">
                  <a16:creationId xmlns:a16="http://schemas.microsoft.com/office/drawing/2014/main" id="{C2B7E0F1-A69C-41E3-80D0-2EF6B69A3D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Connector 148">
              <a:extLst>
                <a:ext uri="{FF2B5EF4-FFF2-40B4-BE49-F238E27FC236}">
                  <a16:creationId xmlns:a16="http://schemas.microsoft.com/office/drawing/2014/main" id="{1AB0C626-F656-4545-897B-5D7D4FACED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Connector 149">
              <a:extLst>
                <a:ext uri="{FF2B5EF4-FFF2-40B4-BE49-F238E27FC236}">
                  <a16:creationId xmlns:a16="http://schemas.microsoft.com/office/drawing/2014/main" id="{C1B46C79-AFA4-47D1-89F1-60C5E60F97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Straight Connector 150">
              <a:extLst>
                <a:ext uri="{FF2B5EF4-FFF2-40B4-BE49-F238E27FC236}">
                  <a16:creationId xmlns:a16="http://schemas.microsoft.com/office/drawing/2014/main" id="{7DEC416F-A598-401A-95BF-E4136AB1AC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Straight Connector 151">
              <a:extLst>
                <a:ext uri="{FF2B5EF4-FFF2-40B4-BE49-F238E27FC236}">
                  <a16:creationId xmlns:a16="http://schemas.microsoft.com/office/drawing/2014/main" id="{3CE74A10-E344-4666-A563-734D01F4A8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363825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640960" cy="778098"/>
          </a:xfrm>
        </p:spPr>
        <p:txBody>
          <a:bodyPr>
            <a:noAutofit/>
          </a:bodyPr>
          <a:lstStyle/>
          <a:p>
            <a:r>
              <a:rPr lang="cs-CZ" sz="4800" b="1" u="sng" dirty="0">
                <a:solidFill>
                  <a:schemeClr val="bg1"/>
                </a:solidFill>
              </a:rPr>
              <a:t>Rytíř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1124744"/>
            <a:ext cx="8784976" cy="5472608"/>
          </a:xfrm>
        </p:spPr>
        <p:txBody>
          <a:bodyPr/>
          <a:lstStyle/>
          <a:p>
            <a:r>
              <a:rPr lang="cs-CZ" sz="2400" b="1" dirty="0"/>
              <a:t>ústřední postava středověku</a:t>
            </a:r>
          </a:p>
          <a:p>
            <a:r>
              <a:rPr lang="cs-CZ" sz="2400" b="1" dirty="0"/>
              <a:t>bojovník šlechtického původu, bojoval převážně na koni</a:t>
            </a:r>
          </a:p>
          <a:p>
            <a:r>
              <a:rPr lang="cs-CZ" sz="2400" b="1" dirty="0"/>
              <a:t>obdařen mimořádnými fyzickými schopnostmi</a:t>
            </a:r>
          </a:p>
          <a:p>
            <a:pPr marL="0" indent="0">
              <a:buNone/>
            </a:pPr>
            <a:endParaRPr lang="cs-CZ" sz="2400" b="1" dirty="0"/>
          </a:p>
          <a:p>
            <a:pPr marL="0" indent="0">
              <a:buNone/>
            </a:pPr>
            <a:r>
              <a:rPr lang="cs-CZ" sz="2400" b="1" u="sng" dirty="0"/>
              <a:t>Rytířské hodnoty:</a:t>
            </a:r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endParaRPr lang="cs-CZ" sz="2800" dirty="0"/>
          </a:p>
        </p:txBody>
      </p:sp>
      <p:pic>
        <p:nvPicPr>
          <p:cNvPr id="2052" name="Picture 4" descr="C:\Users\blazkova\AppData\Local\Microsoft\Windows\Temporary Internet Files\Content.IE5\SALL32DP\MC900415998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234778"/>
            <a:ext cx="1656184" cy="1688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bdélník 3"/>
          <p:cNvSpPr/>
          <p:nvPr/>
        </p:nvSpPr>
        <p:spPr>
          <a:xfrm>
            <a:off x="3419872" y="3212976"/>
            <a:ext cx="5522670" cy="3456384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itchFamily="34" charset="0"/>
              <a:buChar char="•"/>
            </a:pPr>
            <a:r>
              <a:rPr lang="cs-CZ" sz="2000" b="1" i="1" dirty="0">
                <a:solidFill>
                  <a:schemeClr val="bg1"/>
                </a:solidFill>
              </a:rPr>
              <a:t>Statečnost</a:t>
            </a:r>
          </a:p>
          <a:p>
            <a:pPr marL="285750" indent="-285750">
              <a:buFontTx/>
              <a:buChar char="-"/>
            </a:pPr>
            <a:endParaRPr lang="cs-CZ" sz="2000" dirty="0">
              <a:solidFill>
                <a:schemeClr val="bg1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cs-CZ" sz="2000" b="1" i="1" dirty="0">
                <a:solidFill>
                  <a:schemeClr val="bg1"/>
                </a:solidFill>
              </a:rPr>
              <a:t>Loajalita</a:t>
            </a:r>
            <a:r>
              <a:rPr lang="cs-CZ" sz="2000" dirty="0">
                <a:solidFill>
                  <a:schemeClr val="bg1"/>
                </a:solidFill>
              </a:rPr>
              <a:t> (věrnost pánovi, spolupráce)</a:t>
            </a:r>
          </a:p>
          <a:p>
            <a:pPr marL="285750" indent="-285750">
              <a:buFontTx/>
              <a:buChar char="-"/>
            </a:pPr>
            <a:endParaRPr lang="cs-CZ" sz="2000" dirty="0">
              <a:solidFill>
                <a:schemeClr val="bg1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cs-CZ" sz="2000" b="1" i="1" dirty="0">
                <a:solidFill>
                  <a:schemeClr val="bg1"/>
                </a:solidFill>
              </a:rPr>
              <a:t>Štědrost</a:t>
            </a:r>
            <a:r>
              <a:rPr lang="cs-CZ" sz="2000" dirty="0">
                <a:solidFill>
                  <a:schemeClr val="bg1"/>
                </a:solidFill>
              </a:rPr>
              <a:t> (opovrhování penězi)</a:t>
            </a:r>
          </a:p>
          <a:p>
            <a:pPr marL="285750" indent="-285750">
              <a:buFontTx/>
              <a:buChar char="-"/>
            </a:pPr>
            <a:endParaRPr lang="cs-CZ" sz="2000" dirty="0">
              <a:solidFill>
                <a:schemeClr val="bg1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cs-CZ" sz="2000" b="1" i="1" dirty="0">
                <a:solidFill>
                  <a:schemeClr val="bg1"/>
                </a:solidFill>
              </a:rPr>
              <a:t>Zdvořilost</a:t>
            </a:r>
            <a:r>
              <a:rPr lang="cs-CZ" sz="2000" dirty="0">
                <a:solidFill>
                  <a:schemeClr val="bg1"/>
                </a:solidFill>
              </a:rPr>
              <a:t> (úcta a ohleduplnost k ženám)</a:t>
            </a:r>
          </a:p>
        </p:txBody>
      </p:sp>
    </p:spTree>
    <p:extLst>
      <p:ext uri="{BB962C8B-B14F-4D97-AF65-F5344CB8AC3E}">
        <p14:creationId xmlns:p14="http://schemas.microsoft.com/office/powerpoint/2010/main" val="2071914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706090"/>
          </a:xfrm>
        </p:spPr>
        <p:txBody>
          <a:bodyPr>
            <a:noAutofit/>
          </a:bodyPr>
          <a:lstStyle/>
          <a:p>
            <a:r>
              <a:rPr lang="cs-CZ" b="1" u="sng" dirty="0">
                <a:solidFill>
                  <a:schemeClr val="bg1"/>
                </a:solidFill>
              </a:rPr>
              <a:t>Literární žánry středověku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836712"/>
            <a:ext cx="8784976" cy="5832648"/>
          </a:xfrm>
        </p:spPr>
        <p:txBody>
          <a:bodyPr/>
          <a:lstStyle/>
          <a:p>
            <a:pPr marL="0" indent="0" algn="ctr">
              <a:buNone/>
            </a:pPr>
            <a:r>
              <a:rPr lang="cs-CZ" b="1" u="sng" dirty="0"/>
              <a:t>Literatura</a:t>
            </a:r>
          </a:p>
        </p:txBody>
      </p:sp>
      <p:cxnSp>
        <p:nvCxnSpPr>
          <p:cNvPr id="5" name="Přímá spojnice 4"/>
          <p:cNvCxnSpPr>
            <a:endCxn id="11" idx="0"/>
          </p:cNvCxnSpPr>
          <p:nvPr/>
        </p:nvCxnSpPr>
        <p:spPr>
          <a:xfrm>
            <a:off x="4572000" y="1340768"/>
            <a:ext cx="2022924" cy="57606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Přímá spojnice 6"/>
          <p:cNvCxnSpPr>
            <a:cxnSpLocks/>
            <a:endCxn id="10" idx="0"/>
          </p:cNvCxnSpPr>
          <p:nvPr/>
        </p:nvCxnSpPr>
        <p:spPr>
          <a:xfrm flipH="1">
            <a:off x="2164686" y="1340768"/>
            <a:ext cx="2407314" cy="57606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Obdélník 9"/>
          <p:cNvSpPr/>
          <p:nvPr/>
        </p:nvSpPr>
        <p:spPr>
          <a:xfrm>
            <a:off x="837492" y="1916832"/>
            <a:ext cx="2654388" cy="735098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/>
              <a:t>duchovní</a:t>
            </a:r>
          </a:p>
          <a:p>
            <a:pPr algn="ctr"/>
            <a:r>
              <a:rPr lang="cs-CZ" dirty="0"/>
              <a:t>(náboženská témata)</a:t>
            </a:r>
          </a:p>
        </p:txBody>
      </p:sp>
      <p:sp>
        <p:nvSpPr>
          <p:cNvPr id="11" name="Obdélník 10"/>
          <p:cNvSpPr/>
          <p:nvPr/>
        </p:nvSpPr>
        <p:spPr>
          <a:xfrm>
            <a:off x="5658820" y="1916832"/>
            <a:ext cx="1872208" cy="576064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/>
              <a:t>světská</a:t>
            </a:r>
          </a:p>
        </p:txBody>
      </p:sp>
      <p:cxnSp>
        <p:nvCxnSpPr>
          <p:cNvPr id="15" name="Přímá spojnice 14"/>
          <p:cNvCxnSpPr>
            <a:cxnSpLocks/>
            <a:stCxn id="10" idx="2"/>
            <a:endCxn id="20" idx="0"/>
          </p:cNvCxnSpPr>
          <p:nvPr/>
        </p:nvCxnSpPr>
        <p:spPr>
          <a:xfrm flipH="1">
            <a:off x="755576" y="2651930"/>
            <a:ext cx="1409110" cy="45153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Přímá spojnice 16"/>
          <p:cNvCxnSpPr>
            <a:cxnSpLocks/>
            <a:stCxn id="10" idx="2"/>
            <a:endCxn id="21" idx="0"/>
          </p:cNvCxnSpPr>
          <p:nvPr/>
        </p:nvCxnSpPr>
        <p:spPr>
          <a:xfrm>
            <a:off x="2164686" y="2651930"/>
            <a:ext cx="103058" cy="45153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Přímá spojnice 18"/>
          <p:cNvCxnSpPr>
            <a:cxnSpLocks/>
            <a:stCxn id="10" idx="2"/>
            <a:endCxn id="22" idx="0"/>
          </p:cNvCxnSpPr>
          <p:nvPr/>
        </p:nvCxnSpPr>
        <p:spPr>
          <a:xfrm>
            <a:off x="2164686" y="2651930"/>
            <a:ext cx="1605176" cy="45367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Obdélník 19"/>
          <p:cNvSpPr/>
          <p:nvPr/>
        </p:nvSpPr>
        <p:spPr>
          <a:xfrm>
            <a:off x="179512" y="3103467"/>
            <a:ext cx="1152128" cy="504056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lyrika</a:t>
            </a:r>
          </a:p>
        </p:txBody>
      </p:sp>
      <p:sp>
        <p:nvSpPr>
          <p:cNvPr id="21" name="Obdélník 20"/>
          <p:cNvSpPr/>
          <p:nvPr/>
        </p:nvSpPr>
        <p:spPr>
          <a:xfrm>
            <a:off x="1691680" y="3103467"/>
            <a:ext cx="1152128" cy="504056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epika</a:t>
            </a:r>
          </a:p>
        </p:txBody>
      </p:sp>
      <p:sp>
        <p:nvSpPr>
          <p:cNvPr id="22" name="Obdélník 21"/>
          <p:cNvSpPr/>
          <p:nvPr/>
        </p:nvSpPr>
        <p:spPr>
          <a:xfrm>
            <a:off x="3193798" y="3105603"/>
            <a:ext cx="1152128" cy="504056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drama</a:t>
            </a:r>
          </a:p>
        </p:txBody>
      </p:sp>
      <p:sp>
        <p:nvSpPr>
          <p:cNvPr id="26" name="Obdélník 25"/>
          <p:cNvSpPr/>
          <p:nvPr/>
        </p:nvSpPr>
        <p:spPr>
          <a:xfrm>
            <a:off x="7884368" y="3105603"/>
            <a:ext cx="1152128" cy="504056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drama</a:t>
            </a:r>
          </a:p>
        </p:txBody>
      </p:sp>
      <p:sp>
        <p:nvSpPr>
          <p:cNvPr id="27" name="Obdélník 26"/>
          <p:cNvSpPr/>
          <p:nvPr/>
        </p:nvSpPr>
        <p:spPr>
          <a:xfrm>
            <a:off x="6392109" y="3103467"/>
            <a:ext cx="1152128" cy="504056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epika</a:t>
            </a:r>
          </a:p>
        </p:txBody>
      </p:sp>
      <p:sp>
        <p:nvSpPr>
          <p:cNvPr id="28" name="Obdélník 27"/>
          <p:cNvSpPr/>
          <p:nvPr/>
        </p:nvSpPr>
        <p:spPr>
          <a:xfrm>
            <a:off x="4860032" y="3105603"/>
            <a:ext cx="1152128" cy="504056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lyrika</a:t>
            </a:r>
          </a:p>
        </p:txBody>
      </p:sp>
      <p:cxnSp>
        <p:nvCxnSpPr>
          <p:cNvPr id="30" name="Přímá spojnice 29"/>
          <p:cNvCxnSpPr>
            <a:stCxn id="11" idx="2"/>
            <a:endCxn id="28" idx="0"/>
          </p:cNvCxnSpPr>
          <p:nvPr/>
        </p:nvCxnSpPr>
        <p:spPr>
          <a:xfrm flipH="1">
            <a:off x="5436096" y="2492896"/>
            <a:ext cx="1158828" cy="61270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Přímá spojnice 31"/>
          <p:cNvCxnSpPr>
            <a:stCxn id="11" idx="2"/>
            <a:endCxn id="27" idx="0"/>
          </p:cNvCxnSpPr>
          <p:nvPr/>
        </p:nvCxnSpPr>
        <p:spPr>
          <a:xfrm>
            <a:off x="6594924" y="2492896"/>
            <a:ext cx="373249" cy="61057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Přímá spojnice 33"/>
          <p:cNvCxnSpPr>
            <a:stCxn id="11" idx="2"/>
            <a:endCxn id="26" idx="0"/>
          </p:cNvCxnSpPr>
          <p:nvPr/>
        </p:nvCxnSpPr>
        <p:spPr>
          <a:xfrm>
            <a:off x="6594924" y="2492896"/>
            <a:ext cx="1865508" cy="61270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074" name="Picture 2" descr="C:\Users\blazkova\AppData\Local\Microsoft\Windows\Temporary Internet Files\Content.IE5\SALL32DP\MC900281200[2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7609" y="630343"/>
            <a:ext cx="1147877" cy="1286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Obdélník 35"/>
          <p:cNvSpPr/>
          <p:nvPr/>
        </p:nvSpPr>
        <p:spPr>
          <a:xfrm>
            <a:off x="136334" y="4206070"/>
            <a:ext cx="1402315" cy="138317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dirty="0"/>
              <a:t>- modlitby</a:t>
            </a:r>
          </a:p>
          <a:p>
            <a:r>
              <a:rPr lang="cs-CZ" dirty="0"/>
              <a:t>- duchovní     písně</a:t>
            </a:r>
          </a:p>
        </p:txBody>
      </p:sp>
      <p:sp>
        <p:nvSpPr>
          <p:cNvPr id="37" name="Obdélník 36"/>
          <p:cNvSpPr/>
          <p:nvPr/>
        </p:nvSpPr>
        <p:spPr>
          <a:xfrm>
            <a:off x="4752020" y="4243142"/>
            <a:ext cx="1368152" cy="720080"/>
          </a:xfrm>
          <a:prstGeom prst="rect">
            <a:avLst/>
          </a:prstGeom>
          <a:solidFill>
            <a:schemeClr val="bg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dirty="0"/>
              <a:t>- dvorská</a:t>
            </a:r>
          </a:p>
          <a:p>
            <a:r>
              <a:rPr lang="cs-CZ" dirty="0"/>
              <a:t>- milostná</a:t>
            </a:r>
          </a:p>
        </p:txBody>
      </p:sp>
      <p:sp>
        <p:nvSpPr>
          <p:cNvPr id="38" name="Obdélník 37"/>
          <p:cNvSpPr/>
          <p:nvPr/>
        </p:nvSpPr>
        <p:spPr>
          <a:xfrm>
            <a:off x="3140848" y="4243142"/>
            <a:ext cx="1258027" cy="50405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biblické hry</a:t>
            </a:r>
          </a:p>
        </p:txBody>
      </p:sp>
      <p:sp>
        <p:nvSpPr>
          <p:cNvPr id="40" name="Obdélník 39"/>
          <p:cNvSpPr/>
          <p:nvPr/>
        </p:nvSpPr>
        <p:spPr>
          <a:xfrm>
            <a:off x="1763688" y="4216978"/>
            <a:ext cx="1305152" cy="130025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dirty="0"/>
              <a:t>- legendy</a:t>
            </a:r>
          </a:p>
          <a:p>
            <a:r>
              <a:rPr lang="cs-CZ" dirty="0"/>
              <a:t>- apokryfy</a:t>
            </a:r>
          </a:p>
        </p:txBody>
      </p:sp>
      <p:cxnSp>
        <p:nvCxnSpPr>
          <p:cNvPr id="41" name="Přímá spojnice 40"/>
          <p:cNvCxnSpPr>
            <a:cxnSpLocks/>
            <a:stCxn id="20" idx="2"/>
            <a:endCxn id="36" idx="0"/>
          </p:cNvCxnSpPr>
          <p:nvPr/>
        </p:nvCxnSpPr>
        <p:spPr>
          <a:xfrm>
            <a:off x="755576" y="3607523"/>
            <a:ext cx="81916" cy="59854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3" name="Přímá spojnice 52"/>
          <p:cNvCxnSpPr>
            <a:stCxn id="21" idx="2"/>
          </p:cNvCxnSpPr>
          <p:nvPr/>
        </p:nvCxnSpPr>
        <p:spPr>
          <a:xfrm>
            <a:off x="2267744" y="3607523"/>
            <a:ext cx="0" cy="59854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5" name="Přímá spojnice 54"/>
          <p:cNvCxnSpPr>
            <a:stCxn id="22" idx="2"/>
            <a:endCxn id="38" idx="0"/>
          </p:cNvCxnSpPr>
          <p:nvPr/>
        </p:nvCxnSpPr>
        <p:spPr>
          <a:xfrm>
            <a:off x="3769862" y="3609659"/>
            <a:ext cx="0" cy="63348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6" name="Obdélník 55"/>
          <p:cNvSpPr/>
          <p:nvPr/>
        </p:nvSpPr>
        <p:spPr>
          <a:xfrm>
            <a:off x="6207609" y="4233294"/>
            <a:ext cx="1748767" cy="1499962"/>
          </a:xfrm>
          <a:prstGeom prst="rect">
            <a:avLst/>
          </a:prstGeom>
          <a:solidFill>
            <a:schemeClr val="bg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dirty="0"/>
              <a:t>- hrdinský epos</a:t>
            </a:r>
          </a:p>
          <a:p>
            <a:r>
              <a:rPr lang="cs-CZ" dirty="0"/>
              <a:t>- zvířecí epos</a:t>
            </a:r>
          </a:p>
          <a:p>
            <a:r>
              <a:rPr lang="cs-CZ" dirty="0"/>
              <a:t>- cestopis</a:t>
            </a:r>
          </a:p>
          <a:p>
            <a:r>
              <a:rPr lang="cs-CZ" dirty="0"/>
              <a:t>- kronika</a:t>
            </a:r>
          </a:p>
        </p:txBody>
      </p:sp>
      <p:sp>
        <p:nvSpPr>
          <p:cNvPr id="58" name="Obdélník 57"/>
          <p:cNvSpPr/>
          <p:nvPr/>
        </p:nvSpPr>
        <p:spPr>
          <a:xfrm>
            <a:off x="8100392" y="4243142"/>
            <a:ext cx="936104" cy="475561"/>
          </a:xfrm>
          <a:prstGeom prst="rect">
            <a:avLst/>
          </a:prstGeom>
          <a:solidFill>
            <a:schemeClr val="bg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fraška</a:t>
            </a:r>
          </a:p>
        </p:txBody>
      </p:sp>
      <p:cxnSp>
        <p:nvCxnSpPr>
          <p:cNvPr id="63" name="Přímá spojnice 62"/>
          <p:cNvCxnSpPr>
            <a:stCxn id="28" idx="2"/>
            <a:endCxn id="37" idx="0"/>
          </p:cNvCxnSpPr>
          <p:nvPr/>
        </p:nvCxnSpPr>
        <p:spPr>
          <a:xfrm>
            <a:off x="5436096" y="3609659"/>
            <a:ext cx="0" cy="63348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77" name="Přímá spojnice 3076"/>
          <p:cNvCxnSpPr>
            <a:stCxn id="27" idx="2"/>
          </p:cNvCxnSpPr>
          <p:nvPr/>
        </p:nvCxnSpPr>
        <p:spPr>
          <a:xfrm>
            <a:off x="6968173" y="3607523"/>
            <a:ext cx="0" cy="63561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84" name="Přímá spojnice 3083"/>
          <p:cNvCxnSpPr>
            <a:stCxn id="26" idx="2"/>
          </p:cNvCxnSpPr>
          <p:nvPr/>
        </p:nvCxnSpPr>
        <p:spPr>
          <a:xfrm>
            <a:off x="8460432" y="3609659"/>
            <a:ext cx="0" cy="63348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026" name="Picture 2" descr="C:\Users\blazkova\AppData\Local\Microsoft\Windows\Temporary Internet Files\Content.IE5\LY7VM7Y9\MP900384909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7664" y="853448"/>
            <a:ext cx="1040160" cy="1038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5931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6" grpId="0" animBg="1"/>
      <p:bldP spid="27" grpId="0" animBg="1"/>
      <p:bldP spid="28" grpId="0" animBg="1"/>
      <p:bldP spid="36" grpId="0" animBg="1"/>
      <p:bldP spid="37" grpId="0" animBg="1"/>
      <p:bldP spid="38" grpId="0" animBg="1"/>
      <p:bldP spid="40" grpId="0" animBg="1"/>
      <p:bldP spid="56" grpId="0" animBg="1"/>
      <p:bldP spid="5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84976" cy="648072"/>
          </a:xfrm>
        </p:spPr>
        <p:txBody>
          <a:bodyPr>
            <a:normAutofit/>
          </a:bodyPr>
          <a:lstStyle/>
          <a:p>
            <a:r>
              <a:rPr lang="cs-CZ" sz="3200" b="1" u="sng" dirty="0">
                <a:solidFill>
                  <a:schemeClr val="bg1"/>
                </a:solidFill>
              </a:rPr>
              <a:t>Dvorská milostná lyrika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1365416"/>
            <a:ext cx="8784976" cy="5231936"/>
          </a:xfrm>
        </p:spPr>
        <p:txBody>
          <a:bodyPr>
            <a:normAutofit fontScale="92500" lnSpcReduction="10000"/>
          </a:bodyPr>
          <a:lstStyle/>
          <a:p>
            <a:r>
              <a:rPr lang="cs-CZ" sz="2400" b="1" dirty="0"/>
              <a:t>počátky ve francouzské Provence v 11. stol.</a:t>
            </a:r>
          </a:p>
          <a:p>
            <a:r>
              <a:rPr lang="cs-CZ" sz="2400" b="1" dirty="0"/>
              <a:t>hlavním tématem – neopětovaná láska</a:t>
            </a:r>
          </a:p>
          <a:p>
            <a:r>
              <a:rPr lang="cs-CZ" sz="2400" b="1" dirty="0"/>
              <a:t>ženy vykreslovány jako bohyně, jako ztělesnění ideálu</a:t>
            </a:r>
          </a:p>
          <a:p>
            <a:r>
              <a:rPr lang="cs-CZ" sz="2400" b="1" dirty="0"/>
              <a:t>autoři a interpreti:</a:t>
            </a:r>
          </a:p>
          <a:p>
            <a:pPr>
              <a:buFontTx/>
              <a:buChar char="-"/>
            </a:pPr>
            <a:r>
              <a:rPr lang="cs-CZ" sz="2400" b="1" i="1" dirty="0">
                <a:solidFill>
                  <a:srgbClr val="FFC000"/>
                </a:solidFill>
              </a:rPr>
              <a:t>trubadúři a truvéři </a:t>
            </a:r>
            <a:r>
              <a:rPr lang="cs-CZ" sz="2400" b="1" dirty="0"/>
              <a:t>(ve Francii)</a:t>
            </a:r>
          </a:p>
          <a:p>
            <a:pPr>
              <a:buFontTx/>
              <a:buChar char="-"/>
            </a:pPr>
            <a:r>
              <a:rPr lang="cs-CZ" sz="2400" b="1" i="1" dirty="0">
                <a:solidFill>
                  <a:srgbClr val="FFC000"/>
                </a:solidFill>
              </a:rPr>
              <a:t>minnesängři</a:t>
            </a:r>
            <a:r>
              <a:rPr lang="cs-CZ" sz="2400" b="1" dirty="0"/>
              <a:t> (v Německu)</a:t>
            </a:r>
          </a:p>
          <a:p>
            <a:endParaRPr lang="cs-CZ" sz="2400" b="1" dirty="0"/>
          </a:p>
          <a:p>
            <a:pPr marL="0" indent="0" algn="ctr">
              <a:buNone/>
            </a:pPr>
            <a:r>
              <a:rPr lang="cs-CZ" b="1" u="sng" dirty="0"/>
              <a:t>Hrdinský a rytířský epos</a:t>
            </a:r>
          </a:p>
          <a:p>
            <a:r>
              <a:rPr lang="cs-CZ" sz="2400" b="1" dirty="0"/>
              <a:t>rozsáhlá básnická skladba s bohatým dějem</a:t>
            </a:r>
          </a:p>
          <a:p>
            <a:r>
              <a:rPr lang="cs-CZ" sz="2400" b="1" dirty="0"/>
              <a:t>idealizuje hrdinu, který je vzorem středověkého rytíře (statečný, obětavý, věrný, čestný) </a:t>
            </a:r>
          </a:p>
          <a:p>
            <a:r>
              <a:rPr lang="cs-CZ" sz="2400" b="1" dirty="0"/>
              <a:t>nebyla důležitá originalita, ale forma</a:t>
            </a:r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2052" name="Picture 4" descr="C:\Users\blazkova\AppData\Local\Microsoft\Windows\Temporary Internet Files\Content.IE5\LY7VM7Y9\MC900354995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3338" y="209389"/>
            <a:ext cx="2398644" cy="1156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1484784"/>
            <a:ext cx="1800200" cy="28061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7202578" y="4315916"/>
            <a:ext cx="18405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/>
              <a:t>Vilém IX., první známý </a:t>
            </a:r>
          </a:p>
          <a:p>
            <a:r>
              <a:rPr lang="cs-CZ" sz="1400" dirty="0"/>
              <a:t>trubadúr</a:t>
            </a:r>
          </a:p>
        </p:txBody>
      </p:sp>
    </p:spTree>
    <p:extLst>
      <p:ext uri="{BB962C8B-B14F-4D97-AF65-F5344CB8AC3E}">
        <p14:creationId xmlns:p14="http://schemas.microsoft.com/office/powerpoint/2010/main" val="814351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 txBox="1">
            <a:spLocks noGrp="1"/>
          </p:cNvSpPr>
          <p:nvPr>
            <p:ph type="title" idx="4294967295"/>
          </p:nvPr>
        </p:nvSpPr>
        <p:spPr>
          <a:xfrm>
            <a:off x="0" y="188913"/>
            <a:ext cx="7934325" cy="754062"/>
          </a:xfrm>
        </p:spPr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>
              <a:lnSpc>
                <a:spcPct val="150000"/>
              </a:lnSpc>
              <a:spcBef>
                <a:spcPts val="1285"/>
              </a:spcBef>
              <a:spcAft>
                <a:spcPts val="1285"/>
              </a:spcAft>
              <a:buNone/>
            </a:pPr>
            <a:r>
              <a:rPr lang="cs-CZ" sz="3200" b="1" dirty="0">
                <a:solidFill>
                  <a:schemeClr val="bg1"/>
                </a:solidFill>
              </a:rPr>
              <a:t>DVORSKÁ LYRIKA </a:t>
            </a:r>
          </a:p>
        </p:txBody>
      </p:sp>
      <p:sp>
        <p:nvSpPr>
          <p:cNvPr id="4" name="Zástupný symbol pro text 3"/>
          <p:cNvSpPr txBox="1">
            <a:spLocks noGrp="1"/>
          </p:cNvSpPr>
          <p:nvPr>
            <p:ph type="body" idx="4294967295"/>
          </p:nvPr>
        </p:nvSpPr>
        <p:spPr>
          <a:xfrm>
            <a:off x="4298296" y="1052513"/>
            <a:ext cx="4845704" cy="4741862"/>
          </a:xfrm>
        </p:spPr>
        <p:txBody>
          <a:bodyPr>
            <a:normAutofit fontScale="92500" lnSpcReduction="10000"/>
          </a:bodyPr>
          <a:lstStyle>
            <a:defPPr marL="432000" marR="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cs-CZ" sz="32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Mangal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cs-CZ" sz="32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Mangal" pitchFamily="2"/>
              </a:defRPr>
            </a:lvl1pPr>
            <a:lvl2pPr marL="864000" marR="0" lvl="1" indent="-324000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defRPr lang="cs-CZ" sz="2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Mangal" pitchFamily="2"/>
              </a:defRPr>
            </a:lvl2pPr>
            <a:lvl3pPr marL="1295999" marR="0" lvl="2" indent="-288000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defRPr lang="cs-CZ" sz="24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Mangal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defRPr lang="cs-CZ" sz="20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Mangal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defRPr lang="cs-CZ" sz="20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Mangal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cs-CZ" sz="20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Mangal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cs-CZ" sz="20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Mangal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cs-CZ" sz="20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Mangal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cs-CZ" sz="20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Mangal" pitchFamily="2"/>
              </a:defRPr>
            </a:lvl9pPr>
          </a:lstStyle>
          <a:p>
            <a:pPr>
              <a:spcAft>
                <a:spcPts val="257"/>
              </a:spcAft>
              <a:buNone/>
            </a:pPr>
            <a:r>
              <a:rPr lang="cs-CZ" sz="2200" dirty="0">
                <a:solidFill>
                  <a:schemeClr val="bg1"/>
                </a:solidFill>
              </a:rPr>
              <a:t>"</a:t>
            </a:r>
            <a:r>
              <a:rPr lang="cs-CZ" sz="2200" dirty="0" err="1">
                <a:solidFill>
                  <a:schemeClr val="bg1"/>
                </a:solidFill>
              </a:rPr>
              <a:t>Žakéři</a:t>
            </a:r>
            <a:r>
              <a:rPr lang="cs-CZ" sz="2200" dirty="0">
                <a:solidFill>
                  <a:schemeClr val="bg1"/>
                </a:solidFill>
              </a:rPr>
              <a:t>, kdo takhle žvaní,</a:t>
            </a:r>
          </a:p>
          <a:p>
            <a:pPr>
              <a:spcAft>
                <a:spcPts val="257"/>
              </a:spcAft>
              <a:buNone/>
            </a:pPr>
            <a:r>
              <a:rPr lang="cs-CZ" sz="2200" dirty="0">
                <a:solidFill>
                  <a:schemeClr val="bg1"/>
                </a:solidFill>
              </a:rPr>
              <a:t>o tom víme, co by rád,</a:t>
            </a:r>
          </a:p>
          <a:p>
            <a:pPr>
              <a:spcAft>
                <a:spcPts val="257"/>
              </a:spcAft>
              <a:buNone/>
            </a:pPr>
            <a:r>
              <a:rPr lang="cs-CZ" sz="2200" dirty="0">
                <a:solidFill>
                  <a:schemeClr val="bg1"/>
                </a:solidFill>
              </a:rPr>
              <a:t>svádíte mě jako had,</a:t>
            </a:r>
          </a:p>
          <a:p>
            <a:pPr>
              <a:spcAft>
                <a:spcPts val="257"/>
              </a:spcAft>
              <a:buNone/>
            </a:pPr>
            <a:r>
              <a:rPr lang="cs-CZ" sz="2200" dirty="0">
                <a:solidFill>
                  <a:schemeClr val="bg1"/>
                </a:solidFill>
              </a:rPr>
              <a:t>ale ať mě pánbůh chrání!</a:t>
            </a:r>
          </a:p>
          <a:p>
            <a:pPr>
              <a:spcAft>
                <a:spcPts val="257"/>
              </a:spcAft>
              <a:buNone/>
            </a:pPr>
            <a:r>
              <a:rPr lang="cs-CZ" sz="2200" dirty="0">
                <a:solidFill>
                  <a:schemeClr val="bg1"/>
                </a:solidFill>
              </a:rPr>
              <a:t>Jen si nemyslete snad,</a:t>
            </a:r>
          </a:p>
          <a:p>
            <a:pPr>
              <a:spcAft>
                <a:spcPts val="257"/>
              </a:spcAft>
              <a:buNone/>
            </a:pPr>
            <a:r>
              <a:rPr lang="cs-CZ" sz="2200" dirty="0">
                <a:solidFill>
                  <a:schemeClr val="bg1"/>
                </a:solidFill>
              </a:rPr>
              <a:t>že mě baví poslouchat</a:t>
            </a:r>
          </a:p>
          <a:p>
            <a:pPr>
              <a:spcAft>
                <a:spcPts val="257"/>
              </a:spcAft>
              <a:buNone/>
            </a:pPr>
            <a:r>
              <a:rPr lang="cs-CZ" sz="2200" dirty="0">
                <a:solidFill>
                  <a:schemeClr val="bg1"/>
                </a:solidFill>
              </a:rPr>
              <a:t>vaši hříšnou hatmatilku.</a:t>
            </a:r>
          </a:p>
          <a:p>
            <a:pPr>
              <a:spcAft>
                <a:spcPts val="257"/>
              </a:spcAft>
              <a:buNone/>
            </a:pPr>
            <a:r>
              <a:rPr lang="cs-CZ" sz="2200" dirty="0">
                <a:solidFill>
                  <a:schemeClr val="bg1"/>
                </a:solidFill>
              </a:rPr>
              <a:t>Můj muž vás tu nachytat,</a:t>
            </a:r>
          </a:p>
          <a:p>
            <a:pPr>
              <a:spcAft>
                <a:spcPts val="257"/>
              </a:spcAft>
              <a:buNone/>
            </a:pPr>
            <a:r>
              <a:rPr lang="cs-CZ" sz="2200" dirty="0">
                <a:solidFill>
                  <a:schemeClr val="bg1"/>
                </a:solidFill>
              </a:rPr>
              <a:t>tak vám sáhne na kobylku,</a:t>
            </a:r>
          </a:p>
          <a:p>
            <a:pPr>
              <a:spcAft>
                <a:spcPts val="257"/>
              </a:spcAft>
              <a:buNone/>
            </a:pPr>
            <a:r>
              <a:rPr lang="cs-CZ" sz="2200" dirty="0">
                <a:solidFill>
                  <a:schemeClr val="bg1"/>
                </a:solidFill>
              </a:rPr>
              <a:t>tak vám střihne na kabát.</a:t>
            </a:r>
          </a:p>
          <a:p>
            <a:pPr>
              <a:spcAft>
                <a:spcPts val="257"/>
              </a:spcAft>
              <a:buNone/>
            </a:pPr>
            <a:r>
              <a:rPr lang="cs-CZ" sz="2200" dirty="0">
                <a:solidFill>
                  <a:schemeClr val="bg1"/>
                </a:solidFill>
              </a:rPr>
              <a:t>Co vám budu povídat -</a:t>
            </a:r>
          </a:p>
          <a:p>
            <a:pPr>
              <a:spcAft>
                <a:spcPts val="257"/>
              </a:spcAft>
              <a:buNone/>
            </a:pPr>
            <a:r>
              <a:rPr lang="cs-CZ" sz="2200" dirty="0">
                <a:solidFill>
                  <a:schemeClr val="bg1"/>
                </a:solidFill>
              </a:rPr>
              <a:t>koukejte mě vynechat</a:t>
            </a:r>
          </a:p>
          <a:p>
            <a:pPr>
              <a:spcAft>
                <a:spcPts val="257"/>
              </a:spcAft>
              <a:buNone/>
            </a:pPr>
            <a:r>
              <a:rPr lang="cs-CZ" sz="2200" dirty="0">
                <a:solidFill>
                  <a:schemeClr val="bg1"/>
                </a:solidFill>
              </a:rPr>
              <a:t>a nechte si o mně zdát,</a:t>
            </a:r>
          </a:p>
          <a:p>
            <a:pPr>
              <a:spcAft>
                <a:spcPts val="257"/>
              </a:spcAft>
              <a:buNone/>
            </a:pPr>
            <a:r>
              <a:rPr lang="cs-CZ" sz="2200" dirty="0">
                <a:solidFill>
                  <a:schemeClr val="bg1"/>
                </a:solidFill>
              </a:rPr>
              <a:t>vy trhane!"</a:t>
            </a:r>
          </a:p>
        </p:txBody>
      </p:sp>
      <p:sp>
        <p:nvSpPr>
          <p:cNvPr id="5" name="Zástupný symbol pro text 4"/>
          <p:cNvSpPr txBox="1">
            <a:spLocks noGrp="1"/>
          </p:cNvSpPr>
          <p:nvPr>
            <p:ph type="body" idx="4294967295"/>
          </p:nvPr>
        </p:nvSpPr>
        <p:spPr>
          <a:xfrm>
            <a:off x="8404" y="912813"/>
            <a:ext cx="4281488" cy="5945187"/>
          </a:xfrm>
        </p:spPr>
        <p:txBody>
          <a:bodyPr/>
          <a:lstStyle>
            <a:defPPr marL="432000" marR="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cs-CZ" sz="32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Mangal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cs-CZ" sz="32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Mangal" pitchFamily="2"/>
              </a:defRPr>
            </a:lvl1pPr>
            <a:lvl2pPr marL="864000" marR="0" lvl="1" indent="-324000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defRPr lang="cs-CZ" sz="2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Mangal" pitchFamily="2"/>
              </a:defRPr>
            </a:lvl2pPr>
            <a:lvl3pPr marL="1295999" marR="0" lvl="2" indent="-288000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defRPr lang="cs-CZ" sz="24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Mangal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defRPr lang="cs-CZ" sz="20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Mangal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defRPr lang="cs-CZ" sz="20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Mangal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cs-CZ" sz="20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Mangal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cs-CZ" sz="20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Mangal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cs-CZ" sz="20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Mangal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cs-CZ" sz="20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Mangal" pitchFamily="2"/>
              </a:defRPr>
            </a:lvl9pPr>
          </a:lstStyle>
          <a:p>
            <a:pPr>
              <a:spcAft>
                <a:spcPts val="257"/>
              </a:spcAft>
              <a:buNone/>
            </a:pPr>
            <a:r>
              <a:rPr lang="cs-CZ" sz="2400" dirty="0">
                <a:solidFill>
                  <a:schemeClr val="bg1"/>
                </a:solidFill>
              </a:rPr>
              <a:t>"Paní, suďte bez krutosti,</a:t>
            </a:r>
          </a:p>
          <a:p>
            <a:pPr>
              <a:spcAft>
                <a:spcPts val="257"/>
              </a:spcAft>
              <a:buNone/>
            </a:pPr>
            <a:r>
              <a:rPr lang="cs-CZ" sz="2200" dirty="0">
                <a:solidFill>
                  <a:schemeClr val="bg1"/>
                </a:solidFill>
              </a:rPr>
              <a:t>neboť jste můj pán a král;</a:t>
            </a:r>
          </a:p>
          <a:p>
            <a:pPr>
              <a:spcAft>
                <a:spcPts val="257"/>
              </a:spcAft>
              <a:buNone/>
            </a:pPr>
            <a:r>
              <a:rPr lang="cs-CZ" sz="2200" dirty="0">
                <a:solidFill>
                  <a:schemeClr val="bg1"/>
                </a:solidFill>
              </a:rPr>
              <a:t>budu se vám dvořit dál</a:t>
            </a:r>
          </a:p>
          <a:p>
            <a:pPr>
              <a:spcAft>
                <a:spcPts val="257"/>
              </a:spcAft>
              <a:buNone/>
            </a:pPr>
            <a:r>
              <a:rPr lang="cs-CZ" sz="2200" dirty="0">
                <a:solidFill>
                  <a:schemeClr val="bg1"/>
                </a:solidFill>
              </a:rPr>
              <a:t>myslí, srdcem svým i ctností,</a:t>
            </a:r>
          </a:p>
          <a:p>
            <a:pPr>
              <a:spcAft>
                <a:spcPts val="257"/>
              </a:spcAft>
              <a:buNone/>
            </a:pPr>
            <a:r>
              <a:rPr lang="cs-CZ" sz="2200" dirty="0">
                <a:solidFill>
                  <a:schemeClr val="bg1"/>
                </a:solidFill>
              </a:rPr>
              <a:t>jenom ztište ve mně žal,</a:t>
            </a:r>
          </a:p>
          <a:p>
            <a:pPr>
              <a:spcAft>
                <a:spcPts val="257"/>
              </a:spcAft>
              <a:buNone/>
            </a:pPr>
            <a:r>
              <a:rPr lang="cs-CZ" sz="2200" dirty="0">
                <a:solidFill>
                  <a:schemeClr val="bg1"/>
                </a:solidFill>
              </a:rPr>
              <a:t>který by mě utýral.</a:t>
            </a:r>
          </a:p>
          <a:p>
            <a:pPr>
              <a:spcAft>
                <a:spcPts val="257"/>
              </a:spcAft>
              <a:buNone/>
            </a:pPr>
            <a:r>
              <a:rPr lang="cs-CZ" sz="2200" dirty="0">
                <a:solidFill>
                  <a:schemeClr val="bg1"/>
                </a:solidFill>
              </a:rPr>
              <a:t>Chci vám sloužit v každém čase,</a:t>
            </a:r>
          </a:p>
          <a:p>
            <a:pPr>
              <a:spcAft>
                <a:spcPts val="257"/>
              </a:spcAft>
              <a:buNone/>
            </a:pPr>
            <a:r>
              <a:rPr lang="cs-CZ" sz="2200" dirty="0">
                <a:solidFill>
                  <a:schemeClr val="bg1"/>
                </a:solidFill>
              </a:rPr>
              <a:t>neboť nikde v šíř a dál</a:t>
            </a:r>
          </a:p>
          <a:p>
            <a:pPr>
              <a:spcAft>
                <a:spcPts val="257"/>
              </a:spcAft>
              <a:buNone/>
            </a:pPr>
            <a:r>
              <a:rPr lang="cs-CZ" sz="2200" dirty="0">
                <a:solidFill>
                  <a:schemeClr val="bg1"/>
                </a:solidFill>
              </a:rPr>
              <a:t>není rovno vaší kráse,</a:t>
            </a:r>
          </a:p>
          <a:p>
            <a:pPr>
              <a:spcAft>
                <a:spcPts val="257"/>
              </a:spcAft>
              <a:buNone/>
            </a:pPr>
            <a:r>
              <a:rPr lang="cs-CZ" sz="2200" dirty="0">
                <a:solidFill>
                  <a:schemeClr val="bg1"/>
                </a:solidFill>
              </a:rPr>
              <a:t>jste jak růže v klínu skal;</a:t>
            </a:r>
          </a:p>
          <a:p>
            <a:pPr>
              <a:spcAft>
                <a:spcPts val="257"/>
              </a:spcAft>
              <a:buNone/>
            </a:pPr>
            <a:r>
              <a:rPr lang="cs-CZ" sz="2200" dirty="0">
                <a:solidFill>
                  <a:schemeClr val="bg1"/>
                </a:solidFill>
              </a:rPr>
              <a:t>máj vás pro mne vychoval,</a:t>
            </a:r>
          </a:p>
          <a:p>
            <a:pPr>
              <a:spcAft>
                <a:spcPts val="257"/>
              </a:spcAft>
              <a:buNone/>
            </a:pPr>
            <a:r>
              <a:rPr lang="cs-CZ" sz="2200" dirty="0">
                <a:solidFill>
                  <a:schemeClr val="bg1"/>
                </a:solidFill>
              </a:rPr>
              <a:t>bych vás povždy miloval.</a:t>
            </a:r>
          </a:p>
          <a:p>
            <a:pPr>
              <a:spcAft>
                <a:spcPts val="257"/>
              </a:spcAft>
              <a:buNone/>
            </a:pPr>
            <a:r>
              <a:rPr lang="cs-CZ" sz="2200" dirty="0">
                <a:solidFill>
                  <a:schemeClr val="bg1"/>
                </a:solidFill>
              </a:rPr>
              <a:t>Pakli však můj cit mi lhal,</a:t>
            </a:r>
          </a:p>
          <a:p>
            <a:pPr>
              <a:spcAft>
                <a:spcPts val="257"/>
              </a:spcAft>
              <a:buNone/>
            </a:pPr>
            <a:r>
              <a:rPr lang="cs-CZ" sz="2200" dirty="0">
                <a:solidFill>
                  <a:schemeClr val="bg1"/>
                </a:solidFill>
              </a:rPr>
              <a:t>ach, jaký hřích!"</a:t>
            </a:r>
          </a:p>
        </p:txBody>
      </p:sp>
    </p:spTree>
  </p:cSld>
  <p:clrMapOvr>
    <a:masterClrMapping/>
  </p:clrMapOvr>
  <p:transition spd="med">
    <p:cover dir="u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815576" y="6205"/>
            <a:ext cx="320020" cy="6852089"/>
          </a:xfrm>
          <a:prstGeom prst="rect">
            <a:avLst/>
          </a:prstGeom>
          <a:solidFill>
            <a:srgbClr val="99CCFF"/>
          </a:solidFill>
          <a:ln w="0">
            <a:solidFill>
              <a:srgbClr val="000000"/>
            </a:solidFill>
            <a:prstDash val="solid"/>
          </a:ln>
        </p:spPr>
      </p:pic>
      <p:sp>
        <p:nvSpPr>
          <p:cNvPr id="3" name="Nadpis 2"/>
          <p:cNvSpPr txBox="1">
            <a:spLocks noGrp="1"/>
          </p:cNvSpPr>
          <p:nvPr>
            <p:ph type="title" idx="4294967295"/>
          </p:nvPr>
        </p:nvSpPr>
        <p:spPr>
          <a:xfrm>
            <a:off x="0" y="98881"/>
            <a:ext cx="7935913" cy="1494512"/>
          </a:xfrm>
        </p:spPr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>
              <a:lnSpc>
                <a:spcPct val="150000"/>
              </a:lnSpc>
              <a:spcBef>
                <a:spcPts val="1285"/>
              </a:spcBef>
              <a:spcAft>
                <a:spcPts val="1285"/>
              </a:spcAft>
              <a:buNone/>
            </a:pPr>
            <a:r>
              <a:rPr lang="cs-CZ" b="1" dirty="0">
                <a:solidFill>
                  <a:schemeClr val="bg1"/>
                </a:solidFill>
              </a:rPr>
              <a:t>DVORSKÁ LYRIKA</a:t>
            </a:r>
            <a:br>
              <a:rPr lang="cs-CZ" b="1" dirty="0">
                <a:solidFill>
                  <a:schemeClr val="bg1"/>
                </a:solidFill>
              </a:rPr>
            </a:br>
            <a:r>
              <a:rPr lang="cs-CZ" sz="3300" b="1" dirty="0">
                <a:solidFill>
                  <a:schemeClr val="bg1"/>
                </a:solidFill>
              </a:rPr>
              <a:t>Literární ukázka - rozbor</a:t>
            </a:r>
          </a:p>
        </p:txBody>
      </p:sp>
      <p:sp>
        <p:nvSpPr>
          <p:cNvPr id="4" name="Zástupný symbol pro text 3"/>
          <p:cNvSpPr txBox="1">
            <a:spLocks noGrp="1"/>
          </p:cNvSpPr>
          <p:nvPr>
            <p:ph type="body" idx="4294967295"/>
          </p:nvPr>
        </p:nvSpPr>
        <p:spPr>
          <a:xfrm>
            <a:off x="379412" y="1685629"/>
            <a:ext cx="8385175" cy="698500"/>
          </a:xfrm>
        </p:spPr>
        <p:txBody>
          <a:bodyPr/>
          <a:lstStyle>
            <a:defPPr marL="432000" marR="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cs-CZ" sz="32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Mangal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cs-CZ" sz="32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Mangal" pitchFamily="2"/>
              </a:defRPr>
            </a:lvl1pPr>
            <a:lvl2pPr marL="864000" marR="0" lvl="1" indent="-324000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defRPr lang="cs-CZ" sz="2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Mangal" pitchFamily="2"/>
              </a:defRPr>
            </a:lvl2pPr>
            <a:lvl3pPr marL="1295999" marR="0" lvl="2" indent="-288000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defRPr lang="cs-CZ" sz="24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Mangal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defRPr lang="cs-CZ" sz="20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Mangal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defRPr lang="cs-CZ" sz="20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Mangal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cs-CZ" sz="20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Mangal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cs-CZ" sz="20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Mangal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cs-CZ" sz="20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Mangal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cs-CZ" sz="20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Mangal" pitchFamily="2"/>
              </a:defRPr>
            </a:lvl9pPr>
          </a:lstStyle>
          <a:p>
            <a:pPr>
              <a:spcAft>
                <a:spcPts val="257"/>
              </a:spcAft>
              <a:buClr>
                <a:srgbClr val="FFD320"/>
              </a:buClr>
              <a:buSzPct val="100000"/>
              <a:buAutoNum type="arabicPeriod"/>
            </a:pPr>
            <a:r>
              <a:rPr lang="cs-CZ" sz="2500" dirty="0">
                <a:solidFill>
                  <a:srgbClr val="FFD320"/>
                </a:solidFill>
              </a:rPr>
              <a:t>Co je hlavním tématem ukázky?</a:t>
            </a:r>
          </a:p>
          <a:p>
            <a:pPr>
              <a:spcAft>
                <a:spcPts val="257"/>
              </a:spcAft>
              <a:buNone/>
            </a:pPr>
            <a:endParaRPr lang="cs-CZ" sz="2200" dirty="0">
              <a:solidFill>
                <a:srgbClr val="FFD320"/>
              </a:solidFill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1207586" y="2172773"/>
            <a:ext cx="913347" cy="451128"/>
          </a:xfrm>
          <a:prstGeom prst="rect">
            <a:avLst/>
          </a:prstGeom>
          <a:noFill/>
          <a:ln>
            <a:noFill/>
          </a:ln>
        </p:spPr>
        <p:txBody>
          <a:bodyPr vert="horz" wrap="none" lIns="81639" tIns="40820" rIns="81639" bIns="4082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hangingPunct="0">
              <a:buNone/>
            </a:pPr>
            <a:r>
              <a:rPr lang="cs-CZ" sz="2500" dirty="0">
                <a:solidFill>
                  <a:srgbClr val="FF950E"/>
                </a:solidFill>
                <a:latin typeface="Arial" pitchFamily="18"/>
                <a:ea typeface="Arial Unicode MS" pitchFamily="2"/>
                <a:cs typeface="Mangal" pitchFamily="2"/>
              </a:rPr>
              <a:t>láska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439538" y="2604845"/>
            <a:ext cx="3015718" cy="451128"/>
          </a:xfrm>
          <a:prstGeom prst="rect">
            <a:avLst/>
          </a:prstGeom>
          <a:noFill/>
          <a:ln>
            <a:noFill/>
          </a:ln>
        </p:spPr>
        <p:txBody>
          <a:bodyPr vert="horz" wrap="none" lIns="81639" tIns="40820" rIns="81639" bIns="4082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hangingPunct="0">
              <a:buClr>
                <a:srgbClr val="FFD320"/>
              </a:buClr>
              <a:buSzPct val="100000"/>
              <a:buAutoNum type="arabicPeriod" startAt="2"/>
            </a:pPr>
            <a:r>
              <a:rPr lang="cs-CZ" sz="2500" dirty="0">
                <a:latin typeface="Arial" pitchFamily="18"/>
                <a:ea typeface="Arial Unicode MS" pitchFamily="2"/>
                <a:cs typeface="Mangal" pitchFamily="2"/>
              </a:rPr>
              <a:t> </a:t>
            </a:r>
            <a:r>
              <a:rPr lang="cs-CZ" sz="2500" dirty="0">
                <a:solidFill>
                  <a:srgbClr val="FFD320"/>
                </a:solidFill>
                <a:latin typeface="Arial" pitchFamily="18"/>
                <a:ea typeface="Arial Unicode MS" pitchFamily="2"/>
                <a:cs typeface="Mangal" pitchFamily="2"/>
              </a:rPr>
              <a:t>O co rytíř usiluje?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1177544" y="3059453"/>
            <a:ext cx="7025918" cy="451128"/>
          </a:xfrm>
          <a:prstGeom prst="rect">
            <a:avLst/>
          </a:prstGeom>
          <a:noFill/>
          <a:ln>
            <a:noFill/>
          </a:ln>
        </p:spPr>
        <p:txBody>
          <a:bodyPr vert="horz" wrap="none" lIns="81639" tIns="40820" rIns="81639" bIns="4082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hangingPunct="0">
              <a:buNone/>
            </a:pPr>
            <a:r>
              <a:rPr lang="cs-CZ" sz="2500" dirty="0">
                <a:solidFill>
                  <a:srgbClr val="FF950E"/>
                </a:solidFill>
                <a:latin typeface="Arial" pitchFamily="18"/>
                <a:ea typeface="Arial Unicode MS" pitchFamily="2"/>
                <a:cs typeface="Mangal" pitchFamily="2"/>
              </a:rPr>
              <a:t>o náklonnost, službu své dámě, aby si ho všimla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476765" y="5384740"/>
            <a:ext cx="4833586" cy="451128"/>
          </a:xfrm>
          <a:prstGeom prst="rect">
            <a:avLst/>
          </a:prstGeom>
          <a:noFill/>
          <a:ln>
            <a:noFill/>
          </a:ln>
        </p:spPr>
        <p:txBody>
          <a:bodyPr vert="horz" wrap="none" lIns="81639" tIns="40820" rIns="81639" bIns="4082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hangingPunct="0">
              <a:buClr>
                <a:srgbClr val="FFD320"/>
              </a:buClr>
              <a:buSzPct val="100000"/>
              <a:buAutoNum type="arabicPeriod" startAt="5"/>
            </a:pPr>
            <a:r>
              <a:rPr lang="cs-CZ" sz="2500" dirty="0">
                <a:solidFill>
                  <a:srgbClr val="FFD320"/>
                </a:solidFill>
                <a:latin typeface="Arial" pitchFamily="18"/>
                <a:ea typeface="Arial Unicode MS" pitchFamily="2"/>
                <a:cs typeface="Mangal" pitchFamily="2"/>
              </a:rPr>
              <a:t> Jak rytíř vyjadřuje ženě lásku?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1321226" y="5870700"/>
            <a:ext cx="1768901" cy="451128"/>
          </a:xfrm>
          <a:prstGeom prst="rect">
            <a:avLst/>
          </a:prstGeom>
          <a:noFill/>
          <a:ln>
            <a:noFill/>
          </a:ln>
        </p:spPr>
        <p:txBody>
          <a:bodyPr vert="horz" wrap="none" lIns="81639" tIns="40820" rIns="81639" bIns="4082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hangingPunct="0">
              <a:buNone/>
            </a:pPr>
            <a:r>
              <a:rPr lang="cs-CZ" sz="2500" dirty="0">
                <a:solidFill>
                  <a:srgbClr val="FF950E"/>
                </a:solidFill>
                <a:latin typeface="Arial" pitchFamily="18"/>
                <a:ea typeface="Arial Unicode MS" pitchFamily="2"/>
                <a:cs typeface="Mangal" pitchFamily="2"/>
              </a:rPr>
              <a:t>jako službu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458150" y="4393554"/>
            <a:ext cx="6411775" cy="451128"/>
          </a:xfrm>
          <a:prstGeom prst="rect">
            <a:avLst/>
          </a:prstGeom>
          <a:noFill/>
          <a:ln>
            <a:noFill/>
          </a:ln>
        </p:spPr>
        <p:txBody>
          <a:bodyPr vert="horz" wrap="none" lIns="81639" tIns="40820" rIns="81639" bIns="4082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hangingPunct="0">
              <a:buClr>
                <a:srgbClr val="FFD320"/>
              </a:buClr>
              <a:buSzPct val="100000"/>
              <a:buAutoNum type="arabicPeriod" startAt="4"/>
            </a:pPr>
            <a:r>
              <a:rPr lang="cs-CZ" sz="2500" dirty="0">
                <a:solidFill>
                  <a:srgbClr val="FFD320"/>
                </a:solidFill>
                <a:latin typeface="Arial" pitchFamily="18"/>
                <a:ea typeface="Arial Unicode MS" pitchFamily="2"/>
                <a:cs typeface="Mangal" pitchFamily="2"/>
              </a:rPr>
              <a:t> Je láska šťastná, nebo nešťastná a proč?</a:t>
            </a:r>
          </a:p>
        </p:txBody>
      </p:sp>
      <p:sp>
        <p:nvSpPr>
          <p:cNvPr id="11" name="TextovéPole 10"/>
          <p:cNvSpPr txBox="1"/>
          <p:nvPr/>
        </p:nvSpPr>
        <p:spPr>
          <a:xfrm>
            <a:off x="1276489" y="4876574"/>
            <a:ext cx="6879531" cy="451128"/>
          </a:xfrm>
          <a:prstGeom prst="rect">
            <a:avLst/>
          </a:prstGeom>
          <a:noFill/>
          <a:ln>
            <a:noFill/>
          </a:ln>
        </p:spPr>
        <p:txBody>
          <a:bodyPr vert="horz" wrap="none" lIns="81639" tIns="40820" rIns="81639" bIns="4082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hangingPunct="0">
              <a:buNone/>
            </a:pPr>
            <a:r>
              <a:rPr lang="cs-CZ" sz="2500" dirty="0">
                <a:solidFill>
                  <a:srgbClr val="FF950E"/>
                </a:solidFill>
                <a:latin typeface="Arial" pitchFamily="18"/>
                <a:ea typeface="Arial Unicode MS" pitchFamily="2"/>
                <a:cs typeface="Mangal" pitchFamily="2"/>
              </a:rPr>
              <a:t>nešťastná, dáma je vdaná a bohatá, rytíř chudý</a:t>
            </a:r>
          </a:p>
        </p:txBody>
      </p:sp>
      <p:sp>
        <p:nvSpPr>
          <p:cNvPr id="12" name="TextovéPole 11"/>
          <p:cNvSpPr txBox="1"/>
          <p:nvPr/>
        </p:nvSpPr>
        <p:spPr>
          <a:xfrm>
            <a:off x="445742" y="3516999"/>
            <a:ext cx="5956010" cy="451128"/>
          </a:xfrm>
          <a:prstGeom prst="rect">
            <a:avLst/>
          </a:prstGeom>
          <a:noFill/>
          <a:ln>
            <a:noFill/>
          </a:ln>
        </p:spPr>
        <p:txBody>
          <a:bodyPr vert="horz" wrap="none" lIns="81639" tIns="40820" rIns="81639" bIns="4082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hangingPunct="0">
              <a:buClr>
                <a:srgbClr val="FFD320"/>
              </a:buClr>
              <a:buSzPct val="100000"/>
              <a:buAutoNum type="arabicPeriod" startAt="3"/>
            </a:pPr>
            <a:r>
              <a:rPr lang="cs-CZ" sz="2500" dirty="0">
                <a:solidFill>
                  <a:srgbClr val="FFD320"/>
                </a:solidFill>
                <a:latin typeface="Arial" pitchFamily="18"/>
                <a:ea typeface="Arial Unicode MS" pitchFamily="2"/>
                <a:cs typeface="Mangal" pitchFamily="2"/>
              </a:rPr>
              <a:t> Proč dáma oslovuje rytíře „vy trhane“?</a:t>
            </a:r>
          </a:p>
        </p:txBody>
      </p:sp>
      <p:sp>
        <p:nvSpPr>
          <p:cNvPr id="13" name="TextovéPole 12"/>
          <p:cNvSpPr txBox="1"/>
          <p:nvPr/>
        </p:nvSpPr>
        <p:spPr>
          <a:xfrm>
            <a:off x="1206607" y="3948745"/>
            <a:ext cx="2677805" cy="451128"/>
          </a:xfrm>
          <a:prstGeom prst="rect">
            <a:avLst/>
          </a:prstGeom>
          <a:noFill/>
          <a:ln>
            <a:noFill/>
          </a:ln>
        </p:spPr>
        <p:txBody>
          <a:bodyPr vert="horz" wrap="none" lIns="81639" tIns="40820" rIns="81639" bIns="4082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hangingPunct="0">
              <a:buNone/>
            </a:pPr>
            <a:r>
              <a:rPr lang="cs-CZ" sz="2500" dirty="0">
                <a:solidFill>
                  <a:srgbClr val="FF950E"/>
                </a:solidFill>
                <a:latin typeface="Arial" pitchFamily="18"/>
                <a:ea typeface="Arial Unicode MS" pitchFamily="2"/>
                <a:cs typeface="Mangal" pitchFamily="2"/>
              </a:rPr>
              <a:t>protože byl chudý</a:t>
            </a:r>
          </a:p>
        </p:txBody>
      </p:sp>
    </p:spTree>
  </p:cSld>
  <p:clrMapOvr>
    <a:masterClrMapping/>
  </p:clrMapOvr>
  <p:transition spd="med"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259323" y="5592652"/>
            <a:ext cx="4406046" cy="765199"/>
          </a:xfrm>
        </p:spPr>
        <p:txBody>
          <a:bodyPr>
            <a:normAutofit/>
          </a:bodyPr>
          <a:lstStyle/>
          <a:p>
            <a:r>
              <a:rPr lang="cs-CZ" b="1" u="sng" dirty="0"/>
              <a:t>Národní eposy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323528" y="260648"/>
            <a:ext cx="5733791" cy="5688632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cs-CZ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Francie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cs-CZ" sz="2400" b="1" i="1" u="sng" dirty="0"/>
              <a:t>Píseň o Rolandovi </a:t>
            </a:r>
            <a:r>
              <a:rPr lang="cs-CZ" sz="2400" b="1" dirty="0"/>
              <a:t>(Roland – rytíř Karla Velikého)</a:t>
            </a:r>
          </a:p>
          <a:p>
            <a:pPr marL="0" indent="0">
              <a:lnSpc>
                <a:spcPct val="90000"/>
              </a:lnSpc>
              <a:buNone/>
            </a:pPr>
            <a:endParaRPr lang="cs-CZ" sz="2400" b="1" dirty="0"/>
          </a:p>
          <a:p>
            <a:pPr marL="0" indent="0">
              <a:lnSpc>
                <a:spcPct val="90000"/>
              </a:lnSpc>
              <a:buNone/>
            </a:pPr>
            <a:r>
              <a:rPr lang="cs-CZ" sz="2400" b="1" u="sng" dirty="0"/>
              <a:t>Ukázka: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cs-CZ" sz="2400" b="1" i="1" dirty="0"/>
              <a:t>Již cítí Roland, kterak smrt se blíží,</a:t>
            </a:r>
            <a:br>
              <a:rPr lang="cs-CZ" sz="2400" b="1" i="1" dirty="0"/>
            </a:br>
            <a:r>
              <a:rPr lang="cs-CZ" sz="2400" b="1" i="1" dirty="0"/>
              <a:t>jak z hlavy k srdci sestupuje nyní.</a:t>
            </a:r>
            <a:br>
              <a:rPr lang="cs-CZ" sz="2400" b="1" i="1" dirty="0"/>
            </a:br>
            <a:r>
              <a:rPr lang="cs-CZ" sz="2400" b="1" i="1" dirty="0"/>
              <a:t>Hle, na návrší chvatným krokem míří:</a:t>
            </a:r>
            <a:br>
              <a:rPr lang="cs-CZ" sz="2400" b="1" i="1" dirty="0"/>
            </a:br>
            <a:r>
              <a:rPr lang="cs-CZ" sz="2400" b="1" i="1" dirty="0"/>
              <a:t>tam ulehne pod rudou borovici.</a:t>
            </a:r>
            <a:br>
              <a:rPr lang="cs-CZ" sz="2400" b="1" i="1" dirty="0"/>
            </a:br>
            <a:r>
              <a:rPr lang="cs-CZ" sz="2400" b="1" i="1" dirty="0"/>
              <a:t>Pod sebe meč, Olifant položí si,</a:t>
            </a:r>
            <a:br>
              <a:rPr lang="cs-CZ" sz="2400" b="1" i="1" dirty="0"/>
            </a:br>
            <a:r>
              <a:rPr lang="cs-CZ" sz="2400" b="1" i="1" dirty="0"/>
              <a:t>tvář obrátí pak k řadám nevěřících,</a:t>
            </a:r>
            <a:br>
              <a:rPr lang="cs-CZ" sz="2400" b="1" i="1" dirty="0"/>
            </a:br>
            <a:r>
              <a:rPr lang="cs-CZ" sz="2400" b="1" i="1" dirty="0"/>
              <a:t>aby až Karel stane na bojišti,</a:t>
            </a:r>
            <a:br>
              <a:rPr lang="cs-CZ" sz="2400" b="1" i="1" dirty="0"/>
            </a:br>
            <a:r>
              <a:rPr lang="cs-CZ" sz="2400" b="1" i="1" dirty="0"/>
              <a:t>povědět mohl s všemi bojovníky,</a:t>
            </a:r>
            <a:br>
              <a:rPr lang="cs-CZ" sz="2400" b="1" i="1" dirty="0"/>
            </a:br>
            <a:r>
              <a:rPr lang="cs-CZ" sz="2400" b="1" i="1" dirty="0"/>
              <a:t>že jako vítěz zemře pro Francii.</a:t>
            </a:r>
            <a:br>
              <a:rPr lang="cs-CZ" sz="2400" b="1" i="1" dirty="0"/>
            </a:br>
            <a:r>
              <a:rPr lang="cs-CZ" sz="2400" b="1" i="1" dirty="0"/>
              <a:t>Bije se v hruď a vyznává své hříchy,</a:t>
            </a:r>
            <a:br>
              <a:rPr lang="cs-CZ" sz="2400" b="1" i="1" dirty="0"/>
            </a:br>
            <a:r>
              <a:rPr lang="cs-CZ" sz="2400" b="1" i="1" dirty="0"/>
              <a:t>pak podá Bohu pravou rukavici.                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cs-CZ" sz="2400" b="1" dirty="0"/>
              <a:t>Rolandova smrt</a:t>
            </a:r>
          </a:p>
          <a:p>
            <a:pPr marL="0" indent="0">
              <a:lnSpc>
                <a:spcPct val="90000"/>
              </a:lnSpc>
              <a:buNone/>
            </a:pPr>
            <a:endParaRPr lang="cs-CZ" sz="14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90" r="29506" b="3"/>
          <a:stretch/>
        </p:blipFill>
        <p:spPr bwMode="auto">
          <a:xfrm>
            <a:off x="6235716" y="732999"/>
            <a:ext cx="2429653" cy="4334450"/>
          </a:xfrm>
          <a:custGeom>
            <a:avLst/>
            <a:gdLst/>
            <a:ahLst/>
            <a:cxnLst/>
            <a:rect l="l" t="t" r="r" b="b"/>
            <a:pathLst>
              <a:path w="3239538" h="4334450">
                <a:moveTo>
                  <a:pt x="322464" y="0"/>
                </a:moveTo>
                <a:lnTo>
                  <a:pt x="3239538" y="0"/>
                </a:lnTo>
                <a:lnTo>
                  <a:pt x="3239538" y="4011987"/>
                </a:lnTo>
                <a:lnTo>
                  <a:pt x="2917075" y="4334450"/>
                </a:lnTo>
                <a:lnTo>
                  <a:pt x="0" y="4334450"/>
                </a:lnTo>
                <a:lnTo>
                  <a:pt x="0" y="322464"/>
                </a:lnTo>
                <a:close/>
              </a:path>
            </a:pathLst>
          </a:custGeom>
          <a:noFill/>
          <a:ln w="15875">
            <a:solidFill>
              <a:srgbClr val="FFFFFF">
                <a:alpha val="40000"/>
              </a:srgbClr>
            </a:solidFill>
          </a:ln>
          <a:effectLst>
            <a:innerShdw blurRad="57150" dist="38100" dir="14460000">
              <a:prstClr val="black">
                <a:alpha val="70000"/>
              </a:prstClr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grpSp>
        <p:nvGrpSpPr>
          <p:cNvPr id="136" name="Group 135">
            <a:extLst>
              <a:ext uri="{FF2B5EF4-FFF2-40B4-BE49-F238E27FC236}">
                <a16:creationId xmlns:a16="http://schemas.microsoft.com/office/drawing/2014/main" id="{A65C0CBF-FB8C-496A-8012-53F875FE8C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905229" y="2959517"/>
            <a:ext cx="2236395" cy="3208867"/>
            <a:chOff x="9206969" y="2963333"/>
            <a:chExt cx="2981858" cy="3208867"/>
          </a:xfrm>
        </p:grpSpPr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id="{28E68BDE-A896-42A4-96AB-D84C8B01F6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>
              <a:extLst>
                <a:ext uri="{FF2B5EF4-FFF2-40B4-BE49-F238E27FC236}">
                  <a16:creationId xmlns:a16="http://schemas.microsoft.com/office/drawing/2014/main" id="{42626011-75BF-423C-B43C-D01A3EE640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>
              <a:extLst>
                <a:ext uri="{FF2B5EF4-FFF2-40B4-BE49-F238E27FC236}">
                  <a16:creationId xmlns:a16="http://schemas.microsoft.com/office/drawing/2014/main" id="{5317726A-53D9-47B0-96D5-86DE3618B3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>
              <a:extLst>
                <a:ext uri="{FF2B5EF4-FFF2-40B4-BE49-F238E27FC236}">
                  <a16:creationId xmlns:a16="http://schemas.microsoft.com/office/drawing/2014/main" id="{5BDCCA82-2FFC-4254-BF08-13DF26F378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>
              <a:extLst>
                <a:ext uri="{FF2B5EF4-FFF2-40B4-BE49-F238E27FC236}">
                  <a16:creationId xmlns:a16="http://schemas.microsoft.com/office/drawing/2014/main" id="{2FFE1D44-D3D4-416F-BC3E-9C9C3401E2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192885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84976" cy="562074"/>
          </a:xfrm>
        </p:spPr>
        <p:txBody>
          <a:bodyPr>
            <a:normAutofit fontScale="90000"/>
          </a:bodyPr>
          <a:lstStyle/>
          <a:p>
            <a:r>
              <a:rPr lang="cs-CZ" b="1" u="sng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Německo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764704"/>
            <a:ext cx="8712968" cy="5976664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cs-CZ" b="1" i="1" u="sng" dirty="0"/>
              <a:t>Píseň o Nibelunzích </a:t>
            </a:r>
          </a:p>
          <a:p>
            <a:pPr marL="0" indent="0">
              <a:buNone/>
            </a:pPr>
            <a:r>
              <a:rPr lang="cs-CZ" sz="2400" dirty="0"/>
              <a:t>(Nibelungové – bájní skřítci, kteří stráží poklady)</a:t>
            </a:r>
          </a:p>
          <a:p>
            <a:pPr marL="0" indent="0" algn="just">
              <a:buNone/>
            </a:pPr>
            <a:r>
              <a:rPr lang="cs-CZ" sz="1800" b="1" dirty="0"/>
              <a:t>        Hlavním hrdinou je kralevic Siegfried, který získává </a:t>
            </a:r>
          </a:p>
          <a:p>
            <a:pPr marL="0" indent="0" algn="just">
              <a:buNone/>
            </a:pPr>
            <a:r>
              <a:rPr lang="cs-CZ" sz="1800" b="1" dirty="0"/>
              <a:t>poklad. Siegfried se dává do služeb krále </a:t>
            </a:r>
            <a:r>
              <a:rPr lang="cs-CZ" sz="1800" b="1" dirty="0" err="1"/>
              <a:t>Gunthera</a:t>
            </a:r>
            <a:r>
              <a:rPr lang="cs-CZ" sz="1800" b="1" dirty="0"/>
              <a:t> a lstí pro </a:t>
            </a:r>
          </a:p>
          <a:p>
            <a:pPr marL="0" indent="0" algn="just">
              <a:buNone/>
            </a:pPr>
            <a:r>
              <a:rPr lang="cs-CZ" sz="1800" b="1" dirty="0"/>
              <a:t>něj získá islandskou královnu Brunhildu. Poté žádá od krále </a:t>
            </a:r>
          </a:p>
          <a:p>
            <a:pPr marL="0" indent="0" algn="just">
              <a:buNone/>
            </a:pPr>
            <a:r>
              <a:rPr lang="cs-CZ" sz="1800" b="1" dirty="0" err="1"/>
              <a:t>Gunthera</a:t>
            </a:r>
            <a:r>
              <a:rPr lang="cs-CZ" sz="1800" b="1" dirty="0"/>
              <a:t> za odměnu ruku jeho sestry </a:t>
            </a:r>
            <a:r>
              <a:rPr lang="cs-CZ" sz="1800" b="1" dirty="0" err="1"/>
              <a:t>Kremhildy</a:t>
            </a:r>
            <a:r>
              <a:rPr lang="cs-CZ" sz="1800" b="1" dirty="0"/>
              <a:t>. Po letech </a:t>
            </a:r>
          </a:p>
          <a:p>
            <a:pPr marL="0" indent="0" algn="just">
              <a:buNone/>
            </a:pPr>
            <a:r>
              <a:rPr lang="cs-CZ" sz="1800" b="1" dirty="0"/>
              <a:t>vyjde najevo lest, kterou Siegfried připravil a Brunhilda ho </a:t>
            </a:r>
          </a:p>
          <a:p>
            <a:pPr marL="0" indent="0" algn="just">
              <a:buNone/>
            </a:pPr>
            <a:r>
              <a:rPr lang="cs-CZ" sz="1800" b="1" dirty="0"/>
              <a:t>za to zavraždí. </a:t>
            </a:r>
            <a:r>
              <a:rPr lang="cs-CZ" sz="1800" b="1" dirty="0" err="1"/>
              <a:t>Kremhilda</a:t>
            </a:r>
            <a:r>
              <a:rPr lang="cs-CZ" sz="1800" b="1" dirty="0"/>
              <a:t> se mstí za </a:t>
            </a:r>
            <a:r>
              <a:rPr lang="cs-CZ" sz="1800" b="1" dirty="0" err="1"/>
              <a:t>Siegfriedovu</a:t>
            </a:r>
            <a:r>
              <a:rPr lang="cs-CZ" sz="1800" b="1" dirty="0"/>
              <a:t> smrt - vraha </a:t>
            </a:r>
          </a:p>
          <a:p>
            <a:pPr marL="0" indent="0" algn="just">
              <a:buNone/>
            </a:pPr>
            <a:r>
              <a:rPr lang="cs-CZ" sz="1800" b="1" dirty="0"/>
              <a:t>zabije, ale sama umírá. Tím zemřely všechny osoby, které </a:t>
            </a:r>
          </a:p>
          <a:p>
            <a:pPr marL="0" indent="0" algn="just">
              <a:buNone/>
            </a:pPr>
            <a:r>
              <a:rPr lang="cs-CZ" sz="1800" b="1" dirty="0"/>
              <a:t>věděly, kde je schovaný bájný poklad, a ten je proto</a:t>
            </a:r>
          </a:p>
          <a:p>
            <a:pPr marL="0" indent="0" algn="just">
              <a:buNone/>
            </a:pPr>
            <a:r>
              <a:rPr lang="cs-CZ" sz="1800" b="1" dirty="0"/>
              <a:t>nenávratně ztracen.</a:t>
            </a:r>
          </a:p>
          <a:p>
            <a:pPr marL="0" indent="0" algn="just">
              <a:buNone/>
            </a:pPr>
            <a:endParaRPr lang="cs-CZ" sz="1800" b="1" dirty="0"/>
          </a:p>
          <a:p>
            <a:pPr algn="just"/>
            <a:r>
              <a:rPr lang="cs-CZ" sz="2000" b="1" dirty="0"/>
              <a:t>Inspirace pro německého skladatele Richarda Wagnera – </a:t>
            </a:r>
          </a:p>
          <a:p>
            <a:pPr marL="0" indent="0" algn="just">
              <a:buNone/>
            </a:pPr>
            <a:r>
              <a:rPr lang="cs-CZ" sz="2000" b="1" dirty="0"/>
              <a:t>Opera </a:t>
            </a:r>
            <a:r>
              <a:rPr lang="cs-CZ" sz="2000" b="1" u="sng" dirty="0"/>
              <a:t>Prsten Nibelungův</a:t>
            </a:r>
          </a:p>
          <a:p>
            <a:pPr marL="0" indent="0" algn="just">
              <a:buNone/>
            </a:pPr>
            <a:endParaRPr lang="cs-CZ" sz="2000" b="1" u="sng" dirty="0"/>
          </a:p>
          <a:p>
            <a:pPr marL="0" indent="0" algn="just">
              <a:buNone/>
            </a:pPr>
            <a:r>
              <a:rPr lang="cs-CZ" sz="2000" b="1" u="sng" dirty="0">
                <a:hlinkClick r:id="rId2"/>
              </a:rPr>
              <a:t>http://www.youtube.com/watch?v=LW9Es1-IDc0</a:t>
            </a:r>
            <a:endParaRPr lang="cs-CZ" sz="2000" b="1" u="sng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1154" y="269657"/>
            <a:ext cx="1812444" cy="26719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6872576" y="2717024"/>
            <a:ext cx="18610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/>
              <a:t>První strana rukopisu C</a:t>
            </a:r>
          </a:p>
        </p:txBody>
      </p:sp>
      <p:pic>
        <p:nvPicPr>
          <p:cNvPr id="4100" name="Picture 4" descr="http://upload.wikimedia.org/wikipedia/commons/2/2b/Nibelungenlied_manuscript-k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3798" y="3374683"/>
            <a:ext cx="1920690" cy="2607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7096342" y="6054230"/>
            <a:ext cx="14620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err="1"/>
              <a:t>Siegfriedova</a:t>
            </a:r>
            <a:r>
              <a:rPr lang="cs-CZ" sz="1400" dirty="0"/>
              <a:t> smrt</a:t>
            </a:r>
          </a:p>
        </p:txBody>
      </p:sp>
    </p:spTree>
    <p:extLst>
      <p:ext uri="{BB962C8B-B14F-4D97-AF65-F5344CB8AC3E}">
        <p14:creationId xmlns:p14="http://schemas.microsoft.com/office/powerpoint/2010/main" val="3977041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theme/theme1.xml><?xml version="1.0" encoding="utf-8"?>
<a:theme xmlns:a="http://schemas.openxmlformats.org/drawingml/2006/main" name="Řez">
  <a:themeElements>
    <a:clrScheme name="Řez">
      <a:dk1>
        <a:sysClr val="windowText" lastClr="000000"/>
      </a:dk1>
      <a:lt1>
        <a:sysClr val="window" lastClr="FFFFFF"/>
      </a:lt1>
      <a:dk2>
        <a:srgbClr val="537D0B"/>
      </a:dk2>
      <a:lt2>
        <a:srgbClr val="A9E257"/>
      </a:lt2>
      <a:accent1>
        <a:srgbClr val="38540A"/>
      </a:accent1>
      <a:accent2>
        <a:srgbClr val="31A274"/>
      </a:accent2>
      <a:accent3>
        <a:srgbClr val="236073"/>
      </a:accent3>
      <a:accent4>
        <a:srgbClr val="6C4D90"/>
      </a:accent4>
      <a:accent5>
        <a:srgbClr val="983C27"/>
      </a:accent5>
      <a:accent6>
        <a:srgbClr val="CD811F"/>
      </a:accent6>
      <a:hlink>
        <a:srgbClr val="293F06"/>
      </a:hlink>
      <a:folHlink>
        <a:srgbClr val="68883A"/>
      </a:folHlink>
    </a:clrScheme>
    <a:fontScheme name="Řez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Řez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3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2700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9759155-7935-4C61-A06C-C04380D1B16E}"/>
    </a:ext>
  </a:extLst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</TotalTime>
  <Words>1069</Words>
  <Application>Microsoft Office PowerPoint</Application>
  <PresentationFormat>Předvádění na obrazovce (4:3)</PresentationFormat>
  <Paragraphs>224</Paragraphs>
  <Slides>14</Slides>
  <Notes>2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20" baseType="lpstr">
      <vt:lpstr>Arial</vt:lpstr>
      <vt:lpstr>Arial Black</vt:lpstr>
      <vt:lpstr>Calibri</vt:lpstr>
      <vt:lpstr>Century Gothic</vt:lpstr>
      <vt:lpstr>Wingdings 3</vt:lpstr>
      <vt:lpstr>Řez</vt:lpstr>
      <vt:lpstr>Středověká literatura</vt:lpstr>
      <vt:lpstr>Celková charakteristika středověké literatury</vt:lpstr>
      <vt:lpstr>Rytíř</vt:lpstr>
      <vt:lpstr>Literární žánry středověku</vt:lpstr>
      <vt:lpstr>Dvorská milostná lyrika</vt:lpstr>
      <vt:lpstr>DVORSKÁ LYRIKA </vt:lpstr>
      <vt:lpstr>DVORSKÁ LYRIKA Literární ukázka - rozbor</vt:lpstr>
      <vt:lpstr>Národní eposy</vt:lpstr>
      <vt:lpstr>Německo</vt:lpstr>
      <vt:lpstr>Anglie</vt:lpstr>
      <vt:lpstr>Španělsko</vt:lpstr>
      <vt:lpstr>Rusko</vt:lpstr>
      <vt:lpstr>Prezentace aplikace PowerPoint</vt:lpstr>
      <vt:lpstr>Doplň tajenku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Starověká literatura - test</dc:title>
  <dc:creator>Bednář Milan, nprap.</dc:creator>
  <cp:lastModifiedBy>Milan Bednář</cp:lastModifiedBy>
  <cp:revision>7</cp:revision>
  <dcterms:created xsi:type="dcterms:W3CDTF">2020-10-05T15:36:59Z</dcterms:created>
  <dcterms:modified xsi:type="dcterms:W3CDTF">2025-10-19T16:35:15Z</dcterms:modified>
</cp:coreProperties>
</file>