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7" r:id="rId4"/>
    <p:sldId id="259" r:id="rId5"/>
    <p:sldId id="260" r:id="rId6"/>
    <p:sldId id="261" r:id="rId7"/>
    <p:sldId id="262" r:id="rId8"/>
    <p:sldId id="263" r:id="rId9"/>
    <p:sldId id="264" r:id="rId10"/>
    <p:sldId id="265" r:id="rId11"/>
    <p:sldId id="266" r:id="rId12"/>
  </p:sldIdLst>
  <p:sldSz cx="9144000" cy="6858000" type="screen4x3"/>
  <p:notesSz cx="6735763" cy="98663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E3A2082D-E1B0-42B9-922D-073BF09AD362}" type="datetimeFigureOut">
              <a:rPr lang="cs-CZ" smtClean="0"/>
              <a:t>29.09.2025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127198-62EB-4488-868F-2F48520A2C63}" type="slidenum">
              <a:rPr lang="cs-CZ" smtClean="0"/>
              <a:t>‹#›</a:t>
            </a:fld>
            <a:endParaRPr lang="cs-CZ"/>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cs-CZ"/>
              <a:t>Kliknutím lze upravit styl.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E3A2082D-E1B0-42B9-922D-073BF09AD362}" type="datetimeFigureOut">
              <a:rPr lang="cs-CZ" smtClean="0"/>
              <a:t>29.09.2025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127198-62EB-4488-868F-2F48520A2C63}"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cs-CZ"/>
              <a:t>Kliknutím lze upravit styl.</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E3A2082D-E1B0-42B9-922D-073BF09AD362}" type="datetimeFigureOut">
              <a:rPr lang="cs-CZ" smtClean="0"/>
              <a:t>29.09.2025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127198-62EB-4488-868F-2F48520A2C63}"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A2082D-E1B0-42B9-922D-073BF09AD362}" type="datetimeFigureOut">
              <a:rPr lang="cs-CZ" smtClean="0"/>
              <a:t>29.09.2025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127198-62EB-4488-868F-2F48520A2C63}" type="slidenum">
              <a:rPr lang="cs-CZ" smtClean="0"/>
              <a:t>‹#›</a:t>
            </a:fld>
            <a:endParaRPr lang="cs-CZ"/>
          </a:p>
        </p:txBody>
      </p:sp>
      <p:sp>
        <p:nvSpPr>
          <p:cNvPr id="8" name="Title 7"/>
          <p:cNvSpPr>
            <a:spLocks noGrp="1"/>
          </p:cNvSpPr>
          <p:nvPr>
            <p:ph type="title"/>
          </p:nvPr>
        </p:nvSpPr>
        <p:spPr/>
        <p:txBody>
          <a:bodyPr/>
          <a:lstStyle/>
          <a:p>
            <a:r>
              <a:rPr lang="cs-CZ"/>
              <a:t>Kliknutím lze upravit styl.</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E3A2082D-E1B0-42B9-922D-073BF09AD362}" type="datetimeFigureOut">
              <a:rPr lang="cs-CZ" smtClean="0"/>
              <a:t>29.09.2025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127198-62EB-4488-868F-2F48520A2C63}"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3A2082D-E1B0-42B9-922D-073BF09AD362}" type="datetimeFigureOut">
              <a:rPr lang="cs-CZ" smtClean="0"/>
              <a:t>29.09.2025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1127198-62EB-4488-868F-2F48520A2C63}" type="slidenum">
              <a:rPr lang="cs-CZ" smtClean="0"/>
              <a:t>‹#›</a:t>
            </a:fld>
            <a:endParaRPr lang="cs-CZ"/>
          </a:p>
        </p:txBody>
      </p:sp>
      <p:sp>
        <p:nvSpPr>
          <p:cNvPr id="8" name="Title 7"/>
          <p:cNvSpPr>
            <a:spLocks noGrp="1"/>
          </p:cNvSpPr>
          <p:nvPr>
            <p:ph type="title"/>
          </p:nvPr>
        </p:nvSpPr>
        <p:spPr/>
        <p:txBody>
          <a:bodyPr/>
          <a:lstStyle/>
          <a:p>
            <a:r>
              <a:rPr lang="cs-CZ"/>
              <a:t>Kliknutím lze upravit styl.</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cs-CZ"/>
              <a:t>Kliknutím lze upravit styly předlohy textu.</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E3A2082D-E1B0-42B9-922D-073BF09AD362}" type="datetimeFigureOut">
              <a:rPr lang="cs-CZ" smtClean="0"/>
              <a:t>29.09.2025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1127198-62EB-4488-868F-2F48520A2C63}" type="slidenum">
              <a:rPr lang="cs-CZ" smtClean="0"/>
              <a:t>‹#›</a:t>
            </a:fld>
            <a:endParaRPr lang="cs-CZ"/>
          </a:p>
        </p:txBody>
      </p:sp>
      <p:sp>
        <p:nvSpPr>
          <p:cNvPr id="10" name="Title 9"/>
          <p:cNvSpPr>
            <a:spLocks noGrp="1"/>
          </p:cNvSpPr>
          <p:nvPr>
            <p:ph type="title"/>
          </p:nvPr>
        </p:nvSpPr>
        <p:spPr/>
        <p:txBody>
          <a:bodyPr/>
          <a:lstStyle/>
          <a:p>
            <a:r>
              <a:rPr lang="cs-CZ"/>
              <a:t>Kliknutím lze upravit styl.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E3A2082D-E1B0-42B9-922D-073BF09AD362}" type="datetimeFigureOut">
              <a:rPr lang="cs-CZ" smtClean="0"/>
              <a:t>29.09.2025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1127198-62EB-4488-868F-2F48520A2C63}"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2082D-E1B0-42B9-922D-073BF09AD362}" type="datetimeFigureOut">
              <a:rPr lang="cs-CZ" smtClean="0"/>
              <a:t>29.09.2025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D1127198-62EB-4488-868F-2F48520A2C63}"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cs-CZ"/>
              <a:t>Kliknutím lze upravit styl.</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E3A2082D-E1B0-42B9-922D-073BF09AD362}" type="datetimeFigureOut">
              <a:rPr lang="cs-CZ" smtClean="0"/>
              <a:t>29.09.2025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1127198-62EB-4488-868F-2F48520A2C63}"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E3A2082D-E1B0-42B9-922D-073BF09AD362}" type="datetimeFigureOut">
              <a:rPr lang="cs-CZ" smtClean="0"/>
              <a:t>29.09.2025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1127198-62EB-4488-868F-2F48520A2C63}" type="slidenum">
              <a:rPr lang="cs-CZ" smtClean="0"/>
              <a:t>‹#›</a:t>
            </a:fld>
            <a:endParaRPr lang="cs-CZ"/>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cs-CZ"/>
              <a:t>Kliknutím lze upravit styl.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3A2082D-E1B0-42B9-922D-073BF09AD362}" type="datetimeFigureOut">
              <a:rPr lang="cs-CZ" smtClean="0"/>
              <a:t>29.09.2025</a:t>
            </a:fld>
            <a:endParaRPr lang="cs-CZ"/>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1127198-62EB-4488-868F-2F48520A2C63}"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cs-CZ" dirty="0"/>
              <a:t>PŘÍSUDEK</a:t>
            </a:r>
          </a:p>
        </p:txBody>
      </p:sp>
      <p:sp>
        <p:nvSpPr>
          <p:cNvPr id="2" name="Nadpis 1"/>
          <p:cNvSpPr>
            <a:spLocks noGrp="1"/>
          </p:cNvSpPr>
          <p:nvPr>
            <p:ph type="ctrTitle"/>
          </p:nvPr>
        </p:nvSpPr>
        <p:spPr/>
        <p:txBody>
          <a:bodyPr/>
          <a:lstStyle/>
          <a:p>
            <a:r>
              <a:rPr lang="cs-CZ" dirty="0"/>
              <a:t>ZÁKLADNÍ VĚTNÉ ČLENY</a:t>
            </a:r>
          </a:p>
        </p:txBody>
      </p:sp>
    </p:spTree>
    <p:extLst>
      <p:ext uri="{BB962C8B-B14F-4D97-AF65-F5344CB8AC3E}">
        <p14:creationId xmlns:p14="http://schemas.microsoft.com/office/powerpoint/2010/main" val="1215920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5589240"/>
            <a:ext cx="8640960" cy="1143000"/>
          </a:xfrm>
        </p:spPr>
        <p:txBody>
          <a:bodyPr/>
          <a:lstStyle/>
          <a:p>
            <a:r>
              <a:rPr lang="cs-CZ" dirty="0"/>
              <a:t>Druhy přísudku - cvičení</a:t>
            </a:r>
          </a:p>
        </p:txBody>
      </p:sp>
      <p:sp>
        <p:nvSpPr>
          <p:cNvPr id="3" name="Zástupný symbol pro obsah 2"/>
          <p:cNvSpPr>
            <a:spLocks noGrp="1"/>
          </p:cNvSpPr>
          <p:nvPr>
            <p:ph sz="quarter" idx="13"/>
          </p:nvPr>
        </p:nvSpPr>
        <p:spPr>
          <a:xfrm>
            <a:off x="467544" y="731520"/>
            <a:ext cx="8280920" cy="4785712"/>
          </a:xfrm>
        </p:spPr>
        <p:txBody>
          <a:bodyPr/>
          <a:lstStyle/>
          <a:p>
            <a:r>
              <a:rPr lang="cs-CZ" b="1" i="1" dirty="0"/>
              <a:t>Přísudky slovesně jmenné změň na slovesné.</a:t>
            </a:r>
          </a:p>
          <a:p>
            <a:pPr marL="45720" indent="0">
              <a:buNone/>
            </a:pPr>
            <a:r>
              <a:rPr lang="cs-CZ" sz="2000" i="1" dirty="0"/>
              <a:t>Kamila je velký smíšek. ______________________________________</a:t>
            </a:r>
          </a:p>
          <a:p>
            <a:pPr marL="45720" indent="0">
              <a:buNone/>
            </a:pPr>
            <a:r>
              <a:rPr lang="cs-CZ" sz="2000" i="1" dirty="0">
                <a:solidFill>
                  <a:schemeClr val="accent3">
                    <a:lumMod val="50000"/>
                  </a:schemeClr>
                </a:solidFill>
              </a:rPr>
              <a:t>Kamila se hodně směje.</a:t>
            </a:r>
          </a:p>
          <a:p>
            <a:pPr marL="45720" indent="0">
              <a:buNone/>
            </a:pPr>
            <a:r>
              <a:rPr lang="cs-CZ" sz="2000" i="1" dirty="0"/>
              <a:t>Jindra byl můj spolubydlící. ___________________________________</a:t>
            </a:r>
          </a:p>
          <a:p>
            <a:pPr marL="45720" indent="0">
              <a:buNone/>
            </a:pPr>
            <a:r>
              <a:rPr lang="cs-CZ" sz="2000" i="1" dirty="0">
                <a:solidFill>
                  <a:schemeClr val="accent3">
                    <a:lumMod val="50000"/>
                  </a:schemeClr>
                </a:solidFill>
              </a:rPr>
              <a:t>Jindra bydlel se mnou.</a:t>
            </a:r>
          </a:p>
          <a:p>
            <a:pPr marL="45720" indent="0">
              <a:buNone/>
            </a:pPr>
            <a:r>
              <a:rPr lang="cs-CZ" sz="2000" i="1" dirty="0"/>
              <a:t>Můj kamarád je vytrvalý sportovec. _____________________________</a:t>
            </a:r>
          </a:p>
          <a:p>
            <a:pPr marL="45720" indent="0">
              <a:buNone/>
            </a:pPr>
            <a:r>
              <a:rPr lang="cs-CZ" sz="2000" i="1" dirty="0">
                <a:solidFill>
                  <a:schemeClr val="accent3">
                    <a:lumMod val="50000"/>
                  </a:schemeClr>
                </a:solidFill>
              </a:rPr>
              <a:t>Můj kamarád vytrvale sportuje.</a:t>
            </a:r>
          </a:p>
          <a:p>
            <a:pPr marL="45720" indent="0">
              <a:buNone/>
            </a:pPr>
            <a:r>
              <a:rPr lang="cs-CZ" sz="2000" i="1" dirty="0"/>
              <a:t>Jeho rodiče jsou už dávno mrtví. _______________________________</a:t>
            </a:r>
          </a:p>
          <a:p>
            <a:pPr marL="45720" indent="0">
              <a:buNone/>
            </a:pPr>
            <a:r>
              <a:rPr lang="cs-CZ" sz="2000" i="1" dirty="0">
                <a:solidFill>
                  <a:schemeClr val="accent3">
                    <a:lumMod val="50000"/>
                  </a:schemeClr>
                </a:solidFill>
              </a:rPr>
              <a:t>Jeho rodiče už </a:t>
            </a:r>
            <a:r>
              <a:rPr lang="cs-CZ" sz="2000" i="1">
                <a:solidFill>
                  <a:schemeClr val="accent3">
                    <a:lumMod val="50000"/>
                  </a:schemeClr>
                </a:solidFill>
              </a:rPr>
              <a:t>dávno zemřeli</a:t>
            </a:r>
            <a:r>
              <a:rPr lang="cs-CZ" sz="2000" i="1" dirty="0">
                <a:solidFill>
                  <a:schemeClr val="accent3">
                    <a:lumMod val="50000"/>
                  </a:schemeClr>
                </a:solidFill>
              </a:rPr>
              <a:t>.</a:t>
            </a:r>
          </a:p>
          <a:p>
            <a:pPr marL="45720" indent="0">
              <a:buNone/>
            </a:pPr>
            <a:r>
              <a:rPr lang="cs-CZ" sz="2000" i="1" dirty="0"/>
              <a:t>Byl jsem tím velmi překvapen. _________________________________</a:t>
            </a:r>
          </a:p>
          <a:p>
            <a:pPr marL="45720" indent="0">
              <a:buNone/>
            </a:pPr>
            <a:r>
              <a:rPr lang="cs-CZ" sz="2000" i="1" dirty="0">
                <a:solidFill>
                  <a:schemeClr val="accent3">
                    <a:lumMod val="50000"/>
                  </a:schemeClr>
                </a:solidFill>
              </a:rPr>
              <a:t>Velmi mě to překvapilo</a:t>
            </a:r>
            <a:r>
              <a:rPr lang="cs-CZ" sz="2000" i="1" dirty="0"/>
              <a:t>.</a:t>
            </a:r>
          </a:p>
          <a:p>
            <a:pPr marL="45720" indent="0">
              <a:buNone/>
            </a:pPr>
            <a:endParaRPr lang="cs-CZ" sz="2000" i="1" dirty="0"/>
          </a:p>
        </p:txBody>
      </p:sp>
    </p:spTree>
    <p:extLst>
      <p:ext uri="{BB962C8B-B14F-4D97-AF65-F5344CB8AC3E}">
        <p14:creationId xmlns:p14="http://schemas.microsoft.com/office/powerpoint/2010/main" val="2154943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7584" y="5517232"/>
            <a:ext cx="8208911" cy="1143000"/>
          </a:xfrm>
        </p:spPr>
        <p:txBody>
          <a:bodyPr/>
          <a:lstStyle/>
          <a:p>
            <a:r>
              <a:rPr lang="cs-CZ" dirty="0"/>
              <a:t>Druhy přísudku - cvičení</a:t>
            </a:r>
          </a:p>
        </p:txBody>
      </p:sp>
      <p:sp>
        <p:nvSpPr>
          <p:cNvPr id="3" name="Zástupný symbol pro obsah 2"/>
          <p:cNvSpPr>
            <a:spLocks noGrp="1"/>
          </p:cNvSpPr>
          <p:nvPr>
            <p:ph sz="quarter" idx="13"/>
          </p:nvPr>
        </p:nvSpPr>
        <p:spPr>
          <a:xfrm>
            <a:off x="323528" y="731520"/>
            <a:ext cx="8424936" cy="4785712"/>
          </a:xfrm>
        </p:spPr>
        <p:txBody>
          <a:bodyPr/>
          <a:lstStyle/>
          <a:p>
            <a:r>
              <a:rPr lang="cs-CZ" b="1" i="1" dirty="0"/>
              <a:t>Vyhledej přísudky a urči jejich druh.</a:t>
            </a:r>
          </a:p>
          <a:p>
            <a:pPr marL="45720" indent="0">
              <a:buNone/>
            </a:pPr>
            <a:endParaRPr lang="cs-CZ" b="1" i="1" dirty="0"/>
          </a:p>
          <a:p>
            <a:r>
              <a:rPr lang="cs-CZ" b="1" i="1" dirty="0"/>
              <a:t>Pes hop přes plot.  Zpráva nebyla pravdivá.  Odpoledne konečně přestal padat sníh.  Dnes půjdeme na procházku.  Ivanka je dobrá kuchařka.  Lampa ještě svítí.  Budeme na vás vzpomínat. Na parkovišti stojí dvě auta.                     </a:t>
            </a:r>
          </a:p>
          <a:p>
            <a:r>
              <a:rPr lang="cs-CZ" b="1" i="1" dirty="0"/>
              <a:t> O prázdninách jsem se chtěl podívat k moři.  Ta taška je moje.  Mohl bys mi půjčit tu knihu? Stal jsem se nejlepším žákem třídy.  Ta nehoda se stala nedaleko Olomouce.  Vstup zakázán.  </a:t>
            </a:r>
          </a:p>
        </p:txBody>
      </p:sp>
    </p:spTree>
    <p:extLst>
      <p:ext uri="{BB962C8B-B14F-4D97-AF65-F5344CB8AC3E}">
        <p14:creationId xmlns:p14="http://schemas.microsoft.com/office/powerpoint/2010/main" val="4114665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2B9F4E4A-4500-4291-90B2-8FE0D5D96243}"/>
              </a:ext>
            </a:extLst>
          </p:cNvPr>
          <p:cNvSpPr txBox="1">
            <a:spLocks noChangeArrowheads="1"/>
          </p:cNvSpPr>
          <p:nvPr/>
        </p:nvSpPr>
        <p:spPr bwMode="auto">
          <a:xfrm>
            <a:off x="431887" y="95557"/>
            <a:ext cx="714094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cs-CZ" altLang="cs-CZ" sz="2400" b="1" dirty="0">
                <a:solidFill>
                  <a:srgbClr val="002060"/>
                </a:solidFill>
                <a:latin typeface="Times New Roman" panose="02020603050405020304" pitchFamily="18" charset="0"/>
              </a:rPr>
              <a:t>Urči typy vět podle základních větných členů.</a:t>
            </a:r>
          </a:p>
        </p:txBody>
      </p:sp>
      <p:sp>
        <p:nvSpPr>
          <p:cNvPr id="3075" name="Text Box 3">
            <a:extLst>
              <a:ext uri="{FF2B5EF4-FFF2-40B4-BE49-F238E27FC236}">
                <a16:creationId xmlns:a16="http://schemas.microsoft.com/office/drawing/2014/main" id="{75F11973-468D-4FCF-AEFC-5ABDFFF110BF}"/>
              </a:ext>
            </a:extLst>
          </p:cNvPr>
          <p:cNvSpPr txBox="1">
            <a:spLocks noChangeArrowheads="1"/>
          </p:cNvSpPr>
          <p:nvPr/>
        </p:nvSpPr>
        <p:spPr bwMode="auto">
          <a:xfrm>
            <a:off x="4674907" y="2010357"/>
            <a:ext cx="3432675"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a:solidFill>
                  <a:srgbClr val="6A006A"/>
                </a:solidFill>
                <a:latin typeface="Times New Roman" panose="02020603050405020304" pitchFamily="18" charset="0"/>
              </a:rPr>
              <a:t>Hřmí.________________</a:t>
            </a:r>
            <a:endParaRPr lang="cs-CZ" altLang="cs-CZ" sz="2084"/>
          </a:p>
        </p:txBody>
      </p:sp>
      <p:sp>
        <p:nvSpPr>
          <p:cNvPr id="3076" name="Text Box 4">
            <a:extLst>
              <a:ext uri="{FF2B5EF4-FFF2-40B4-BE49-F238E27FC236}">
                <a16:creationId xmlns:a16="http://schemas.microsoft.com/office/drawing/2014/main" id="{310732B7-321F-4994-8A68-2D1BD3ECD155}"/>
              </a:ext>
            </a:extLst>
          </p:cNvPr>
          <p:cNvSpPr txBox="1">
            <a:spLocks noChangeArrowheads="1"/>
          </p:cNvSpPr>
          <p:nvPr/>
        </p:nvSpPr>
        <p:spPr bwMode="auto">
          <a:xfrm>
            <a:off x="236471" y="3879216"/>
            <a:ext cx="5836283"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dirty="0">
                <a:solidFill>
                  <a:srgbClr val="6A006A"/>
                </a:solidFill>
                <a:latin typeface="Times New Roman" panose="02020603050405020304" pitchFamily="18" charset="0"/>
              </a:rPr>
              <a:t>Bolí mě v zádech._______________________</a:t>
            </a:r>
            <a:endParaRPr lang="cs-CZ" altLang="cs-CZ" sz="2084" dirty="0">
              <a:latin typeface="Times New Roman" panose="02020603050405020304" pitchFamily="18" charset="0"/>
            </a:endParaRPr>
          </a:p>
        </p:txBody>
      </p:sp>
      <p:sp>
        <p:nvSpPr>
          <p:cNvPr id="3077" name="Text Box 5">
            <a:extLst>
              <a:ext uri="{FF2B5EF4-FFF2-40B4-BE49-F238E27FC236}">
                <a16:creationId xmlns:a16="http://schemas.microsoft.com/office/drawing/2014/main" id="{63EDA75B-E15D-4D91-8A9A-A1FB362F097F}"/>
              </a:ext>
            </a:extLst>
          </p:cNvPr>
          <p:cNvSpPr txBox="1">
            <a:spLocks noChangeArrowheads="1"/>
          </p:cNvSpPr>
          <p:nvPr/>
        </p:nvSpPr>
        <p:spPr bwMode="auto">
          <a:xfrm>
            <a:off x="4752087" y="1172402"/>
            <a:ext cx="4160373"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a:solidFill>
                  <a:srgbClr val="6A006A"/>
                </a:solidFill>
                <a:latin typeface="Times New Roman" panose="02020603050405020304" pitchFamily="18" charset="0"/>
              </a:rPr>
              <a:t>Pozor! ____________________</a:t>
            </a:r>
            <a:endParaRPr lang="cs-CZ" altLang="cs-CZ" sz="2084"/>
          </a:p>
        </p:txBody>
      </p:sp>
      <p:sp>
        <p:nvSpPr>
          <p:cNvPr id="3078" name="Text Box 6">
            <a:extLst>
              <a:ext uri="{FF2B5EF4-FFF2-40B4-BE49-F238E27FC236}">
                <a16:creationId xmlns:a16="http://schemas.microsoft.com/office/drawing/2014/main" id="{A01CFF48-2294-4AFE-A324-3B772BF7C505}"/>
              </a:ext>
            </a:extLst>
          </p:cNvPr>
          <p:cNvSpPr txBox="1">
            <a:spLocks noChangeArrowheads="1"/>
          </p:cNvSpPr>
          <p:nvPr/>
        </p:nvSpPr>
        <p:spPr bwMode="auto">
          <a:xfrm>
            <a:off x="431887" y="1826473"/>
            <a:ext cx="2756431"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dirty="0">
                <a:solidFill>
                  <a:srgbClr val="6A006A"/>
                </a:solidFill>
                <a:latin typeface="Times New Roman" panose="02020603050405020304" pitchFamily="18" charset="0"/>
              </a:rPr>
              <a:t>Hoří.____________</a:t>
            </a:r>
            <a:endParaRPr lang="cs-CZ" altLang="cs-CZ" sz="2084" dirty="0"/>
          </a:p>
        </p:txBody>
      </p:sp>
      <p:sp>
        <p:nvSpPr>
          <p:cNvPr id="3079" name="Text Box 7">
            <a:extLst>
              <a:ext uri="{FF2B5EF4-FFF2-40B4-BE49-F238E27FC236}">
                <a16:creationId xmlns:a16="http://schemas.microsoft.com/office/drawing/2014/main" id="{EAFC386D-A9E0-4852-9D2E-8527C6417EBD}"/>
              </a:ext>
            </a:extLst>
          </p:cNvPr>
          <p:cNvSpPr txBox="1">
            <a:spLocks noChangeArrowheads="1"/>
          </p:cNvSpPr>
          <p:nvPr/>
        </p:nvSpPr>
        <p:spPr bwMode="auto">
          <a:xfrm>
            <a:off x="299532" y="3098172"/>
            <a:ext cx="4160373"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dirty="0">
                <a:solidFill>
                  <a:srgbClr val="6A006A"/>
                </a:solidFill>
                <a:latin typeface="Times New Roman" panose="02020603050405020304" pitchFamily="18" charset="0"/>
              </a:rPr>
              <a:t>Buďte tiše._________________</a:t>
            </a:r>
            <a:endParaRPr lang="cs-CZ" altLang="cs-CZ" sz="2084" dirty="0"/>
          </a:p>
        </p:txBody>
      </p:sp>
      <p:sp>
        <p:nvSpPr>
          <p:cNvPr id="3080" name="Text Box 8">
            <a:extLst>
              <a:ext uri="{FF2B5EF4-FFF2-40B4-BE49-F238E27FC236}">
                <a16:creationId xmlns:a16="http://schemas.microsoft.com/office/drawing/2014/main" id="{E9F767BC-F7DE-469F-A11D-9CC14A811F31}"/>
              </a:ext>
            </a:extLst>
          </p:cNvPr>
          <p:cNvSpPr txBox="1">
            <a:spLocks noChangeArrowheads="1"/>
          </p:cNvSpPr>
          <p:nvPr/>
        </p:nvSpPr>
        <p:spPr bwMode="auto">
          <a:xfrm>
            <a:off x="3995936" y="3181842"/>
            <a:ext cx="5858334"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a:solidFill>
                  <a:srgbClr val="6A006A"/>
                </a:solidFill>
                <a:latin typeface="Times New Roman" panose="02020603050405020304" pitchFamily="18" charset="0"/>
              </a:rPr>
              <a:t>Byla slyšet hudba._______________________</a:t>
            </a:r>
            <a:endParaRPr lang="cs-CZ" altLang="cs-CZ" sz="2084">
              <a:latin typeface="Times New Roman" panose="02020603050405020304" pitchFamily="18" charset="0"/>
            </a:endParaRPr>
          </a:p>
        </p:txBody>
      </p:sp>
      <p:sp>
        <p:nvSpPr>
          <p:cNvPr id="3081" name="Text Box 9">
            <a:extLst>
              <a:ext uri="{FF2B5EF4-FFF2-40B4-BE49-F238E27FC236}">
                <a16:creationId xmlns:a16="http://schemas.microsoft.com/office/drawing/2014/main" id="{F43FB726-D20D-4162-958A-3964D668F2D5}"/>
              </a:ext>
            </a:extLst>
          </p:cNvPr>
          <p:cNvSpPr txBox="1">
            <a:spLocks noChangeArrowheads="1"/>
          </p:cNvSpPr>
          <p:nvPr/>
        </p:nvSpPr>
        <p:spPr bwMode="auto">
          <a:xfrm>
            <a:off x="231540" y="1139326"/>
            <a:ext cx="4204476"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a:solidFill>
                  <a:srgbClr val="6A006A"/>
                </a:solidFill>
                <a:latin typeface="Times New Roman" panose="02020603050405020304" pitchFamily="18" charset="0"/>
              </a:rPr>
              <a:t>Je mlhavo. _________________</a:t>
            </a:r>
            <a:endParaRPr lang="cs-CZ" altLang="cs-CZ" sz="2084">
              <a:latin typeface="Times New Roman" panose="02020603050405020304" pitchFamily="18" charset="0"/>
            </a:endParaRPr>
          </a:p>
        </p:txBody>
      </p:sp>
      <p:sp>
        <p:nvSpPr>
          <p:cNvPr id="3082" name="Text Box 10">
            <a:extLst>
              <a:ext uri="{FF2B5EF4-FFF2-40B4-BE49-F238E27FC236}">
                <a16:creationId xmlns:a16="http://schemas.microsoft.com/office/drawing/2014/main" id="{E5A7F68B-1F29-431F-97FB-1F92D2772DCD}"/>
              </a:ext>
            </a:extLst>
          </p:cNvPr>
          <p:cNvSpPr txBox="1">
            <a:spLocks noChangeArrowheads="1"/>
          </p:cNvSpPr>
          <p:nvPr/>
        </p:nvSpPr>
        <p:spPr bwMode="auto">
          <a:xfrm>
            <a:off x="299532" y="2509271"/>
            <a:ext cx="5880386"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sz="2084" dirty="0">
                <a:solidFill>
                  <a:srgbClr val="6A006A"/>
                </a:solidFill>
                <a:latin typeface="Times New Roman" panose="02020603050405020304" pitchFamily="18" charset="0"/>
              </a:rPr>
              <a:t>Děti běhaly po parku. ____________________</a:t>
            </a:r>
            <a:endParaRPr lang="cs-CZ" altLang="cs-CZ" sz="2084" dirty="0">
              <a:latin typeface="Times New Roman" panose="02020603050405020304" pitchFamily="18" charset="0"/>
            </a:endParaRPr>
          </a:p>
        </p:txBody>
      </p:sp>
      <p:sp>
        <p:nvSpPr>
          <p:cNvPr id="11" name="Text Box 4">
            <a:extLst>
              <a:ext uri="{FF2B5EF4-FFF2-40B4-BE49-F238E27FC236}">
                <a16:creationId xmlns:a16="http://schemas.microsoft.com/office/drawing/2014/main" id="{2439693C-80D7-4D4F-8224-92B894C70CBA}"/>
              </a:ext>
            </a:extLst>
          </p:cNvPr>
          <p:cNvSpPr txBox="1">
            <a:spLocks noChangeArrowheads="1"/>
          </p:cNvSpPr>
          <p:nvPr/>
        </p:nvSpPr>
        <p:spPr bwMode="auto">
          <a:xfrm>
            <a:off x="296562" y="4694550"/>
            <a:ext cx="4378345"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cs-CZ" altLang="cs-CZ" sz="2084" dirty="0">
                <a:solidFill>
                  <a:srgbClr val="6A006A"/>
                </a:solidFill>
                <a:latin typeface="Times New Roman" panose="02020603050405020304" pitchFamily="18" charset="0"/>
              </a:rPr>
              <a:t>Krása._______________________</a:t>
            </a:r>
            <a:endParaRPr lang="cs-CZ" altLang="cs-CZ" sz="2084" dirty="0">
              <a:latin typeface="Times New Roman" panose="02020603050405020304" pitchFamily="18" charset="0"/>
            </a:endParaRPr>
          </a:p>
        </p:txBody>
      </p:sp>
      <p:sp>
        <p:nvSpPr>
          <p:cNvPr id="12" name="Text Box 4">
            <a:extLst>
              <a:ext uri="{FF2B5EF4-FFF2-40B4-BE49-F238E27FC236}">
                <a16:creationId xmlns:a16="http://schemas.microsoft.com/office/drawing/2014/main" id="{B1D8A8D8-A1FC-4C74-891B-7C022F809F02}"/>
              </a:ext>
            </a:extLst>
          </p:cNvPr>
          <p:cNvSpPr txBox="1">
            <a:spLocks noChangeArrowheads="1"/>
          </p:cNvSpPr>
          <p:nvPr/>
        </p:nvSpPr>
        <p:spPr bwMode="auto">
          <a:xfrm>
            <a:off x="4355976" y="4527072"/>
            <a:ext cx="4378345"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cs-CZ" altLang="cs-CZ" sz="2084" dirty="0">
                <a:solidFill>
                  <a:srgbClr val="6A006A"/>
                </a:solidFill>
                <a:latin typeface="Times New Roman" panose="02020603050405020304" pitchFamily="18" charset="0"/>
              </a:rPr>
              <a:t>Spí._______________________</a:t>
            </a:r>
            <a:endParaRPr lang="cs-CZ" altLang="cs-CZ" sz="2084" dirty="0">
              <a:latin typeface="Times New Roman" panose="02020603050405020304" pitchFamily="18" charset="0"/>
            </a:endParaRPr>
          </a:p>
        </p:txBody>
      </p:sp>
      <p:sp>
        <p:nvSpPr>
          <p:cNvPr id="13" name="Text Box 4">
            <a:extLst>
              <a:ext uri="{FF2B5EF4-FFF2-40B4-BE49-F238E27FC236}">
                <a16:creationId xmlns:a16="http://schemas.microsoft.com/office/drawing/2014/main" id="{A6B031E0-FCB4-4917-803F-C3324F22DC24}"/>
              </a:ext>
            </a:extLst>
          </p:cNvPr>
          <p:cNvSpPr txBox="1">
            <a:spLocks noChangeArrowheads="1"/>
          </p:cNvSpPr>
          <p:nvPr/>
        </p:nvSpPr>
        <p:spPr bwMode="auto">
          <a:xfrm>
            <a:off x="288112" y="5512143"/>
            <a:ext cx="6660152" cy="41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cs-CZ" altLang="cs-CZ" sz="2084" dirty="0">
                <a:solidFill>
                  <a:srgbClr val="6A006A"/>
                </a:solidFill>
                <a:latin typeface="Times New Roman" panose="02020603050405020304" pitchFamily="18" charset="0"/>
              </a:rPr>
              <a:t>Vystupovat zadními dveřmi._______________________</a:t>
            </a:r>
            <a:endParaRPr lang="cs-CZ" altLang="cs-CZ" sz="2084" dirty="0">
              <a:latin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Přísudek</a:t>
            </a:r>
          </a:p>
        </p:txBody>
      </p:sp>
      <p:sp>
        <p:nvSpPr>
          <p:cNvPr id="3" name="Zástupný symbol pro obsah 2"/>
          <p:cNvSpPr>
            <a:spLocks noGrp="1"/>
          </p:cNvSpPr>
          <p:nvPr>
            <p:ph sz="quarter" idx="13"/>
          </p:nvPr>
        </p:nvSpPr>
        <p:spPr>
          <a:xfrm>
            <a:off x="1143000" y="731520"/>
            <a:ext cx="7173416" cy="3474720"/>
          </a:xfrm>
        </p:spPr>
        <p:txBody>
          <a:bodyPr>
            <a:normAutofit fontScale="92500" lnSpcReduction="10000"/>
          </a:bodyPr>
          <a:lstStyle/>
          <a:p>
            <a:r>
              <a:rPr lang="cs-CZ" sz="2400" b="1" dirty="0"/>
              <a:t>Vyjadřuje</a:t>
            </a:r>
            <a:r>
              <a:rPr lang="cs-CZ" sz="2400" dirty="0"/>
              <a:t>: </a:t>
            </a:r>
            <a:r>
              <a:rPr lang="cs-CZ" dirty="0"/>
              <a:t>co podmět dělá, co se s ním děje …</a:t>
            </a:r>
          </a:p>
          <a:p>
            <a:r>
              <a:rPr lang="cs-CZ" dirty="0"/>
              <a:t>Přísudek značíme </a:t>
            </a:r>
            <a:r>
              <a:rPr lang="cs-CZ" sz="2400" b="1" dirty="0" err="1"/>
              <a:t>Př</a:t>
            </a:r>
            <a:r>
              <a:rPr lang="cs-CZ" dirty="0"/>
              <a:t> a v textu ho podtrhujeme vlnovkou.</a:t>
            </a:r>
          </a:p>
          <a:p>
            <a:r>
              <a:rPr lang="cs-CZ" sz="2400" b="1" dirty="0"/>
              <a:t>Nejčastěji je vyjádřen: </a:t>
            </a:r>
            <a:r>
              <a:rPr lang="cs-CZ" dirty="0"/>
              <a:t>slovesem, slovesem + 1, 2, 3, 4, nebo citoslovcem</a:t>
            </a:r>
          </a:p>
          <a:p>
            <a:r>
              <a:rPr lang="cs-CZ" sz="2400" b="1" dirty="0"/>
              <a:t>Druhy: </a:t>
            </a:r>
            <a:r>
              <a:rPr lang="cs-CZ" dirty="0"/>
              <a:t>slovesný, slovesně-jmenný, jmenný, vyjádřený citoslovcem</a:t>
            </a:r>
          </a:p>
          <a:p>
            <a:r>
              <a:rPr lang="cs-CZ" sz="2400" b="1" dirty="0"/>
              <a:t>Ptáme se: </a:t>
            </a:r>
            <a:r>
              <a:rPr lang="cs-CZ" dirty="0"/>
              <a:t>Co dělá podmět?</a:t>
            </a:r>
          </a:p>
          <a:p>
            <a:r>
              <a:rPr lang="cs-CZ" dirty="0"/>
              <a:t>Příklad:</a:t>
            </a:r>
          </a:p>
          <a:p>
            <a:pPr marL="45720" indent="0">
              <a:buNone/>
            </a:pPr>
            <a:r>
              <a:rPr lang="cs-CZ" dirty="0"/>
              <a:t>Jana píše úkol.      Co dělá Jana? Píše.</a:t>
            </a:r>
          </a:p>
          <a:p>
            <a:endParaRPr lang="cs-CZ" dirty="0"/>
          </a:p>
          <a:p>
            <a:endParaRPr lang="cs-CZ" dirty="0"/>
          </a:p>
        </p:txBody>
      </p:sp>
    </p:spTree>
    <p:extLst>
      <p:ext uri="{BB962C8B-B14F-4D97-AF65-F5344CB8AC3E}">
        <p14:creationId xmlns:p14="http://schemas.microsoft.com/office/powerpoint/2010/main" val="1016466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339752" y="5229200"/>
            <a:ext cx="6512511" cy="1143000"/>
          </a:xfrm>
        </p:spPr>
        <p:txBody>
          <a:bodyPr/>
          <a:lstStyle/>
          <a:p>
            <a:r>
              <a:rPr lang="cs-CZ" dirty="0"/>
              <a:t>Druhy přísudku</a:t>
            </a:r>
          </a:p>
        </p:txBody>
      </p:sp>
      <p:sp>
        <p:nvSpPr>
          <p:cNvPr id="3" name="Zástupný symbol pro obsah 2"/>
          <p:cNvSpPr>
            <a:spLocks noGrp="1"/>
          </p:cNvSpPr>
          <p:nvPr>
            <p:ph sz="quarter" idx="13"/>
          </p:nvPr>
        </p:nvSpPr>
        <p:spPr>
          <a:xfrm>
            <a:off x="683568" y="260648"/>
            <a:ext cx="8136904" cy="4824536"/>
          </a:xfrm>
        </p:spPr>
        <p:txBody>
          <a:bodyPr>
            <a:normAutofit fontScale="92500" lnSpcReduction="10000"/>
          </a:bodyPr>
          <a:lstStyle/>
          <a:p>
            <a:r>
              <a:rPr lang="cs-CZ" sz="2400" b="1" dirty="0"/>
              <a:t>1. Přísudek slovesný </a:t>
            </a:r>
            <a:r>
              <a:rPr lang="cs-CZ" sz="2400" b="1" dirty="0" err="1">
                <a:solidFill>
                  <a:schemeClr val="bg2">
                    <a:lumMod val="50000"/>
                  </a:schemeClr>
                </a:solidFill>
              </a:rPr>
              <a:t>Př</a:t>
            </a:r>
            <a:r>
              <a:rPr lang="cs-CZ" sz="2400" b="1" dirty="0">
                <a:solidFill>
                  <a:schemeClr val="bg2">
                    <a:lumMod val="50000"/>
                  </a:schemeClr>
                </a:solidFill>
              </a:rPr>
              <a:t> sl.</a:t>
            </a:r>
          </a:p>
          <a:p>
            <a:pPr marL="45720" indent="0">
              <a:buNone/>
            </a:pPr>
            <a:r>
              <a:rPr lang="cs-CZ" sz="2000" b="1" i="1" dirty="0"/>
              <a:t>1.1. Jednoduchý</a:t>
            </a:r>
          </a:p>
          <a:p>
            <a:pPr marL="45720" indent="0">
              <a:buNone/>
            </a:pPr>
            <a:r>
              <a:rPr lang="cs-CZ" sz="2000" dirty="0"/>
              <a:t>Jeho základem je určitý slovesný tvar vyjádřený</a:t>
            </a:r>
            <a:r>
              <a:rPr lang="cs-CZ" sz="2000" b="1" dirty="0"/>
              <a:t>:</a:t>
            </a:r>
          </a:p>
          <a:p>
            <a:pPr marL="45720" indent="0">
              <a:buNone/>
            </a:pPr>
            <a:r>
              <a:rPr lang="cs-CZ" sz="2000" b="1" dirty="0"/>
              <a:t>A, jednoduchým slovesným tvarem</a:t>
            </a:r>
          </a:p>
          <a:p>
            <a:pPr marL="45720" indent="0">
              <a:buNone/>
            </a:pPr>
            <a:r>
              <a:rPr lang="cs-CZ" sz="2000" dirty="0"/>
              <a:t>Př. Zpívají. Směje se.</a:t>
            </a:r>
          </a:p>
          <a:p>
            <a:pPr marL="45720" indent="0">
              <a:buNone/>
            </a:pPr>
            <a:r>
              <a:rPr lang="cs-CZ" sz="2000" b="1" dirty="0"/>
              <a:t>B, složeným slovesným tvarem</a:t>
            </a:r>
          </a:p>
          <a:p>
            <a:pPr marL="45720" indent="0">
              <a:buNone/>
            </a:pPr>
            <a:r>
              <a:rPr lang="cs-CZ" sz="2000" dirty="0"/>
              <a:t>Př. Přišli by. Přáli bychom si.</a:t>
            </a:r>
          </a:p>
          <a:p>
            <a:endParaRPr lang="cs-CZ" b="1" dirty="0"/>
          </a:p>
          <a:p>
            <a:r>
              <a:rPr lang="cs-CZ" sz="2000" b="1" i="1" dirty="0"/>
              <a:t>1.2. Složený</a:t>
            </a:r>
          </a:p>
          <a:p>
            <a:pPr marL="45720" indent="0">
              <a:buNone/>
            </a:pPr>
            <a:r>
              <a:rPr lang="cs-CZ" sz="2000" dirty="0"/>
              <a:t>Skládá se z </a:t>
            </a:r>
            <a:r>
              <a:rPr lang="cs-CZ" sz="2000" dirty="0">
                <a:solidFill>
                  <a:schemeClr val="accent1"/>
                </a:solidFill>
              </a:rPr>
              <a:t>fázového</a:t>
            </a:r>
            <a:r>
              <a:rPr lang="cs-CZ" sz="2000" dirty="0"/>
              <a:t>(začít, přestat, zůstat) nebo </a:t>
            </a:r>
            <a:r>
              <a:rPr lang="cs-CZ" sz="2000" dirty="0">
                <a:solidFill>
                  <a:schemeClr val="accent3">
                    <a:lumMod val="75000"/>
                  </a:schemeClr>
                </a:solidFill>
              </a:rPr>
              <a:t>způsobového</a:t>
            </a:r>
            <a:r>
              <a:rPr lang="cs-CZ" sz="2000" dirty="0"/>
              <a:t> (chtít, mít, moci, muset, smět) slovesa a </a:t>
            </a:r>
            <a:r>
              <a:rPr lang="cs-CZ" sz="2000" dirty="0">
                <a:solidFill>
                  <a:schemeClr val="accent6"/>
                </a:solidFill>
              </a:rPr>
              <a:t>infinitivu</a:t>
            </a:r>
            <a:r>
              <a:rPr lang="cs-CZ" sz="2000" dirty="0"/>
              <a:t>.</a:t>
            </a:r>
          </a:p>
          <a:p>
            <a:pPr marL="45720" indent="0">
              <a:buNone/>
            </a:pPr>
            <a:r>
              <a:rPr lang="cs-CZ" sz="2000" dirty="0"/>
              <a:t>Př. </a:t>
            </a:r>
            <a:r>
              <a:rPr lang="cs-CZ" sz="2000" dirty="0">
                <a:solidFill>
                  <a:schemeClr val="accent3">
                    <a:lumMod val="75000"/>
                  </a:schemeClr>
                </a:solidFill>
              </a:rPr>
              <a:t>Mohl</a:t>
            </a:r>
            <a:r>
              <a:rPr lang="cs-CZ" sz="2000" dirty="0"/>
              <a:t> </a:t>
            </a:r>
            <a:r>
              <a:rPr lang="cs-CZ" sz="2000" dirty="0">
                <a:solidFill>
                  <a:schemeClr val="accent6"/>
                </a:solidFill>
              </a:rPr>
              <a:t>dosáhnout</a:t>
            </a:r>
            <a:r>
              <a:rPr lang="cs-CZ" sz="2000" dirty="0"/>
              <a:t> lepšího výsledku.</a:t>
            </a:r>
          </a:p>
          <a:p>
            <a:pPr marL="45720" indent="0">
              <a:buNone/>
            </a:pPr>
            <a:r>
              <a:rPr lang="cs-CZ" sz="2000" dirty="0">
                <a:solidFill>
                  <a:schemeClr val="accent1"/>
                </a:solidFill>
              </a:rPr>
              <a:t>Začal</a:t>
            </a:r>
            <a:r>
              <a:rPr lang="cs-CZ" sz="2000" dirty="0"/>
              <a:t> </a:t>
            </a:r>
            <a:r>
              <a:rPr lang="cs-CZ" sz="2000" dirty="0">
                <a:solidFill>
                  <a:schemeClr val="accent6"/>
                </a:solidFill>
              </a:rPr>
              <a:t>se učit </a:t>
            </a:r>
            <a:r>
              <a:rPr lang="cs-CZ" sz="2000" dirty="0"/>
              <a:t>němčinu.</a:t>
            </a:r>
          </a:p>
        </p:txBody>
      </p:sp>
    </p:spTree>
    <p:extLst>
      <p:ext uri="{BB962C8B-B14F-4D97-AF65-F5344CB8AC3E}">
        <p14:creationId xmlns:p14="http://schemas.microsoft.com/office/powerpoint/2010/main" val="2707197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267744" y="5301208"/>
            <a:ext cx="6512511" cy="1078056"/>
          </a:xfrm>
        </p:spPr>
        <p:txBody>
          <a:bodyPr/>
          <a:lstStyle/>
          <a:p>
            <a:r>
              <a:rPr lang="cs-CZ" dirty="0"/>
              <a:t>Druhy </a:t>
            </a:r>
            <a:r>
              <a:rPr lang="cs-CZ" dirty="0" err="1"/>
              <a:t>Př</a:t>
            </a:r>
            <a:r>
              <a:rPr lang="cs-CZ" dirty="0"/>
              <a:t> sl. -  cvičení</a:t>
            </a:r>
          </a:p>
        </p:txBody>
      </p:sp>
      <p:sp>
        <p:nvSpPr>
          <p:cNvPr id="3" name="Zástupný symbol pro obsah 2"/>
          <p:cNvSpPr>
            <a:spLocks noGrp="1"/>
          </p:cNvSpPr>
          <p:nvPr>
            <p:ph sz="quarter" idx="13"/>
          </p:nvPr>
        </p:nvSpPr>
        <p:spPr>
          <a:xfrm>
            <a:off x="1475656" y="260648"/>
            <a:ext cx="7200800" cy="4104456"/>
          </a:xfrm>
        </p:spPr>
        <p:txBody>
          <a:bodyPr>
            <a:normAutofit fontScale="92500"/>
          </a:bodyPr>
          <a:lstStyle/>
          <a:p>
            <a:pPr>
              <a:lnSpc>
                <a:spcPct val="150000"/>
              </a:lnSpc>
            </a:pPr>
            <a:r>
              <a:rPr lang="cs-CZ" b="1" dirty="0"/>
              <a:t>Vyhledej přísudky slovesné a urči jejich druh.</a:t>
            </a:r>
          </a:p>
          <a:p>
            <a:pPr>
              <a:lnSpc>
                <a:spcPct val="150000"/>
              </a:lnSpc>
            </a:pPr>
            <a:r>
              <a:rPr lang="cs-CZ" sz="2400" dirty="0"/>
              <a:t>V neděli jsme navštívili babičku. Slavila své šedesáté narozeniny. Koupili bychom jí velký dárek. Babička si však nic nepřála. Chtěla jsem jí dát aspoň velkou pusu. To se mi povedlo. Všichni jsme si oslavu užili. Brzy jsme ale museli jet domů. Nechtěla jsem se s babičkou loučit. Naštěstí se uvidíme už příští víkend.</a:t>
            </a:r>
          </a:p>
        </p:txBody>
      </p:sp>
      <p:pic>
        <p:nvPicPr>
          <p:cNvPr id="1026" name="Picture 2" descr="C:\Users\vcerna\AppData\Local\Microsoft\Windows\Temporary Internet Files\Content.IE5\HPWR9K0K\MC90032461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08920"/>
            <a:ext cx="2688989"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7831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83768" y="5301208"/>
            <a:ext cx="6512511" cy="1150064"/>
          </a:xfrm>
        </p:spPr>
        <p:txBody>
          <a:bodyPr/>
          <a:lstStyle/>
          <a:p>
            <a:r>
              <a:rPr lang="cs-CZ" dirty="0"/>
              <a:t>Druhy přísudku</a:t>
            </a:r>
          </a:p>
        </p:txBody>
      </p:sp>
      <p:sp>
        <p:nvSpPr>
          <p:cNvPr id="3" name="Zástupný symbol pro obsah 2"/>
          <p:cNvSpPr>
            <a:spLocks noGrp="1"/>
          </p:cNvSpPr>
          <p:nvPr>
            <p:ph sz="quarter" idx="13"/>
          </p:nvPr>
        </p:nvSpPr>
        <p:spPr>
          <a:xfrm>
            <a:off x="244771" y="731519"/>
            <a:ext cx="9475677" cy="4641697"/>
          </a:xfrm>
        </p:spPr>
        <p:txBody>
          <a:bodyPr>
            <a:normAutofit lnSpcReduction="10000"/>
          </a:bodyPr>
          <a:lstStyle/>
          <a:p>
            <a:r>
              <a:rPr lang="cs-CZ" b="1" dirty="0"/>
              <a:t>2. Přísudek slovesně jmenný (jmenný se sponou) </a:t>
            </a:r>
            <a:r>
              <a:rPr lang="cs-CZ" b="1" dirty="0" err="1">
                <a:solidFill>
                  <a:schemeClr val="bg2">
                    <a:lumMod val="50000"/>
                  </a:schemeClr>
                </a:solidFill>
              </a:rPr>
              <a:t>Př</a:t>
            </a:r>
            <a:r>
              <a:rPr lang="cs-CZ" b="1" dirty="0">
                <a:solidFill>
                  <a:schemeClr val="bg2">
                    <a:lumMod val="50000"/>
                  </a:schemeClr>
                </a:solidFill>
              </a:rPr>
              <a:t> sl. </a:t>
            </a:r>
            <a:r>
              <a:rPr lang="cs-CZ" b="1" dirty="0" err="1">
                <a:solidFill>
                  <a:schemeClr val="bg2">
                    <a:lumMod val="50000"/>
                  </a:schemeClr>
                </a:solidFill>
              </a:rPr>
              <a:t>jm</a:t>
            </a:r>
            <a:r>
              <a:rPr lang="cs-CZ" b="1" dirty="0">
                <a:solidFill>
                  <a:schemeClr val="bg2">
                    <a:lumMod val="50000"/>
                  </a:schemeClr>
                </a:solidFill>
              </a:rPr>
              <a:t>.</a:t>
            </a:r>
          </a:p>
          <a:p>
            <a:r>
              <a:rPr lang="cs-CZ" dirty="0"/>
              <a:t>Jeho základem je </a:t>
            </a:r>
            <a:r>
              <a:rPr lang="cs-CZ" dirty="0">
                <a:solidFill>
                  <a:schemeClr val="accent5">
                    <a:lumMod val="75000"/>
                  </a:schemeClr>
                </a:solidFill>
              </a:rPr>
              <a:t>sponové sloveso </a:t>
            </a:r>
            <a:r>
              <a:rPr lang="cs-CZ" dirty="0"/>
              <a:t>(být, bývat, stát se, stávat se) a </a:t>
            </a:r>
            <a:r>
              <a:rPr lang="cs-CZ" dirty="0">
                <a:solidFill>
                  <a:schemeClr val="accent3">
                    <a:lumMod val="75000"/>
                  </a:schemeClr>
                </a:solidFill>
              </a:rPr>
              <a:t>jmenná část</a:t>
            </a:r>
            <a:r>
              <a:rPr lang="cs-CZ" dirty="0"/>
              <a:t>.</a:t>
            </a:r>
          </a:p>
          <a:p>
            <a:r>
              <a:rPr lang="cs-CZ" dirty="0">
                <a:solidFill>
                  <a:schemeClr val="tx1"/>
                </a:solidFill>
              </a:rPr>
              <a:t>Př. Pavel </a:t>
            </a:r>
            <a:r>
              <a:rPr lang="cs-CZ" dirty="0">
                <a:solidFill>
                  <a:schemeClr val="accent5"/>
                </a:solidFill>
              </a:rPr>
              <a:t>je</a:t>
            </a:r>
            <a:r>
              <a:rPr lang="cs-CZ" dirty="0">
                <a:solidFill>
                  <a:schemeClr val="tx1"/>
                </a:solidFill>
              </a:rPr>
              <a:t> </a:t>
            </a:r>
            <a:r>
              <a:rPr lang="cs-CZ" dirty="0">
                <a:solidFill>
                  <a:schemeClr val="accent3">
                    <a:lumMod val="75000"/>
                  </a:schemeClr>
                </a:solidFill>
              </a:rPr>
              <a:t>pilný</a:t>
            </a:r>
            <a:r>
              <a:rPr lang="cs-CZ" dirty="0"/>
              <a:t>.</a:t>
            </a:r>
          </a:p>
          <a:p>
            <a:pPr marL="45720" indent="0">
              <a:buNone/>
            </a:pPr>
            <a:r>
              <a:rPr lang="cs-CZ" dirty="0">
                <a:solidFill>
                  <a:schemeClr val="tx1"/>
                </a:solidFill>
              </a:rPr>
              <a:t>       Radek</a:t>
            </a:r>
            <a:r>
              <a:rPr lang="cs-CZ" dirty="0">
                <a:solidFill>
                  <a:schemeClr val="accent5"/>
                </a:solidFill>
              </a:rPr>
              <a:t> je </a:t>
            </a:r>
            <a:r>
              <a:rPr lang="cs-CZ" dirty="0">
                <a:solidFill>
                  <a:schemeClr val="accent3">
                    <a:lumMod val="75000"/>
                  </a:schemeClr>
                </a:solidFill>
              </a:rPr>
              <a:t>učitelem</a:t>
            </a:r>
            <a:r>
              <a:rPr lang="cs-CZ" dirty="0">
                <a:solidFill>
                  <a:schemeClr val="tx1"/>
                </a:solidFill>
              </a:rPr>
              <a:t>.</a:t>
            </a:r>
          </a:p>
          <a:p>
            <a:pPr marL="45720" indent="0">
              <a:buNone/>
            </a:pPr>
            <a:r>
              <a:rPr lang="cs-CZ" dirty="0">
                <a:solidFill>
                  <a:schemeClr val="tx1"/>
                </a:solidFill>
              </a:rPr>
              <a:t>       Katka </a:t>
            </a:r>
            <a:r>
              <a:rPr lang="cs-CZ" dirty="0">
                <a:solidFill>
                  <a:schemeClr val="accent5"/>
                </a:solidFill>
              </a:rPr>
              <a:t>se stala </a:t>
            </a:r>
            <a:r>
              <a:rPr lang="cs-CZ" dirty="0">
                <a:solidFill>
                  <a:schemeClr val="accent3">
                    <a:lumMod val="75000"/>
                  </a:schemeClr>
                </a:solidFill>
              </a:rPr>
              <a:t>lékařkou</a:t>
            </a:r>
            <a:r>
              <a:rPr lang="cs-CZ" dirty="0">
                <a:solidFill>
                  <a:schemeClr val="tx1"/>
                </a:solidFill>
              </a:rPr>
              <a:t>.</a:t>
            </a:r>
          </a:p>
          <a:p>
            <a:pPr marL="45720" indent="0">
              <a:buNone/>
            </a:pPr>
            <a:endParaRPr lang="cs-CZ" dirty="0">
              <a:solidFill>
                <a:schemeClr val="tx1"/>
              </a:solidFill>
            </a:endParaRPr>
          </a:p>
          <a:p>
            <a:pPr marL="45720" indent="0">
              <a:buNone/>
            </a:pPr>
            <a:r>
              <a:rPr lang="cs-CZ" dirty="0">
                <a:solidFill>
                  <a:schemeClr val="accent6"/>
                </a:solidFill>
              </a:rPr>
              <a:t>Pozor!!! </a:t>
            </a:r>
            <a:r>
              <a:rPr lang="cs-CZ" sz="1900" i="1" dirty="0">
                <a:solidFill>
                  <a:schemeClr val="tx1"/>
                </a:solidFill>
              </a:rPr>
              <a:t>V případech jako:</a:t>
            </a:r>
          </a:p>
          <a:p>
            <a:pPr marL="45720" indent="0">
              <a:buNone/>
            </a:pPr>
            <a:r>
              <a:rPr lang="cs-CZ" sz="1900" dirty="0">
                <a:solidFill>
                  <a:schemeClr val="tx1">
                    <a:lumMod val="85000"/>
                    <a:lumOff val="15000"/>
                  </a:schemeClr>
                </a:solidFill>
              </a:rPr>
              <a:t>Nehoda </a:t>
            </a:r>
            <a:r>
              <a:rPr lang="cs-CZ" sz="1900" dirty="0">
                <a:solidFill>
                  <a:schemeClr val="accent6"/>
                </a:solidFill>
              </a:rPr>
              <a:t>se stala </a:t>
            </a:r>
            <a:r>
              <a:rPr lang="cs-CZ" sz="1900" dirty="0">
                <a:solidFill>
                  <a:schemeClr val="tx1">
                    <a:lumMod val="85000"/>
                    <a:lumOff val="15000"/>
                  </a:schemeClr>
                </a:solidFill>
              </a:rPr>
              <a:t>na silnici.</a:t>
            </a:r>
          </a:p>
          <a:p>
            <a:pPr marL="45720" indent="0">
              <a:buNone/>
            </a:pPr>
            <a:r>
              <a:rPr lang="cs-CZ" sz="1900" dirty="0">
                <a:solidFill>
                  <a:schemeClr val="tx1">
                    <a:lumMod val="85000"/>
                    <a:lumOff val="15000"/>
                  </a:schemeClr>
                </a:solidFill>
              </a:rPr>
              <a:t>Sklenice </a:t>
            </a:r>
            <a:r>
              <a:rPr lang="cs-CZ" sz="1900" dirty="0">
                <a:solidFill>
                  <a:schemeClr val="accent6"/>
                </a:solidFill>
              </a:rPr>
              <a:t>byla</a:t>
            </a:r>
            <a:r>
              <a:rPr lang="cs-CZ" sz="1900" dirty="0">
                <a:solidFill>
                  <a:schemeClr val="tx1">
                    <a:lumMod val="85000"/>
                    <a:lumOff val="15000"/>
                  </a:schemeClr>
                </a:solidFill>
              </a:rPr>
              <a:t> na stole.</a:t>
            </a:r>
          </a:p>
          <a:p>
            <a:pPr marL="45720" indent="0">
              <a:buNone/>
            </a:pPr>
            <a:r>
              <a:rPr lang="cs-CZ" sz="1900" i="1" dirty="0">
                <a:solidFill>
                  <a:schemeClr val="tx1">
                    <a:lumMod val="85000"/>
                    <a:lumOff val="15000"/>
                  </a:schemeClr>
                </a:solidFill>
              </a:rPr>
              <a:t>Jsou slovesa být a stát se plnovýznamová (ve smyslu existovat, nacházet se),</a:t>
            </a:r>
          </a:p>
          <a:p>
            <a:pPr marL="45720" indent="0">
              <a:buNone/>
            </a:pPr>
            <a:r>
              <a:rPr lang="cs-CZ" sz="1900" i="1" dirty="0">
                <a:solidFill>
                  <a:schemeClr val="tx1">
                    <a:lumMod val="85000"/>
                    <a:lumOff val="15000"/>
                  </a:schemeClr>
                </a:solidFill>
              </a:rPr>
              <a:t>jedná se proto o přísudky slovesné.</a:t>
            </a:r>
          </a:p>
          <a:p>
            <a:pPr marL="45720" indent="0">
              <a:buNone/>
            </a:pPr>
            <a:endParaRPr lang="cs-CZ" dirty="0">
              <a:solidFill>
                <a:schemeClr val="bg2">
                  <a:lumMod val="50000"/>
                </a:schemeClr>
              </a:solidFill>
            </a:endParaRPr>
          </a:p>
        </p:txBody>
      </p:sp>
      <p:pic>
        <p:nvPicPr>
          <p:cNvPr id="1026" name="Picture 2" descr="C:\Users\vcerna\AppData\Local\Microsoft\Windows\Temporary Internet Files\Content.IE5\N5J5NLDG\MC90043601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2060848"/>
            <a:ext cx="1865461" cy="21733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725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Druhy přísudku</a:t>
            </a:r>
          </a:p>
        </p:txBody>
      </p:sp>
      <p:sp>
        <p:nvSpPr>
          <p:cNvPr id="3" name="Zástupný symbol pro obsah 2"/>
          <p:cNvSpPr>
            <a:spLocks noGrp="1"/>
          </p:cNvSpPr>
          <p:nvPr>
            <p:ph sz="quarter" idx="13"/>
          </p:nvPr>
        </p:nvSpPr>
        <p:spPr/>
        <p:txBody>
          <a:bodyPr/>
          <a:lstStyle/>
          <a:p>
            <a:r>
              <a:rPr lang="cs-CZ" dirty="0"/>
              <a:t>3. Přísudek jmenný </a:t>
            </a:r>
          </a:p>
          <a:p>
            <a:pPr marL="45720" indent="0">
              <a:buNone/>
            </a:pPr>
            <a:r>
              <a:rPr lang="cs-CZ" dirty="0"/>
              <a:t>Věta neobsahuje sloveso, základem je jméno, spona je vynechaná.</a:t>
            </a:r>
          </a:p>
          <a:p>
            <a:pPr marL="45720" indent="0">
              <a:buNone/>
            </a:pPr>
            <a:r>
              <a:rPr lang="cs-CZ" dirty="0"/>
              <a:t>Př. </a:t>
            </a:r>
            <a:r>
              <a:rPr lang="cs-CZ" u="sng" dirty="0"/>
              <a:t>Mladost</a:t>
            </a:r>
            <a:r>
              <a:rPr lang="cs-CZ" dirty="0"/>
              <a:t> radost.</a:t>
            </a:r>
          </a:p>
          <a:p>
            <a:pPr marL="45720" indent="0">
              <a:buNone/>
            </a:pPr>
            <a:r>
              <a:rPr lang="cs-CZ" dirty="0"/>
              <a:t>        </a:t>
            </a:r>
            <a:r>
              <a:rPr lang="cs-CZ" u="sng" dirty="0"/>
              <a:t>Sliby</a:t>
            </a:r>
            <a:r>
              <a:rPr lang="cs-CZ" dirty="0"/>
              <a:t> chyby.</a:t>
            </a:r>
          </a:p>
          <a:p>
            <a:pPr marL="45720" indent="0">
              <a:buNone/>
            </a:pPr>
            <a:endParaRPr lang="cs-CZ" dirty="0"/>
          </a:p>
          <a:p>
            <a:r>
              <a:rPr lang="cs-CZ" dirty="0"/>
              <a:t>4. Přísudek vyjádřený </a:t>
            </a:r>
            <a:r>
              <a:rPr lang="cs-CZ" dirty="0">
                <a:solidFill>
                  <a:schemeClr val="accent1">
                    <a:lumMod val="75000"/>
                  </a:schemeClr>
                </a:solidFill>
              </a:rPr>
              <a:t>citoslovcem</a:t>
            </a:r>
          </a:p>
          <a:p>
            <a:pPr marL="45720" indent="0">
              <a:buNone/>
            </a:pPr>
            <a:r>
              <a:rPr lang="cs-CZ" dirty="0"/>
              <a:t>Př. Jan </a:t>
            </a:r>
            <a:r>
              <a:rPr lang="cs-CZ" dirty="0">
                <a:solidFill>
                  <a:schemeClr val="accent1">
                    <a:lumMod val="75000"/>
                  </a:schemeClr>
                </a:solidFill>
              </a:rPr>
              <a:t>hop</a:t>
            </a:r>
            <a:r>
              <a:rPr lang="cs-CZ" dirty="0"/>
              <a:t> přes plot.</a:t>
            </a:r>
          </a:p>
          <a:p>
            <a:pPr marL="45720" indent="0">
              <a:buNone/>
            </a:pPr>
            <a:endParaRPr lang="cs-CZ" dirty="0"/>
          </a:p>
          <a:p>
            <a:endParaRPr lang="cs-CZ" dirty="0"/>
          </a:p>
        </p:txBody>
      </p:sp>
    </p:spTree>
    <p:extLst>
      <p:ext uri="{BB962C8B-B14F-4D97-AF65-F5344CB8AC3E}">
        <p14:creationId xmlns:p14="http://schemas.microsoft.com/office/powerpoint/2010/main" val="2936021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45703" y="5693327"/>
            <a:ext cx="8198297" cy="1143000"/>
          </a:xfrm>
        </p:spPr>
        <p:txBody>
          <a:bodyPr/>
          <a:lstStyle/>
          <a:p>
            <a:r>
              <a:rPr lang="cs-CZ" dirty="0"/>
              <a:t>Druhy přísudku - cvičení</a:t>
            </a:r>
          </a:p>
        </p:txBody>
      </p:sp>
      <p:sp>
        <p:nvSpPr>
          <p:cNvPr id="3" name="Zástupný symbol pro obsah 2"/>
          <p:cNvSpPr>
            <a:spLocks noGrp="1"/>
          </p:cNvSpPr>
          <p:nvPr>
            <p:ph sz="quarter" idx="13"/>
          </p:nvPr>
        </p:nvSpPr>
        <p:spPr>
          <a:xfrm>
            <a:off x="539552" y="731520"/>
            <a:ext cx="7992888" cy="4641696"/>
          </a:xfrm>
        </p:spPr>
        <p:txBody>
          <a:bodyPr>
            <a:normAutofit fontScale="92500" lnSpcReduction="10000"/>
          </a:bodyPr>
          <a:lstStyle/>
          <a:p>
            <a:r>
              <a:rPr lang="cs-CZ" i="1" dirty="0">
                <a:solidFill>
                  <a:schemeClr val="accent3">
                    <a:lumMod val="50000"/>
                  </a:schemeClr>
                </a:solidFill>
              </a:rPr>
              <a:t>Vyhledej přísudky a urči jejich druh (kterými slovními druhy jsou tyto přísudky:</a:t>
            </a:r>
          </a:p>
          <a:p>
            <a:pPr marL="45720" indent="0">
              <a:buNone/>
            </a:pPr>
            <a:r>
              <a:rPr lang="cs-CZ" dirty="0"/>
              <a:t>                                                </a:t>
            </a:r>
            <a:r>
              <a:rPr lang="cs-CZ" sz="1600" dirty="0"/>
              <a:t>druh </a:t>
            </a:r>
            <a:r>
              <a:rPr lang="cs-CZ" sz="1600" dirty="0" err="1"/>
              <a:t>Př</a:t>
            </a:r>
            <a:r>
              <a:rPr lang="cs-CZ" sz="1600" dirty="0"/>
              <a:t>                slovní druhy</a:t>
            </a:r>
            <a:endParaRPr lang="cs-CZ" dirty="0"/>
          </a:p>
          <a:p>
            <a:r>
              <a:rPr lang="cs-CZ" sz="2000" dirty="0"/>
              <a:t>Chlapci na mně vyzvídali. ______________   ____________________</a:t>
            </a:r>
          </a:p>
          <a:p>
            <a:r>
              <a:rPr lang="cs-CZ" sz="2000" dirty="0"/>
              <a:t>Uslyšeli jsme jeho volání. ______________   ____________________</a:t>
            </a:r>
          </a:p>
          <a:p>
            <a:r>
              <a:rPr lang="cs-CZ" sz="2000" dirty="0"/>
              <a:t>Budeme hrát kuželky. _________________   _____________________</a:t>
            </a:r>
          </a:p>
          <a:p>
            <a:r>
              <a:rPr lang="cs-CZ" sz="2000" dirty="0"/>
              <a:t>Vraťte mi tu čepici. ___________________   ____________________</a:t>
            </a:r>
          </a:p>
          <a:p>
            <a:r>
              <a:rPr lang="cs-CZ" sz="2000" dirty="0"/>
              <a:t>Pomohl bych vám s tím. _______________    ____________________</a:t>
            </a:r>
          </a:p>
          <a:p>
            <a:r>
              <a:rPr lang="cs-CZ" sz="2000" dirty="0"/>
              <a:t>Chlapci byli zvědaví.  __________________   ____________________</a:t>
            </a:r>
          </a:p>
          <a:p>
            <a:r>
              <a:rPr lang="cs-CZ" sz="2000" dirty="0"/>
              <a:t>Jeho volání bylo zřetelné. ______________   ____________________</a:t>
            </a:r>
          </a:p>
          <a:p>
            <a:r>
              <a:rPr lang="cs-CZ" sz="2000" dirty="0"/>
              <a:t>Kuželky jsou zajímavá hra. _____________   ____________________</a:t>
            </a:r>
          </a:p>
          <a:p>
            <a:r>
              <a:rPr lang="cs-CZ" sz="2000" dirty="0"/>
              <a:t>Ta čepice je moje.    ___________________  ____________________</a:t>
            </a:r>
          </a:p>
          <a:p>
            <a:r>
              <a:rPr lang="cs-CZ" sz="2000" dirty="0"/>
              <a:t>I povzbuzení je pomoc. _________________  ____________________</a:t>
            </a:r>
          </a:p>
        </p:txBody>
      </p:sp>
    </p:spTree>
    <p:extLst>
      <p:ext uri="{BB962C8B-B14F-4D97-AF65-F5344CB8AC3E}">
        <p14:creationId xmlns:p14="http://schemas.microsoft.com/office/powerpoint/2010/main" val="3382376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5589240"/>
            <a:ext cx="8054280" cy="1143000"/>
          </a:xfrm>
        </p:spPr>
        <p:txBody>
          <a:bodyPr/>
          <a:lstStyle/>
          <a:p>
            <a:r>
              <a:rPr lang="cs-CZ" dirty="0"/>
              <a:t>Druhy přísudku - cvičení</a:t>
            </a:r>
          </a:p>
        </p:txBody>
      </p:sp>
      <p:sp>
        <p:nvSpPr>
          <p:cNvPr id="3" name="Zástupný symbol pro obsah 2"/>
          <p:cNvSpPr>
            <a:spLocks noGrp="1"/>
          </p:cNvSpPr>
          <p:nvPr>
            <p:ph sz="quarter" idx="13"/>
          </p:nvPr>
        </p:nvSpPr>
        <p:spPr>
          <a:xfrm>
            <a:off x="251520" y="332656"/>
            <a:ext cx="8640960" cy="5328592"/>
          </a:xfrm>
        </p:spPr>
        <p:txBody>
          <a:bodyPr>
            <a:normAutofit lnSpcReduction="10000"/>
          </a:bodyPr>
          <a:lstStyle/>
          <a:p>
            <a:r>
              <a:rPr lang="cs-CZ" i="1" dirty="0">
                <a:solidFill>
                  <a:schemeClr val="accent3">
                    <a:lumMod val="50000"/>
                  </a:schemeClr>
                </a:solidFill>
              </a:rPr>
              <a:t>Přísudky slovesné změň na slovesně jmenné tak, aby smysl věty zůstal zachován.</a:t>
            </a:r>
          </a:p>
          <a:p>
            <a:pPr marL="45720" indent="0">
              <a:buNone/>
            </a:pPr>
            <a:r>
              <a:rPr lang="cs-CZ" sz="2000" dirty="0"/>
              <a:t>Babička prodávala v obchodním domě.</a:t>
            </a:r>
          </a:p>
          <a:p>
            <a:pPr marL="45720" indent="0">
              <a:buNone/>
            </a:pPr>
            <a:r>
              <a:rPr lang="cs-CZ" sz="2000" dirty="0">
                <a:solidFill>
                  <a:schemeClr val="accent3">
                    <a:lumMod val="50000"/>
                  </a:schemeClr>
                </a:solidFill>
              </a:rPr>
              <a:t>_________________________________ Babička byla prodavačka …</a:t>
            </a:r>
          </a:p>
          <a:p>
            <a:pPr marL="45720" indent="0">
              <a:buNone/>
            </a:pPr>
            <a:r>
              <a:rPr lang="cs-CZ" sz="2000" dirty="0"/>
              <a:t>Karel výborně plave.</a:t>
            </a:r>
          </a:p>
          <a:p>
            <a:pPr marL="45720" indent="0">
              <a:buNone/>
            </a:pPr>
            <a:r>
              <a:rPr lang="cs-CZ" sz="2000" dirty="0">
                <a:solidFill>
                  <a:schemeClr val="accent3">
                    <a:lumMod val="50000"/>
                  </a:schemeClr>
                </a:solidFill>
              </a:rPr>
              <a:t>_________________________________ Karel je výborný plavec.</a:t>
            </a:r>
          </a:p>
          <a:p>
            <a:pPr marL="45720" indent="0">
              <a:buNone/>
            </a:pPr>
            <a:r>
              <a:rPr lang="cs-CZ" sz="2000" dirty="0"/>
              <a:t>Listí opadalo.</a:t>
            </a:r>
          </a:p>
          <a:p>
            <a:pPr marL="45720" indent="0">
              <a:buNone/>
            </a:pPr>
            <a:r>
              <a:rPr lang="cs-CZ" sz="2000" dirty="0">
                <a:solidFill>
                  <a:schemeClr val="accent3">
                    <a:lumMod val="50000"/>
                  </a:schemeClr>
                </a:solidFill>
              </a:rPr>
              <a:t>_________________________________ Listí je opadané.</a:t>
            </a:r>
          </a:p>
          <a:p>
            <a:pPr marL="45720" indent="0">
              <a:buNone/>
            </a:pPr>
            <a:r>
              <a:rPr lang="cs-CZ" sz="2000" dirty="0"/>
              <a:t>Trávník se po dešti zazelenal.</a:t>
            </a:r>
          </a:p>
          <a:p>
            <a:pPr marL="45720" indent="0">
              <a:buNone/>
            </a:pPr>
            <a:r>
              <a:rPr lang="cs-CZ" sz="2000" dirty="0">
                <a:solidFill>
                  <a:schemeClr val="accent3">
                    <a:lumMod val="50000"/>
                  </a:schemeClr>
                </a:solidFill>
              </a:rPr>
              <a:t>_________________________________ Trávník byl po dešti zelený.</a:t>
            </a:r>
          </a:p>
          <a:p>
            <a:pPr marL="45720" indent="0">
              <a:buNone/>
            </a:pPr>
            <a:r>
              <a:rPr lang="cs-CZ" sz="2000" dirty="0"/>
              <a:t>Teta učí na střední škole.</a:t>
            </a:r>
          </a:p>
          <a:p>
            <a:pPr marL="45720" indent="0">
              <a:buNone/>
            </a:pPr>
            <a:r>
              <a:rPr lang="cs-CZ" sz="2000" dirty="0">
                <a:solidFill>
                  <a:schemeClr val="accent3">
                    <a:lumMod val="50000"/>
                  </a:schemeClr>
                </a:solidFill>
              </a:rPr>
              <a:t>_________________________________ Teta je učitelka na střední škole.</a:t>
            </a:r>
          </a:p>
          <a:p>
            <a:pPr marL="45720" indent="0">
              <a:buNone/>
            </a:pPr>
            <a:r>
              <a:rPr lang="cs-CZ" sz="2000" dirty="0"/>
              <a:t>Katka se vždy pěkně obléká.</a:t>
            </a:r>
          </a:p>
          <a:p>
            <a:pPr marL="45720" indent="0">
              <a:buNone/>
            </a:pPr>
            <a:r>
              <a:rPr lang="cs-CZ" sz="2000" dirty="0">
                <a:solidFill>
                  <a:schemeClr val="accent3">
                    <a:lumMod val="50000"/>
                  </a:schemeClr>
                </a:solidFill>
              </a:rPr>
              <a:t>_________________________________ Katka je vždy pěkně oblečená.</a:t>
            </a:r>
          </a:p>
        </p:txBody>
      </p:sp>
    </p:spTree>
    <p:extLst>
      <p:ext uri="{BB962C8B-B14F-4D97-AF65-F5344CB8AC3E}">
        <p14:creationId xmlns:p14="http://schemas.microsoft.com/office/powerpoint/2010/main" val="237989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 calcmode="lin" valueType="num">
                                      <p:cBhvr additive="base">
                                        <p:cTn id="3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erodynamika">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581</TotalTime>
  <Words>757</Words>
  <Application>Microsoft Office PowerPoint</Application>
  <PresentationFormat>Předvádění na obrazovce (4:3)</PresentationFormat>
  <Paragraphs>102</Paragraphs>
  <Slides>11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Georgia</vt:lpstr>
      <vt:lpstr>Times New Roman</vt:lpstr>
      <vt:lpstr>Trebuchet MS</vt:lpstr>
      <vt:lpstr>Aerodynamika</vt:lpstr>
      <vt:lpstr>ZÁKLADNÍ VĚTNÉ ČLENY</vt:lpstr>
      <vt:lpstr>Prezentace aplikace PowerPoint</vt:lpstr>
      <vt:lpstr>Přísudek</vt:lpstr>
      <vt:lpstr>Druhy přísudku</vt:lpstr>
      <vt:lpstr>Druhy Př sl. -  cvičení</vt:lpstr>
      <vt:lpstr>Druhy přísudku</vt:lpstr>
      <vt:lpstr>Druhy přísudku</vt:lpstr>
      <vt:lpstr>Druhy přísudku - cvičení</vt:lpstr>
      <vt:lpstr>Druhy přísudku - cvičení</vt:lpstr>
      <vt:lpstr>Druhy přísudku - cvičení</vt:lpstr>
      <vt:lpstr>Druhy přísudku - cvičení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VĚTNÉ ČLENY</dc:title>
  <dc:creator>Veronika Černá</dc:creator>
  <cp:lastModifiedBy>Milan Bednář</cp:lastModifiedBy>
  <cp:revision>31</cp:revision>
  <cp:lastPrinted>2013-04-04T06:14:22Z</cp:lastPrinted>
  <dcterms:created xsi:type="dcterms:W3CDTF">2013-04-01T15:37:44Z</dcterms:created>
  <dcterms:modified xsi:type="dcterms:W3CDTF">2025-09-29T13:01:03Z</dcterms:modified>
</cp:coreProperties>
</file>