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2" r:id="rId2"/>
    <p:sldId id="273" r:id="rId3"/>
    <p:sldId id="286" r:id="rId4"/>
    <p:sldId id="257" r:id="rId5"/>
    <p:sldId id="292" r:id="rId6"/>
    <p:sldId id="287" r:id="rId7"/>
    <p:sldId id="288" r:id="rId8"/>
    <p:sldId id="293" r:id="rId9"/>
    <p:sldId id="259" r:id="rId10"/>
    <p:sldId id="289" r:id="rId11"/>
    <p:sldId id="290" r:id="rId12"/>
    <p:sldId id="294" r:id="rId13"/>
    <p:sldId id="291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2C13AD-8ADC-C54B-AEAC-1E8EC8B97C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7C5F25D-8349-D46F-4425-808B356A1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5C9495-3BDA-0479-5BC6-45FE1C4A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5F12B5-2398-2F2F-3744-A50EB7F01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CB60D0-1B31-8CBA-4573-AF5E464D0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27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167639-2412-A415-C994-13563CCA3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B97BE83-4E27-212D-8991-9AB02A3AB0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C6FD2B-6289-2DB5-7F6A-613C11EE6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5EAA80-BF55-B959-0634-4D7E6B1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BA1732-291E-22D3-228B-15F87090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49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284CAE8-212C-1214-7242-49456A7495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ED2C706-A2C5-F57D-091C-F585792F9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F85138-1C72-08F8-5EAC-81264DB00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EB2B6A-9E8E-B48A-E469-BF8B4DB71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57D4FE-A1B8-35A2-F6D6-836EE89BA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456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4030F3-FCF7-687B-C342-603EEB75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8E8951-0471-61D8-E4F7-222C1A652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02939D-56F9-90DD-DAB9-E6A105A45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46A072-BCAC-46FD-E595-94D4E47F4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811DD2-363F-1A8F-9009-C4C319833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62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016A74-EE57-937F-B9C0-D09EE366C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68331F3-62CD-5D4F-3832-7C6B27182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0031E7B-DA7A-A86C-66F4-526437F8E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48C048-1933-931E-9DF9-65E3A13B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757D8C-2059-E15B-54A3-10F36FBC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4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37E9D9-2237-D592-E9E6-961773A6E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D5B6C8-D499-31B4-219F-E561A424F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7AEE49B-2043-6157-10CA-BD764F6BE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CB5795-AB87-AD61-1F10-C01B409A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4988591-A21B-5F2B-CF20-95637A08C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F8C2947-FC62-95B2-187A-9857D1624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4215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F02515-75D1-40A6-96FB-29844B8FB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B9BC5E5-5137-C708-B31E-01B887232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2051163-0DA4-0859-AF7F-A00DF51FD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D40786A-E36C-6850-1BF8-95D0F79FF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3F65D15-B2A8-2598-04F6-DE31E8194E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50BAFCD-FD1C-D68D-8A7B-5FC4ACDA4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FE07CA6-929A-2B38-0477-BF15D0695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B44E3F9-FE03-E2FC-9E6C-E9FB6C62B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852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2AD51F-9A4B-BD9D-D017-BF634000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07C4975-A9B0-24F5-0A82-2FD18C9E3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B24A8E1-36EB-AC06-1652-66AC58A47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A54E15D-EE9D-3AEA-0A87-5CBEFA2F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333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12C826D-054F-08E1-EF56-2E5730390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1ED3BD6-5812-B4B8-D48A-E46BCDED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980A4B8-CDEB-2163-53BC-6B312D44E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99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6D539A-4025-54FB-33F3-11A661F68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E4E424-3EA3-E50A-5D74-368784419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7F6F532-8835-2A90-7140-976E88871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52A66A1-A074-CE84-7B1D-A78890C38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E7C0DB-0DF9-455B-9DA8-88DC95D7A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2488A6A-6528-4584-5EC1-590D2B998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59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21EEB3-1421-095E-760F-1192B7DBD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6600906-47A1-98AD-4EAA-9BB71E9D6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65C3D09-10D9-185B-A10D-69A61023D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7947BDD-41A5-3D53-DE65-2AFED1E36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79A0FC-9EC6-E686-2CC5-68583EA6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AFB16A1-2528-9A08-ACFE-46814E412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99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C78563D-4F6A-977B-3FB5-50D8D3760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D03826D-F547-F45C-F45C-4EA7A74AE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99186E-3E87-AF44-358C-B4506D755A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00B76-E8C2-44B9-BDBD-9B0B2B1162C7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B1DE58-7EE3-EA31-6C55-C6A99983C8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00E4508-9505-4392-D058-06546A7034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72A6E-E979-49A3-B780-B553B4C57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08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Zvuková stránka jazyka 1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6. třída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C2BEAD-5B5B-C420-BD13-B8B60D67E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Procvičování učiva, pracovní sešit str. 74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3F949A8A-2F54-6137-0CB8-A02A3647F8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7743" y="1800415"/>
            <a:ext cx="6211113" cy="445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320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B04F3-F72B-8824-E519-A7C1EE6E0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7BA8C5-3C7A-76F5-D331-54F8D32A6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Procvičování učiva, pracovní sešit str. 74</a:t>
            </a:r>
          </a:p>
        </p:txBody>
      </p:sp>
      <p:pic>
        <p:nvPicPr>
          <p:cNvPr id="7" name="Zástupný obsah 6">
            <a:extLst>
              <a:ext uri="{FF2B5EF4-FFF2-40B4-BE49-F238E27FC236}">
                <a16:creationId xmlns:a16="http://schemas.microsoft.com/office/drawing/2014/main" id="{A8F4A22B-4E68-FF10-53EE-E1EAD53C61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87664"/>
            <a:ext cx="10174860" cy="391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313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8DD86B-28E5-E3C1-AA10-43C10B6AF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Procvičování učiva, pracovní sešit str. 74</a:t>
            </a:r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F7933629-9E90-0572-3B0A-6301769BD9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951524"/>
            <a:ext cx="10909595" cy="3534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759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F3FFC-0326-6B12-C829-1A5CC00F3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765C5F-4EA5-7556-4210-2B2FA6AAD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Procvičování učiva, pracovní sešit str. 75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E0C468EB-5691-1ED4-2985-9A8F7FB15D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7170" y="1778473"/>
            <a:ext cx="10511714" cy="1325563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650E4A3A-FF30-02B2-942E-CBF697DE3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018" y="3610461"/>
            <a:ext cx="10511714" cy="1700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083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19536" y="512064"/>
            <a:ext cx="8291264" cy="914400"/>
          </a:xfrm>
        </p:spPr>
        <p:txBody>
          <a:bodyPr>
            <a:normAutofit fontScale="90000"/>
          </a:bodyPr>
          <a:lstStyle/>
          <a:p>
            <a:r>
              <a:rPr lang="cs-CZ" b="1" u="sng" dirty="0">
                <a:solidFill>
                  <a:srgbClr val="FF0000"/>
                </a:solidFill>
              </a:rPr>
              <a:t>Doplňte předponu mně/mě (pouze slova)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8050" y="1510138"/>
            <a:ext cx="9994236" cy="50405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b="1" dirty="0"/>
              <a:t>  Tvářil se tajem____. Jednal rozum___. </a:t>
            </a:r>
            <a:r>
              <a:rPr lang="cs-CZ" b="1" dirty="0" err="1"/>
              <a:t>Zřejm</a:t>
            </a:r>
            <a:r>
              <a:rPr lang="cs-CZ" b="1" dirty="0"/>
              <a:t>____ se mýlila. Myslel to </a:t>
            </a:r>
            <a:r>
              <a:rPr lang="cs-CZ" b="1" dirty="0" err="1"/>
              <a:t>upřím</a:t>
            </a:r>
            <a:r>
              <a:rPr lang="cs-CZ" b="1" dirty="0"/>
              <a:t>___. Už sis </a:t>
            </a:r>
            <a:r>
              <a:rPr lang="cs-CZ" b="1" dirty="0" err="1"/>
              <a:t>vzpom</a:t>
            </a:r>
            <a:r>
              <a:rPr lang="cs-CZ" b="1" dirty="0"/>
              <a:t>____l? Rychle se </a:t>
            </a:r>
            <a:r>
              <a:rPr lang="cs-CZ" b="1" dirty="0" err="1"/>
              <a:t>setm</a:t>
            </a:r>
            <a:r>
              <a:rPr lang="cs-CZ" b="1" dirty="0"/>
              <a:t>____</a:t>
            </a:r>
            <a:r>
              <a:rPr lang="cs-CZ" b="1" dirty="0" err="1"/>
              <a:t>lo</a:t>
            </a:r>
            <a:r>
              <a:rPr lang="cs-CZ" b="1" dirty="0"/>
              <a:t>. </a:t>
            </a:r>
            <a:r>
              <a:rPr lang="cs-CZ" b="1" dirty="0" err="1"/>
              <a:t>Nerozum____l</a:t>
            </a:r>
            <a:r>
              <a:rPr lang="cs-CZ" b="1" dirty="0"/>
              <a:t> jsem ti. Má šaty pom____</a:t>
            </a:r>
            <a:r>
              <a:rPr lang="cs-CZ" b="1" dirty="0" err="1"/>
              <a:t>nkové</a:t>
            </a:r>
            <a:r>
              <a:rPr lang="cs-CZ" b="1" dirty="0"/>
              <a:t> barvy. Dozvěděli jsme se něco o tam____</a:t>
            </a:r>
            <a:r>
              <a:rPr lang="cs-CZ" b="1" dirty="0" err="1"/>
              <a:t>jších</a:t>
            </a:r>
            <a:r>
              <a:rPr lang="cs-CZ" b="1" dirty="0"/>
              <a:t> zvycích. </a:t>
            </a:r>
            <a:r>
              <a:rPr lang="cs-CZ" b="1" dirty="0" err="1"/>
              <a:t>Nepříjem</a:t>
            </a:r>
            <a:r>
              <a:rPr lang="cs-CZ" b="1" dirty="0"/>
              <a:t>____ se mě to dotklo. Pozorovali jsme </a:t>
            </a:r>
            <a:r>
              <a:rPr lang="cs-CZ" b="1" dirty="0" err="1"/>
              <a:t>zatm</a:t>
            </a:r>
            <a:r>
              <a:rPr lang="cs-CZ" b="1" dirty="0"/>
              <a:t>____ní M____</a:t>
            </a:r>
            <a:r>
              <a:rPr lang="cs-CZ" b="1" dirty="0" err="1"/>
              <a:t>síce</a:t>
            </a:r>
            <a:r>
              <a:rPr lang="cs-CZ" b="1" dirty="0"/>
              <a:t>. Tvá dom____</a:t>
            </a:r>
            <a:r>
              <a:rPr lang="cs-CZ" b="1" dirty="0" err="1"/>
              <a:t>nka</a:t>
            </a:r>
            <a:r>
              <a:rPr lang="cs-CZ" b="1" dirty="0"/>
              <a:t> byla bohužel správná. Bylo to zbytečné </a:t>
            </a:r>
            <a:r>
              <a:rPr lang="cs-CZ" b="1" dirty="0" err="1"/>
              <a:t>nedorozum</a:t>
            </a:r>
            <a:r>
              <a:rPr lang="cs-CZ" b="1" dirty="0"/>
              <a:t>____ní. Na </a:t>
            </a:r>
            <a:r>
              <a:rPr lang="cs-CZ" b="1" dirty="0" err="1"/>
              <a:t>ztem</a:t>
            </a:r>
            <a:r>
              <a:rPr lang="cs-CZ" b="1" dirty="0"/>
              <a:t>____</a:t>
            </a:r>
            <a:r>
              <a:rPr lang="cs-CZ" b="1" dirty="0" err="1"/>
              <a:t>lé</a:t>
            </a:r>
            <a:r>
              <a:rPr lang="cs-CZ" b="1" dirty="0"/>
              <a:t> obloze se ukázaly první hvězdy.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FA4FF-D054-6AA4-B40B-CFAABF7A7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3B5187-2683-D96A-4BC1-944A6DE5C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536" y="512064"/>
            <a:ext cx="8291264" cy="914400"/>
          </a:xfrm>
        </p:spPr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Doplňte předponu mně/mě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A07767C-0BC2-4C41-BFAF-FE47DDBBA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050" y="1510138"/>
            <a:ext cx="9994236" cy="50405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b="1" dirty="0"/>
              <a:t>  Tvářil se </a:t>
            </a:r>
            <a:r>
              <a:rPr lang="cs-CZ" b="1" dirty="0">
                <a:solidFill>
                  <a:srgbClr val="FF0000"/>
                </a:solidFill>
              </a:rPr>
              <a:t>tajemně. </a:t>
            </a:r>
            <a:r>
              <a:rPr lang="cs-CZ" b="1" dirty="0"/>
              <a:t>Jednal </a:t>
            </a:r>
            <a:r>
              <a:rPr lang="cs-CZ" b="1" dirty="0">
                <a:solidFill>
                  <a:srgbClr val="FF0000"/>
                </a:solidFill>
              </a:rPr>
              <a:t>rozumně. Zřejmě </a:t>
            </a:r>
            <a:r>
              <a:rPr lang="cs-CZ" b="1" dirty="0"/>
              <a:t>se mýlila. Myslel to </a:t>
            </a:r>
            <a:r>
              <a:rPr lang="cs-CZ" b="1" dirty="0">
                <a:solidFill>
                  <a:srgbClr val="FF0000"/>
                </a:solidFill>
              </a:rPr>
              <a:t>upřímně. </a:t>
            </a:r>
            <a:r>
              <a:rPr lang="cs-CZ" b="1" dirty="0"/>
              <a:t>Už sis </a:t>
            </a:r>
            <a:r>
              <a:rPr lang="cs-CZ" b="1" dirty="0">
                <a:solidFill>
                  <a:srgbClr val="FF0000"/>
                </a:solidFill>
              </a:rPr>
              <a:t>vzpomněl</a:t>
            </a:r>
            <a:r>
              <a:rPr lang="cs-CZ" b="1" dirty="0"/>
              <a:t>. Rychle se </a:t>
            </a:r>
            <a:r>
              <a:rPr lang="cs-CZ" b="1" dirty="0">
                <a:solidFill>
                  <a:srgbClr val="FF0000"/>
                </a:solidFill>
              </a:rPr>
              <a:t>setmělo</a:t>
            </a:r>
            <a:r>
              <a:rPr lang="cs-CZ" b="1" dirty="0"/>
              <a:t>. </a:t>
            </a:r>
            <a:r>
              <a:rPr lang="cs-CZ" b="1" dirty="0">
                <a:solidFill>
                  <a:srgbClr val="FF0000"/>
                </a:solidFill>
              </a:rPr>
              <a:t>Nerozuměl</a:t>
            </a:r>
            <a:r>
              <a:rPr lang="cs-CZ" b="1" dirty="0"/>
              <a:t> jsem ti. Má šaty </a:t>
            </a:r>
            <a:r>
              <a:rPr lang="cs-CZ" b="1" dirty="0">
                <a:solidFill>
                  <a:srgbClr val="FF0000"/>
                </a:solidFill>
              </a:rPr>
              <a:t>pomněnkové </a:t>
            </a:r>
            <a:r>
              <a:rPr lang="cs-CZ" b="1" dirty="0"/>
              <a:t>barvy. Dozvěděli jsme se něco o </a:t>
            </a:r>
            <a:r>
              <a:rPr lang="cs-CZ" b="1" dirty="0">
                <a:solidFill>
                  <a:srgbClr val="FF0000"/>
                </a:solidFill>
              </a:rPr>
              <a:t>tamějších </a:t>
            </a:r>
            <a:r>
              <a:rPr lang="cs-CZ" b="1" dirty="0"/>
              <a:t>zvycích. </a:t>
            </a:r>
            <a:r>
              <a:rPr lang="cs-CZ" b="1" dirty="0">
                <a:solidFill>
                  <a:srgbClr val="FF0000"/>
                </a:solidFill>
              </a:rPr>
              <a:t>Nepříjemně </a:t>
            </a:r>
            <a:r>
              <a:rPr lang="cs-CZ" b="1" dirty="0"/>
              <a:t>se mě to dotklo. Pozorovali jsme </a:t>
            </a:r>
            <a:r>
              <a:rPr lang="cs-CZ" b="1" dirty="0">
                <a:solidFill>
                  <a:srgbClr val="FF0000"/>
                </a:solidFill>
              </a:rPr>
              <a:t>zatmění Měsíce</a:t>
            </a:r>
            <a:r>
              <a:rPr lang="cs-CZ" b="1" dirty="0"/>
              <a:t>. Tvá </a:t>
            </a:r>
            <a:r>
              <a:rPr lang="cs-CZ" b="1" dirty="0">
                <a:solidFill>
                  <a:srgbClr val="FF0000"/>
                </a:solidFill>
              </a:rPr>
              <a:t>domněnka </a:t>
            </a:r>
            <a:r>
              <a:rPr lang="cs-CZ" b="1" dirty="0"/>
              <a:t>byla bohužel správná. Bylo to zbytečné </a:t>
            </a:r>
            <a:r>
              <a:rPr lang="cs-CZ" b="1" dirty="0">
                <a:solidFill>
                  <a:srgbClr val="FF0000"/>
                </a:solidFill>
              </a:rPr>
              <a:t>nedorozumění</a:t>
            </a:r>
            <a:r>
              <a:rPr lang="cs-CZ" b="1" dirty="0"/>
              <a:t>. Na </a:t>
            </a:r>
            <a:r>
              <a:rPr lang="cs-CZ" b="1" dirty="0">
                <a:solidFill>
                  <a:srgbClr val="FF0000"/>
                </a:solidFill>
              </a:rPr>
              <a:t>ztemnělé </a:t>
            </a:r>
            <a:r>
              <a:rPr lang="cs-CZ" b="1" dirty="0"/>
              <a:t>obloze se ukázaly první hvězdy. 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248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6314" y="83668"/>
            <a:ext cx="10515600" cy="1325563"/>
          </a:xfrm>
        </p:spPr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Hláska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6314" y="1218568"/>
            <a:ext cx="11618168" cy="5555764"/>
          </a:xfrm>
        </p:spPr>
        <p:txBody>
          <a:bodyPr>
            <a:normAutofit/>
          </a:bodyPr>
          <a:lstStyle/>
          <a:p>
            <a:r>
              <a:rPr lang="cs-CZ" b="1" dirty="0"/>
              <a:t>nejmenší jednotka řeči</a:t>
            </a:r>
          </a:p>
          <a:p>
            <a:r>
              <a:rPr lang="cs-CZ" b="1" dirty="0"/>
              <a:t>rozlišujeme: samohlásky, souhlásky a dvojhlásku</a:t>
            </a:r>
          </a:p>
          <a:p>
            <a:r>
              <a:rPr lang="cs-CZ" b="1" dirty="0">
                <a:solidFill>
                  <a:srgbClr val="FF0000"/>
                </a:solidFill>
              </a:rPr>
              <a:t>samohlásky</a:t>
            </a:r>
          </a:p>
          <a:p>
            <a:pPr marL="0" indent="0">
              <a:buNone/>
            </a:pPr>
            <a:r>
              <a:rPr lang="cs-CZ" b="1" dirty="0"/>
              <a:t>		 	krátké – a, e, i, o, u</a:t>
            </a:r>
          </a:p>
          <a:p>
            <a:pPr marL="1828800" lvl="4" indent="0">
              <a:buNone/>
            </a:pPr>
            <a:r>
              <a:rPr lang="cs-CZ" b="1" dirty="0"/>
              <a:t> 	</a:t>
            </a:r>
            <a:r>
              <a:rPr lang="cs-CZ" sz="2800" b="1" dirty="0"/>
              <a:t>dlouhé – á, é, í, ó, ú</a:t>
            </a:r>
          </a:p>
          <a:p>
            <a:pPr marL="1828800" lvl="4" indent="0">
              <a:buNone/>
            </a:pPr>
            <a:endParaRPr lang="cs-CZ" sz="2800" b="1" dirty="0"/>
          </a:p>
          <a:p>
            <a:pPr marL="1828800" lvl="4" indent="0">
              <a:buNone/>
            </a:pPr>
            <a:r>
              <a:rPr lang="cs-CZ" sz="2800" b="1" dirty="0"/>
              <a:t>		      </a:t>
            </a:r>
            <a:r>
              <a:rPr lang="cs-CZ" sz="2800" b="1" dirty="0">
                <a:solidFill>
                  <a:srgbClr val="0070C0"/>
                </a:solidFill>
              </a:rPr>
              <a:t>souhlásky </a:t>
            </a:r>
            <a:endParaRPr lang="cs-CZ" sz="2800" b="1" dirty="0"/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D98A15AF-C87F-78F1-155F-F40959E08557}"/>
              </a:ext>
            </a:extLst>
          </p:cNvPr>
          <p:cNvCxnSpPr/>
          <p:nvPr/>
        </p:nvCxnSpPr>
        <p:spPr>
          <a:xfrm>
            <a:off x="2589244" y="2518098"/>
            <a:ext cx="634482" cy="452535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105F214F-3706-D9C9-2BFD-94243E9DB02E}"/>
              </a:ext>
            </a:extLst>
          </p:cNvPr>
          <p:cNvCxnSpPr>
            <a:cxnSpLocks/>
          </p:cNvCxnSpPr>
          <p:nvPr/>
        </p:nvCxnSpPr>
        <p:spPr>
          <a:xfrm>
            <a:off x="2556587" y="2549590"/>
            <a:ext cx="699797" cy="879409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>
            <a:extLst>
              <a:ext uri="{FF2B5EF4-FFF2-40B4-BE49-F238E27FC236}">
                <a16:creationId xmlns:a16="http://schemas.microsoft.com/office/drawing/2014/main" id="{7B347C72-1672-F3F3-0110-A0D1C8F66F8B}"/>
              </a:ext>
            </a:extLst>
          </p:cNvPr>
          <p:cNvSpPr/>
          <p:nvPr/>
        </p:nvSpPr>
        <p:spPr>
          <a:xfrm>
            <a:off x="734006" y="4760022"/>
            <a:ext cx="2715210" cy="112759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TVRDÉ</a:t>
            </a:r>
          </a:p>
          <a:p>
            <a:pPr algn="ctr"/>
            <a:r>
              <a:rPr lang="cs-CZ" sz="2400" b="1" dirty="0"/>
              <a:t>H, CH, K, R, D, T, N </a:t>
            </a:r>
            <a:r>
              <a:rPr lang="cs-CZ" dirty="0"/>
              <a:t> </a:t>
            </a:r>
          </a:p>
          <a:p>
            <a:pPr algn="ctr"/>
            <a:endParaRPr lang="cs-CZ" dirty="0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3A444A13-952B-6085-9F0B-ECA8BE149069}"/>
              </a:ext>
            </a:extLst>
          </p:cNvPr>
          <p:cNvSpPr/>
          <p:nvPr/>
        </p:nvSpPr>
        <p:spPr>
          <a:xfrm>
            <a:off x="4416488" y="5257823"/>
            <a:ext cx="2852058" cy="10301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MĚKKÉ</a:t>
            </a:r>
          </a:p>
          <a:p>
            <a:pPr algn="ctr"/>
            <a:r>
              <a:rPr lang="cs-CZ" sz="2400" b="1" dirty="0"/>
              <a:t>Ž, Š, Č, Ř, C, J, Ď, Ť, Ň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8FBDC610-A16F-CA01-FCCA-BF4FEA7F3D11}"/>
              </a:ext>
            </a:extLst>
          </p:cNvPr>
          <p:cNvSpPr/>
          <p:nvPr/>
        </p:nvSpPr>
        <p:spPr>
          <a:xfrm>
            <a:off x="8287136" y="4760022"/>
            <a:ext cx="2593911" cy="10301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OBOJETNÉ</a:t>
            </a:r>
          </a:p>
          <a:p>
            <a:pPr algn="ctr"/>
            <a:r>
              <a:rPr lang="cs-CZ" sz="2400" b="1" dirty="0"/>
              <a:t>B, F, L, M, P, S, V, Z</a:t>
            </a:r>
          </a:p>
        </p:txBody>
      </p: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9B170D7A-4720-156A-5EF3-04A822E14554}"/>
              </a:ext>
            </a:extLst>
          </p:cNvPr>
          <p:cNvCxnSpPr>
            <a:cxnSpLocks/>
          </p:cNvCxnSpPr>
          <p:nvPr/>
        </p:nvCxnSpPr>
        <p:spPr>
          <a:xfrm flipH="1">
            <a:off x="2589244" y="4301412"/>
            <a:ext cx="2048070" cy="458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>
            <a:extLst>
              <a:ext uri="{FF2B5EF4-FFF2-40B4-BE49-F238E27FC236}">
                <a16:creationId xmlns:a16="http://schemas.microsoft.com/office/drawing/2014/main" id="{27E2C126-42DB-604F-6B50-F922A92E9D82}"/>
              </a:ext>
            </a:extLst>
          </p:cNvPr>
          <p:cNvCxnSpPr/>
          <p:nvPr/>
        </p:nvCxnSpPr>
        <p:spPr>
          <a:xfrm>
            <a:off x="5402425" y="4502020"/>
            <a:ext cx="0" cy="662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EB462503-FD42-DEAA-3606-10B92F50AC5E}"/>
              </a:ext>
            </a:extLst>
          </p:cNvPr>
          <p:cNvCxnSpPr/>
          <p:nvPr/>
        </p:nvCxnSpPr>
        <p:spPr>
          <a:xfrm>
            <a:off x="6167535" y="4413380"/>
            <a:ext cx="2119601" cy="419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575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C2E192-9C09-E61F-B873-C6B3B20CB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Slabikotvorné l a r jsou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A8A8D7-A395-C29F-1581-6D9C52E0E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1615313"/>
            <a:ext cx="10515600" cy="4351338"/>
          </a:xfrm>
        </p:spPr>
        <p:txBody>
          <a:bodyPr/>
          <a:lstStyle/>
          <a:p>
            <a:r>
              <a:rPr lang="cs-CZ" dirty="0"/>
              <a:t>souhlásky, které tvoří slabiku i bez přítomnosti samohlásky, protože v takové slabice plní funkci jádra. Najdete je ve slovech, kde chybí samohláska, </a:t>
            </a:r>
            <a:r>
              <a:rPr lang="cs-CZ" dirty="0">
                <a:solidFill>
                  <a:srgbClr val="FF0000"/>
                </a:solidFill>
              </a:rPr>
              <a:t>například ve slovech </a:t>
            </a:r>
            <a:r>
              <a:rPr lang="cs-CZ" b="1" dirty="0">
                <a:solidFill>
                  <a:srgbClr val="FF0000"/>
                </a:solidFill>
              </a:rPr>
              <a:t>vlk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b="1" dirty="0">
                <a:solidFill>
                  <a:srgbClr val="FF0000"/>
                </a:solidFill>
              </a:rPr>
              <a:t>krb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b="1" dirty="0">
                <a:solidFill>
                  <a:srgbClr val="FF0000"/>
                </a:solidFill>
              </a:rPr>
              <a:t>smrk</a:t>
            </a:r>
            <a:r>
              <a:rPr lang="cs-CZ" dirty="0">
                <a:solidFill>
                  <a:srgbClr val="FF0000"/>
                </a:solidFill>
              </a:rPr>
              <a:t> nebo </a:t>
            </a:r>
            <a:r>
              <a:rPr lang="cs-CZ" b="1" dirty="0">
                <a:solidFill>
                  <a:srgbClr val="FF0000"/>
                </a:solidFill>
              </a:rPr>
              <a:t>krk</a:t>
            </a:r>
            <a:r>
              <a:rPr lang="cs-CZ" dirty="0">
                <a:solidFill>
                  <a:srgbClr val="FF0000"/>
                </a:solidFill>
              </a:rPr>
              <a:t>. </a:t>
            </a:r>
          </a:p>
          <a:p>
            <a:r>
              <a:rPr lang="cs-CZ" b="1" dirty="0"/>
              <a:t>Kdy jsou L a R slabikotvorné?</a:t>
            </a:r>
            <a:endParaRPr lang="cs-CZ" dirty="0"/>
          </a:p>
          <a:p>
            <a:r>
              <a:rPr lang="cs-CZ" dirty="0"/>
              <a:t>Když slabika neobsahuje žádnou samohlásku (a, e, i, o, u, y, ý, á, é, í, ó, ú/ů)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9611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F6A399-9A47-8452-1D23-A27CF8379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653" y="225166"/>
            <a:ext cx="10515600" cy="1325563"/>
          </a:xfrm>
        </p:spPr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DVOJHLÁSKA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C88276-AA81-32A2-6C56-B94E05D5A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653" y="1436915"/>
            <a:ext cx="10983686" cy="4683968"/>
          </a:xfrm>
        </p:spPr>
        <p:txBody>
          <a:bodyPr/>
          <a:lstStyle/>
          <a:p>
            <a:r>
              <a:rPr lang="cs-CZ" dirty="0"/>
              <a:t>V češtině je pouze dvojhláska </a:t>
            </a:r>
            <a:r>
              <a:rPr lang="cs-CZ" b="1" dirty="0">
                <a:solidFill>
                  <a:srgbClr val="FF0000"/>
                </a:solidFill>
                <a:highlight>
                  <a:srgbClr val="FFFF00"/>
                </a:highlight>
              </a:rPr>
              <a:t>ou – mouka, toulá se, doufá, touha</a:t>
            </a:r>
            <a:r>
              <a:rPr lang="cs-CZ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</a:rPr>
              <a:t>. 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cs-CZ" b="1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</a:rPr>
              <a:t>!!!! Poučka = dvojhláska, po + učit</a:t>
            </a:r>
          </a:p>
          <a:p>
            <a:pPr marL="0" indent="0">
              <a:buNone/>
            </a:pPr>
            <a:r>
              <a:rPr lang="cs-CZ" dirty="0"/>
              <a:t>Ostatní dvojhlásky au, </a:t>
            </a:r>
            <a:r>
              <a:rPr lang="cs-CZ" dirty="0" err="1"/>
              <a:t>eu</a:t>
            </a:r>
            <a:r>
              <a:rPr lang="cs-CZ" dirty="0"/>
              <a:t> se vyskytují pouze v cizích slovech.</a:t>
            </a:r>
          </a:p>
          <a:p>
            <a:pPr marL="0" indent="0">
              <a:buNone/>
            </a:pPr>
            <a:r>
              <a:rPr lang="cs-CZ" b="1" dirty="0"/>
              <a:t>Samostatná práce: </a:t>
            </a:r>
          </a:p>
          <a:p>
            <a:pPr marL="0" indent="0">
              <a:buNone/>
            </a:pPr>
            <a:r>
              <a:rPr lang="cs-CZ" b="1" dirty="0"/>
              <a:t>Rozdělte slova, rozhodněte, kdy se jedná o dvojhlásku </a:t>
            </a:r>
            <a:r>
              <a:rPr lang="cs-CZ" b="1" dirty="0">
                <a:solidFill>
                  <a:srgbClr val="FF0000"/>
                </a:solidFill>
              </a:rPr>
              <a:t>ou</a:t>
            </a:r>
            <a:r>
              <a:rPr lang="cs-CZ" b="1" dirty="0"/>
              <a:t>  a kdy o spojení hlásek </a:t>
            </a:r>
            <a:r>
              <a:rPr lang="cs-CZ" b="1" dirty="0" err="1">
                <a:solidFill>
                  <a:schemeClr val="accent6">
                    <a:lumMod val="50000"/>
                  </a:schemeClr>
                </a:solidFill>
              </a:rPr>
              <a:t>o+u</a:t>
            </a:r>
            <a:r>
              <a:rPr lang="cs-CZ" b="1" dirty="0"/>
              <a:t>.  </a:t>
            </a:r>
          </a:p>
          <a:p>
            <a:pPr marL="0" indent="0">
              <a:buNone/>
            </a:pPr>
            <a:r>
              <a:rPr lang="cs-CZ" dirty="0"/>
              <a:t>Couvat, použít, soutěž, poučit, poutko, poupě, pouliční, poutač, souhvězdí, nedouk. </a:t>
            </a:r>
          </a:p>
        </p:txBody>
      </p:sp>
    </p:spTree>
    <p:extLst>
      <p:ext uri="{BB962C8B-B14F-4D97-AF65-F5344CB8AC3E}">
        <p14:creationId xmlns:p14="http://schemas.microsoft.com/office/powerpoint/2010/main" val="2499704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99AE2A-7824-22C6-2646-38E1B3497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Řešení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549D7D-564E-A042-52EE-FBC73574D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Samostatná práce: </a:t>
            </a:r>
          </a:p>
          <a:p>
            <a:pPr marL="0" indent="0">
              <a:buNone/>
            </a:pPr>
            <a:r>
              <a:rPr lang="cs-CZ" b="1" dirty="0"/>
              <a:t>Rozdělte slova, rozhodněte, kdy se jedná o dvojhlásku </a:t>
            </a:r>
            <a:r>
              <a:rPr lang="cs-CZ" b="1" dirty="0">
                <a:solidFill>
                  <a:srgbClr val="FF0000"/>
                </a:solidFill>
              </a:rPr>
              <a:t>ou</a:t>
            </a:r>
            <a:r>
              <a:rPr lang="cs-CZ" b="1" dirty="0"/>
              <a:t>  a kdy o spojení hlásek </a:t>
            </a:r>
            <a:r>
              <a:rPr lang="cs-CZ" b="1" dirty="0" err="1">
                <a:solidFill>
                  <a:schemeClr val="accent6">
                    <a:lumMod val="50000"/>
                  </a:schemeClr>
                </a:solidFill>
              </a:rPr>
              <a:t>o+u</a:t>
            </a:r>
            <a:r>
              <a:rPr lang="cs-CZ" b="1" dirty="0"/>
              <a:t>.  </a:t>
            </a:r>
          </a:p>
          <a:p>
            <a:pPr marL="0" indent="0">
              <a:buNone/>
            </a:pPr>
            <a:r>
              <a:rPr lang="cs-CZ" dirty="0"/>
              <a:t>Couvat, použít, soutěž, poučit, poutko, poupě, pouliční, poutač, souhvězdí, nedouk.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ou: couvat, soutěž, poutko, poupě, poutač, souhvězdí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 err="1">
                <a:solidFill>
                  <a:schemeClr val="accent6">
                    <a:lumMod val="50000"/>
                  </a:schemeClr>
                </a:solidFill>
              </a:rPr>
              <a:t>o+u</a:t>
            </a:r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: použít, poučit, pouliční, nedouk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8334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Hláska x písmeno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b="1" dirty="0"/>
              <a:t>hlásky vyslovujeme x písmena píšeme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b="1" dirty="0"/>
              <a:t>počet písmen a hlásek se může lišit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b="1" dirty="0">
                <a:solidFill>
                  <a:srgbClr val="FF0000"/>
                </a:solidFill>
                <a:highlight>
                  <a:srgbClr val="FFFF00"/>
                </a:highlight>
              </a:rPr>
              <a:t>zpěv [</a:t>
            </a:r>
            <a:r>
              <a:rPr lang="cs-CZ" b="1" dirty="0" err="1">
                <a:solidFill>
                  <a:srgbClr val="FF0000"/>
                </a:solidFill>
                <a:highlight>
                  <a:srgbClr val="FFFF00"/>
                </a:highlight>
              </a:rPr>
              <a:t>spjef</a:t>
            </a:r>
            <a:r>
              <a:rPr lang="cs-CZ" b="1" dirty="0">
                <a:solidFill>
                  <a:srgbClr val="FF0000"/>
                </a:solidFill>
                <a:highlight>
                  <a:srgbClr val="FFFF00"/>
                </a:highlight>
              </a:rPr>
              <a:t>] = 4 písmena, 5 hlásek</a:t>
            </a:r>
          </a:p>
          <a:p>
            <a:pPr lvl="0"/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9693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Souhlásky znělé a neznělé</a:t>
            </a:r>
            <a:br>
              <a:rPr lang="cs-CZ" b="1" dirty="0">
                <a:solidFill>
                  <a:srgbClr val="FF0000"/>
                </a:solidFill>
              </a:rPr>
            </a:b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4329" y="1377569"/>
            <a:ext cx="10679431" cy="4351338"/>
          </a:xfrm>
        </p:spPr>
        <p:txBody>
          <a:bodyPr/>
          <a:lstStyle/>
          <a:p>
            <a:pPr marL="0" lvl="0" indent="0">
              <a:buNone/>
            </a:pPr>
            <a:r>
              <a:rPr lang="cs-CZ" b="1" dirty="0"/>
              <a:t>na znělé a neznělé 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D9F811AC-610A-1D80-974C-C8A9294F15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8196206"/>
              </p:ext>
            </p:extLst>
          </p:nvPr>
        </p:nvGraphicFramePr>
        <p:xfrm>
          <a:off x="5964934" y="1377569"/>
          <a:ext cx="5068826" cy="382017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28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2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8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8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32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72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917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rgbClr val="FF0000"/>
                          </a:solidFill>
                          <a:effectLst/>
                        </a:rPr>
                        <a:t>neznělé</a:t>
                      </a:r>
                      <a:endParaRPr lang="cs-CZ" sz="3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rgbClr val="FF0000"/>
                          </a:solidFill>
                          <a:effectLst/>
                        </a:rPr>
                        <a:t>B</a:t>
                      </a:r>
                      <a:endParaRPr lang="cs-CZ" sz="3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rgbClr val="FF0000"/>
                          </a:solidFill>
                          <a:effectLst/>
                        </a:rPr>
                        <a:t>V</a:t>
                      </a:r>
                      <a:endParaRPr lang="cs-CZ" sz="3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rgbClr val="FF0000"/>
                          </a:solidFill>
                          <a:effectLst/>
                        </a:rPr>
                        <a:t>D</a:t>
                      </a:r>
                      <a:endParaRPr lang="cs-CZ" sz="3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rgbClr val="FF0000"/>
                          </a:solidFill>
                          <a:effectLst/>
                        </a:rPr>
                        <a:t>Ď</a:t>
                      </a:r>
                      <a:endParaRPr lang="cs-CZ" sz="3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rgbClr val="FF0000"/>
                          </a:solidFill>
                          <a:effectLst/>
                        </a:rPr>
                        <a:t>Z</a:t>
                      </a:r>
                      <a:endParaRPr lang="cs-CZ" sz="3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rgbClr val="FF0000"/>
                          </a:solidFill>
                          <a:effectLst/>
                        </a:rPr>
                        <a:t>Ž</a:t>
                      </a:r>
                      <a:endParaRPr lang="cs-CZ" sz="3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rgbClr val="FF0000"/>
                          </a:solidFill>
                          <a:effectLst/>
                        </a:rPr>
                        <a:t>G</a:t>
                      </a:r>
                      <a:endParaRPr lang="cs-CZ" sz="3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rgbClr val="FF0000"/>
                          </a:solidFill>
                          <a:effectLst/>
                        </a:rPr>
                        <a:t>H</a:t>
                      </a:r>
                      <a:endParaRPr lang="cs-CZ" sz="3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29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neznělé</a:t>
                      </a:r>
                      <a:endParaRPr lang="cs-CZ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P</a:t>
                      </a:r>
                      <a:endParaRPr lang="cs-CZ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F</a:t>
                      </a:r>
                      <a:endParaRPr lang="cs-CZ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T</a:t>
                      </a:r>
                      <a:endParaRPr lang="cs-CZ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Ť</a:t>
                      </a:r>
                      <a:endParaRPr lang="cs-CZ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</a:t>
                      </a:r>
                      <a:endParaRPr lang="cs-CZ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Š</a:t>
                      </a:r>
                      <a:endParaRPr lang="cs-CZ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K</a:t>
                      </a:r>
                      <a:endParaRPr lang="cs-CZ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CH</a:t>
                      </a:r>
                      <a:endParaRPr lang="cs-CZ" sz="2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6391AA73-7D27-8654-B142-30041CE0A2E3}"/>
              </a:ext>
            </a:extLst>
          </p:cNvPr>
          <p:cNvSpPr txBox="1"/>
          <p:nvPr/>
        </p:nvSpPr>
        <p:spPr>
          <a:xfrm>
            <a:off x="354329" y="2243888"/>
            <a:ext cx="4336543" cy="2675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Pouze znělé : R L M N Ň J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cs-CZ" sz="2800" b="1" dirty="0">
                <a:solidFill>
                  <a:schemeClr val="accent6">
                    <a:lumMod val="50000"/>
                  </a:schemeClr>
                </a:solidFill>
              </a:rPr>
              <a:t>Pouze neznělé: c, č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cs-CZ" sz="2800" b="1" dirty="0">
                <a:solidFill>
                  <a:srgbClr val="00B0F0"/>
                </a:solidFill>
              </a:rPr>
              <a:t>Ř je znělé, má-li v sousedství samohlásku, souhlásku znělou nebo stojí na konci slova</a:t>
            </a:r>
          </a:p>
        </p:txBody>
      </p:sp>
    </p:spTree>
    <p:extLst>
      <p:ext uri="{BB962C8B-B14F-4D97-AF65-F5344CB8AC3E}">
        <p14:creationId xmlns:p14="http://schemas.microsoft.com/office/powerpoint/2010/main" val="18113260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624</Words>
  <Application>Microsoft Office PowerPoint</Application>
  <PresentationFormat>Širokoúhlá obrazovka</PresentationFormat>
  <Paragraphs>69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 Office</vt:lpstr>
      <vt:lpstr>Zvuková stránka jazyka 1</vt:lpstr>
      <vt:lpstr>Doplňte předponu mně/mě (pouze slova)</vt:lpstr>
      <vt:lpstr>Doplňte předponu mně/mě</vt:lpstr>
      <vt:lpstr>Hláska </vt:lpstr>
      <vt:lpstr>Slabikotvorné l a r jsou  </vt:lpstr>
      <vt:lpstr>DVOJHLÁSKA</vt:lpstr>
      <vt:lpstr>Řešení</vt:lpstr>
      <vt:lpstr>Hláska x písmeno </vt:lpstr>
      <vt:lpstr>Souhlásky znělé a neznělé </vt:lpstr>
      <vt:lpstr>Procvičování učiva, pracovní sešit str. 74</vt:lpstr>
      <vt:lpstr>Procvičování učiva, pracovní sešit str. 74</vt:lpstr>
      <vt:lpstr>Procvičování učiva, pracovní sešit str. 74</vt:lpstr>
      <vt:lpstr>Procvičování učiva, pracovní sešit str. 75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Milan Bednář</dc:creator>
  <cp:lastModifiedBy>Milan Bednář</cp:lastModifiedBy>
  <cp:revision>3</cp:revision>
  <dcterms:created xsi:type="dcterms:W3CDTF">2025-10-06T07:00:40Z</dcterms:created>
  <dcterms:modified xsi:type="dcterms:W3CDTF">2025-10-08T07:24:41Z</dcterms:modified>
</cp:coreProperties>
</file>