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70" r:id="rId2"/>
    <p:sldId id="276" r:id="rId3"/>
    <p:sldId id="256" r:id="rId4"/>
    <p:sldId id="275" r:id="rId5"/>
    <p:sldId id="271" r:id="rId6"/>
    <p:sldId id="272" r:id="rId7"/>
    <p:sldId id="273" r:id="rId8"/>
    <p:sldId id="274" r:id="rId9"/>
    <p:sldId id="257" r:id="rId10"/>
    <p:sldId id="259" r:id="rId11"/>
    <p:sldId id="260" r:id="rId12"/>
    <p:sldId id="261" r:id="rId13"/>
    <p:sldId id="281" r:id="rId14"/>
    <p:sldId id="262" r:id="rId15"/>
    <p:sldId id="263" r:id="rId16"/>
    <p:sldId id="264" r:id="rId17"/>
    <p:sldId id="277" r:id="rId18"/>
    <p:sldId id="278" r:id="rId1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0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573 h 1000"/>
              <a:gd name="T6" fmla="*/ 0 w 1000"/>
              <a:gd name="T7" fmla="*/ 11998573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cs-CZ" noProof="0"/>
              <a:t>Klepnutím lze upravit styl předlohy nadpisů.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cs-CZ" noProof="0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C07B0-15C8-4A97-A626-029EB54359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5A2DD-6C35-4EF4-9A58-5AB4A66D63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2DE9A-EAC8-47A4-8AEE-E45DC63C36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CFB8A-0D0F-438B-BB1B-9CDF1B4C4A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F4C3A-4552-44E0-B2F7-FEE5A58554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11CF0-3A9C-48A4-B403-85D239ACB6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B7B37-E164-4966-A30C-30FDC56AEA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FBA4E-0469-46B6-B594-8985BF7396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560A3-B308-4CAE-8082-29345FD929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1AB57-352A-43DD-8AF6-68C30C7D5E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3C6D4-D6C3-440C-81DC-B39C28EA2B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2D06B1F-D407-4898-8EC7-F74432A605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3" y="304801"/>
            <a:ext cx="7748091" cy="819944"/>
          </a:xfrm>
        </p:spPr>
        <p:txBody>
          <a:bodyPr/>
          <a:lstStyle/>
          <a:p>
            <a:r>
              <a:rPr lang="cs-CZ" dirty="0"/>
              <a:t>Určete slovní druhy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700808"/>
            <a:ext cx="8964488" cy="4968552"/>
          </a:xfrm>
        </p:spPr>
        <p:txBody>
          <a:bodyPr/>
          <a:lstStyle/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Jeho synovi Václavovi bylo v té době sedm let a vlády se 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tedy ujmout nemohl.O jeho bohatství se vyprávělo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daleko za hranicemi státu. Za jeho vlády přicházeli na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český dvůr významní skladatelé a zpěváci. Byl to rytíř, 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který se bez váhání účastnil těžkých jízd do bitev i na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válečné výpravy. Přemysl Otakar II. </a:t>
            </a:r>
            <a:r>
              <a:rPr lang="cs-CZ" sz="2400" dirty="0"/>
              <a:t>si </a:t>
            </a: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vysloužil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PODSTATNÁ JMÉNA KONKRÉTNÍ A ABSTRAKTNÍ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001000" cy="4267200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JMÉNA KONKRÉTNÍ</a:t>
            </a:r>
          </a:p>
          <a:p>
            <a:pPr algn="ctr" eaLnBrk="1" hangingPunct="1">
              <a:defRPr/>
            </a:pPr>
            <a:endParaRPr lang="cs-CZ" sz="3500" dirty="0"/>
          </a:p>
          <a:p>
            <a:pPr algn="ctr" eaLnBrk="1" hangingPunct="1">
              <a:buFontTx/>
              <a:buChar char="-"/>
              <a:defRPr/>
            </a:pPr>
            <a:r>
              <a:rPr lang="cs-CZ" dirty="0"/>
              <a:t>názvy osob (</a:t>
            </a:r>
            <a:r>
              <a:rPr lang="cs-CZ" sz="2000" dirty="0"/>
              <a:t>bratr, sestra, učitel</a:t>
            </a:r>
            <a:r>
              <a:rPr lang="cs-CZ" dirty="0"/>
              <a:t>)</a:t>
            </a:r>
          </a:p>
          <a:p>
            <a:pPr algn="ctr" eaLnBrk="1" hangingPunct="1">
              <a:buFontTx/>
              <a:buChar char="-"/>
              <a:defRPr/>
            </a:pPr>
            <a:r>
              <a:rPr lang="cs-CZ" dirty="0"/>
              <a:t>názvy zvířat (</a:t>
            </a:r>
            <a:r>
              <a:rPr lang="cs-CZ" sz="2000" dirty="0"/>
              <a:t>pes, kočka</a:t>
            </a:r>
            <a:r>
              <a:rPr lang="cs-CZ" dirty="0"/>
              <a:t>)</a:t>
            </a:r>
          </a:p>
          <a:p>
            <a:pPr algn="ctr" eaLnBrk="1" hangingPunct="1">
              <a:buFontTx/>
              <a:buChar char="-"/>
              <a:defRPr/>
            </a:pPr>
            <a:r>
              <a:rPr lang="cs-CZ" dirty="0"/>
              <a:t>názvy věcí (</a:t>
            </a:r>
            <a:r>
              <a:rPr lang="cs-CZ" sz="2000" dirty="0"/>
              <a:t>stůl, židle, zrcadlo</a:t>
            </a:r>
            <a:r>
              <a:rPr lang="cs-CZ" dirty="0"/>
              <a:t>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sz="3200"/>
              <a:t>PODSTATNÁ JMÉNA KONKRÉTNÍ A ABSTRAKTNÍ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JMÉNA ABSTRAKTNÍ</a:t>
            </a:r>
          </a:p>
          <a:p>
            <a:pPr algn="ctr" eaLnBrk="1" hangingPunct="1">
              <a:defRPr/>
            </a:pPr>
            <a:endParaRPr lang="cs-CZ" sz="3500" dirty="0"/>
          </a:p>
          <a:p>
            <a:pPr algn="ctr" eaLnBrk="1" hangingPunct="1">
              <a:buFontTx/>
              <a:buChar char="-"/>
              <a:defRPr/>
            </a:pPr>
            <a:r>
              <a:rPr lang="cs-CZ" dirty="0"/>
              <a:t>názvy vlastností (</a:t>
            </a:r>
            <a:r>
              <a:rPr lang="cs-CZ" sz="2000" dirty="0"/>
              <a:t>schopnost, důležitost</a:t>
            </a:r>
            <a:r>
              <a:rPr lang="cs-CZ" dirty="0"/>
              <a:t>)</a:t>
            </a:r>
          </a:p>
          <a:p>
            <a:pPr algn="ctr" eaLnBrk="1" hangingPunct="1">
              <a:buFontTx/>
              <a:buChar char="-"/>
              <a:defRPr/>
            </a:pPr>
            <a:r>
              <a:rPr lang="cs-CZ" dirty="0"/>
              <a:t>názvy dějů (</a:t>
            </a:r>
            <a:r>
              <a:rPr lang="cs-CZ" sz="2000" dirty="0"/>
              <a:t>plavba, malování, psaní</a:t>
            </a:r>
            <a:r>
              <a:rPr lang="cs-CZ" dirty="0"/>
              <a:t>)</a:t>
            </a:r>
            <a:endParaRPr lang="cs-CZ" sz="2000" dirty="0"/>
          </a:p>
          <a:p>
            <a:pPr algn="ctr" eaLnBrk="1" hangingPunct="1">
              <a:buFontTx/>
              <a:buChar char="-"/>
              <a:defRPr/>
            </a:pPr>
            <a:r>
              <a:rPr lang="cs-CZ" dirty="0"/>
              <a:t>názvy vztahů (</a:t>
            </a:r>
            <a:r>
              <a:rPr lang="cs-CZ" sz="2000" dirty="0"/>
              <a:t>cit, láska</a:t>
            </a:r>
            <a:r>
              <a:rPr lang="cs-CZ" dirty="0"/>
              <a:t>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sz="3200"/>
              <a:t>PODSTATNÁ JMÉNA KONKRÉTNÍ A ABSTRAKTNÍ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z="4000">
                <a:solidFill>
                  <a:schemeClr val="accent2"/>
                </a:solidFill>
              </a:rPr>
              <a:t>!</a:t>
            </a:r>
            <a:r>
              <a:rPr lang="cs-CZ"/>
              <a:t>Některá podstatná jména mohou být jak </a:t>
            </a:r>
            <a:r>
              <a:rPr lang="cs-CZ">
                <a:solidFill>
                  <a:schemeClr val="accent2"/>
                </a:solidFill>
              </a:rPr>
              <a:t>konkrétní</a:t>
            </a:r>
            <a:r>
              <a:rPr lang="cs-CZ"/>
              <a:t>, tak </a:t>
            </a:r>
            <a:r>
              <a:rPr lang="cs-CZ">
                <a:solidFill>
                  <a:schemeClr val="accent2"/>
                </a:solidFill>
              </a:rPr>
              <a:t>i abstraktní</a:t>
            </a:r>
            <a:r>
              <a:rPr lang="cs-CZ"/>
              <a:t> </a:t>
            </a:r>
            <a:r>
              <a:rPr lang="cs-CZ" sz="4000">
                <a:solidFill>
                  <a:schemeClr val="accent2"/>
                </a:solidFill>
              </a:rPr>
              <a:t>!</a:t>
            </a:r>
          </a:p>
          <a:p>
            <a:pPr eaLnBrk="1" hangingPunct="1">
              <a:buFont typeface="Wingdings" pitchFamily="2" charset="2"/>
              <a:buNone/>
            </a:pPr>
            <a:endParaRPr lang="cs-CZ">
              <a:solidFill>
                <a:schemeClr val="accent2"/>
              </a:solidFill>
            </a:endParaRPr>
          </a:p>
          <a:p>
            <a:pPr eaLnBrk="1" hangingPunct="1">
              <a:buFontTx/>
              <a:buChar char="-"/>
            </a:pPr>
            <a:r>
              <a:rPr lang="cs-CZ" sz="2000"/>
              <a:t>např.</a:t>
            </a:r>
            <a:r>
              <a:rPr lang="cs-CZ"/>
              <a:t> pohled</a:t>
            </a:r>
          </a:p>
          <a:p>
            <a:pPr eaLnBrk="1" hangingPunct="1">
              <a:buFontTx/>
              <a:buNone/>
            </a:pPr>
            <a:r>
              <a:rPr lang="cs-CZ" sz="2400" i="1"/>
              <a:t>1) Dostala jsem </a:t>
            </a:r>
            <a:r>
              <a:rPr lang="cs-CZ" sz="2400" b="1" i="1"/>
              <a:t>pohled</a:t>
            </a:r>
            <a:r>
              <a:rPr lang="cs-CZ" sz="2400" i="1"/>
              <a:t> od kamarádky. - </a:t>
            </a:r>
            <a:r>
              <a:rPr lang="cs-CZ" sz="2000">
                <a:solidFill>
                  <a:schemeClr val="accent2"/>
                </a:solidFill>
              </a:rPr>
              <a:t>konkrétní</a:t>
            </a:r>
            <a:endParaRPr lang="cs-CZ" sz="2400" i="1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cs-CZ" sz="2400" i="1"/>
              <a:t>2) Tatínkův </a:t>
            </a:r>
            <a:r>
              <a:rPr lang="cs-CZ" sz="2400" b="1" i="1"/>
              <a:t>pohled</a:t>
            </a:r>
            <a:r>
              <a:rPr lang="cs-CZ" sz="2400" i="1"/>
              <a:t> byl přísný. - </a:t>
            </a:r>
            <a:r>
              <a:rPr lang="cs-CZ" sz="2000" i="1">
                <a:solidFill>
                  <a:schemeClr val="accent2"/>
                </a:solidFill>
              </a:rPr>
              <a:t>abstraktní</a:t>
            </a:r>
            <a:endParaRPr lang="cs-CZ" sz="2400" i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35183D-4076-28E1-F566-9DFAF5893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Rozlište podstatná jména konkrétní a abstraktní.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F7DA0D-FCFC-8F82-FB11-17970CC9C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752600"/>
            <a:ext cx="8424936" cy="42672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cs-CZ" sz="2400" dirty="0"/>
              <a:t>stůl __, lampa__, házení __, nenávist __,                pracovitost __, kočka __, Jarmil __, zpěvník__, klavír __, láska__, obrázek__, truhlář__, počítač__, levhart__, mušle__, lezení__, zdvořilost__, šplhání__, kopr__, přitažlivost__, květina__, kostka__, klacek__, malichernost__, malíček__, nelidskost__ </a:t>
            </a:r>
          </a:p>
        </p:txBody>
      </p:sp>
    </p:spTree>
    <p:extLst>
      <p:ext uri="{BB962C8B-B14F-4D97-AF65-F5344CB8AC3E}">
        <p14:creationId xmlns:p14="http://schemas.microsoft.com/office/powerpoint/2010/main" val="2334401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PODSTATNÁ JMÉNA HROMADNÁ, LÁTKOVÁ A POMNOŽNÁ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JMÉNA HROMADNÁ</a:t>
            </a:r>
          </a:p>
          <a:p>
            <a:pPr algn="just" eaLnBrk="1" hangingPunct="1">
              <a:buFontTx/>
              <a:buChar char="-"/>
              <a:defRPr/>
            </a:pPr>
            <a:r>
              <a:rPr lang="cs-CZ" dirty="0"/>
              <a:t>mají tvar čísla jednotného</a:t>
            </a:r>
          </a:p>
          <a:p>
            <a:pPr algn="just" eaLnBrk="1" hangingPunct="1">
              <a:buFontTx/>
              <a:buChar char="-"/>
              <a:defRPr/>
            </a:pPr>
            <a:r>
              <a:rPr lang="cs-CZ" dirty="0"/>
              <a:t>označují ale více věcí (a to stejného druhu)</a:t>
            </a:r>
          </a:p>
          <a:p>
            <a:pPr algn="just" eaLnBrk="1" hangingPunct="1">
              <a:buFontTx/>
              <a:buChar char="-"/>
              <a:defRPr/>
            </a:pPr>
            <a:r>
              <a:rPr lang="cs-CZ" dirty="0"/>
              <a:t>koncovka </a:t>
            </a:r>
            <a:r>
              <a:rPr lang="cs-CZ" dirty="0">
                <a:solidFill>
                  <a:srgbClr val="FF0000"/>
                </a:solidFill>
              </a:rPr>
              <a:t>–í</a:t>
            </a:r>
            <a:r>
              <a:rPr lang="cs-CZ" dirty="0"/>
              <a:t>; přípony </a:t>
            </a:r>
            <a:r>
              <a:rPr lang="cs-CZ" dirty="0">
                <a:solidFill>
                  <a:srgbClr val="FF0000"/>
                </a:solidFill>
              </a:rPr>
              <a:t>–</a:t>
            </a:r>
            <a:r>
              <a:rPr lang="cs-CZ" dirty="0" err="1">
                <a:solidFill>
                  <a:srgbClr val="FF0000"/>
                </a:solidFill>
              </a:rPr>
              <a:t>oví</a:t>
            </a:r>
            <a:r>
              <a:rPr lang="cs-CZ" dirty="0"/>
              <a:t>, </a:t>
            </a:r>
            <a:r>
              <a:rPr lang="cs-CZ" dirty="0">
                <a:solidFill>
                  <a:srgbClr val="FF0000"/>
                </a:solidFill>
              </a:rPr>
              <a:t>-</a:t>
            </a:r>
            <a:r>
              <a:rPr lang="cs-CZ" dirty="0" err="1">
                <a:solidFill>
                  <a:srgbClr val="FF0000"/>
                </a:solidFill>
              </a:rPr>
              <a:t>stvo</a:t>
            </a:r>
            <a:r>
              <a:rPr lang="cs-CZ" dirty="0"/>
              <a:t>, 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cs-CZ" dirty="0"/>
              <a:t>    </a:t>
            </a:r>
            <a:r>
              <a:rPr lang="cs-CZ" dirty="0">
                <a:solidFill>
                  <a:srgbClr val="FF0000"/>
                </a:solidFill>
              </a:rPr>
              <a:t>- </a:t>
            </a:r>
            <a:r>
              <a:rPr lang="cs-CZ" dirty="0" err="1">
                <a:solidFill>
                  <a:srgbClr val="FF0000"/>
                </a:solidFill>
              </a:rPr>
              <a:t>ctvo</a:t>
            </a:r>
            <a:endParaRPr lang="cs-CZ" dirty="0">
              <a:solidFill>
                <a:srgbClr val="FF0000"/>
              </a:solidFill>
            </a:endParaRP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cs-CZ" dirty="0">
                <a:solidFill>
                  <a:srgbClr val="FF0000"/>
                </a:solidFill>
              </a:rPr>
              <a:t>- </a:t>
            </a:r>
            <a:r>
              <a:rPr lang="cs-CZ" dirty="0"/>
              <a:t>např. </a:t>
            </a:r>
            <a:r>
              <a:rPr lang="cs-CZ" sz="2800" i="1" dirty="0"/>
              <a:t>uhlí, dříví, kamení, křoví, lidstvo, obyvatelstvo, ptactvo, žactvo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sz="3200">
                <a:solidFill>
                  <a:srgbClr val="000000"/>
                </a:solidFill>
              </a:rPr>
              <a:t>PODSTATNÁ JMÉNA HROMADNÁ, LÁTKOVÁ A POMNOŽNÁ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Clr>
                <a:srgbClr val="CC0000"/>
              </a:buClr>
              <a:defRPr/>
            </a:pPr>
            <a:r>
              <a:rPr lang="cs-CZ" sz="3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JMÉNA POMNOŽNÁ</a:t>
            </a:r>
          </a:p>
          <a:p>
            <a:pPr algn="just" eaLnBrk="1" hangingPunct="1">
              <a:buClr>
                <a:srgbClr val="CC0000"/>
              </a:buClr>
              <a:buFontTx/>
              <a:buChar char="-"/>
              <a:defRPr/>
            </a:pPr>
            <a:r>
              <a:rPr lang="cs-CZ" dirty="0">
                <a:solidFill>
                  <a:srgbClr val="000000"/>
                </a:solidFill>
              </a:rPr>
              <a:t>mají tvar čísla množného</a:t>
            </a:r>
          </a:p>
          <a:p>
            <a:pPr algn="just" eaLnBrk="1" hangingPunct="1">
              <a:buClr>
                <a:srgbClr val="CC0000"/>
              </a:buClr>
              <a:buFontTx/>
              <a:buChar char="-"/>
              <a:defRPr/>
            </a:pPr>
            <a:r>
              <a:rPr lang="cs-CZ" dirty="0">
                <a:solidFill>
                  <a:srgbClr val="000000"/>
                </a:solidFill>
              </a:rPr>
              <a:t>jméno může označovat jen jednu věc</a:t>
            </a:r>
          </a:p>
          <a:p>
            <a:pPr algn="just" eaLnBrk="1" hangingPunct="1">
              <a:buClr>
                <a:srgbClr val="CC0000"/>
              </a:buClr>
              <a:buFontTx/>
              <a:buChar char="-"/>
              <a:defRPr/>
            </a:pPr>
            <a:r>
              <a:rPr lang="cs-CZ" dirty="0">
                <a:solidFill>
                  <a:srgbClr val="000000"/>
                </a:solidFill>
              </a:rPr>
              <a:t>např. </a:t>
            </a:r>
            <a:r>
              <a:rPr lang="cs-CZ" sz="2800" i="1" dirty="0">
                <a:solidFill>
                  <a:srgbClr val="000000"/>
                </a:solidFill>
              </a:rPr>
              <a:t>Čechy, Pardubice, Hradčany, dveře, housle, kamna, ústa</a:t>
            </a:r>
            <a:endParaRPr lang="cs-CZ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sz="3200">
                <a:solidFill>
                  <a:srgbClr val="000000"/>
                </a:solidFill>
              </a:rPr>
              <a:t>PODSTATNÁ JMÉNA HROMADNÁ, LÁTKOVÁ A POMNOŽNÁ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Clr>
                <a:srgbClr val="CC0000"/>
              </a:buClr>
              <a:defRPr/>
            </a:pPr>
            <a:r>
              <a:rPr lang="cs-CZ" sz="3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JMÉNA LÁTKOVÁ</a:t>
            </a:r>
          </a:p>
          <a:p>
            <a:pPr algn="ctr" eaLnBrk="1" hangingPunct="1">
              <a:buClr>
                <a:srgbClr val="CC0000"/>
              </a:buClr>
              <a:buFontTx/>
              <a:buChar char="-"/>
              <a:defRPr/>
            </a:pPr>
            <a:r>
              <a:rPr lang="cs-CZ" sz="3500" dirty="0">
                <a:solidFill>
                  <a:srgbClr val="000000"/>
                </a:solidFill>
              </a:rPr>
              <a:t>mají tvar čísla jednotného bez ohledu na množství</a:t>
            </a:r>
          </a:p>
          <a:p>
            <a:pPr algn="ctr" eaLnBrk="1" hangingPunct="1">
              <a:buClr>
                <a:srgbClr val="CC0000"/>
              </a:buClr>
              <a:buFontTx/>
              <a:buChar char="-"/>
              <a:defRPr/>
            </a:pPr>
            <a:r>
              <a:rPr lang="cs-CZ" sz="3500" dirty="0">
                <a:solidFill>
                  <a:srgbClr val="000000"/>
                </a:solidFill>
              </a:rPr>
              <a:t>např. </a:t>
            </a:r>
            <a:r>
              <a:rPr lang="cs-CZ" sz="2800" i="1" dirty="0">
                <a:solidFill>
                  <a:srgbClr val="000000"/>
                </a:solidFill>
              </a:rPr>
              <a:t>voda, mouka, písek, sníh</a:t>
            </a:r>
            <a:endParaRPr lang="cs-CZ" sz="3500" dirty="0">
              <a:solidFill>
                <a:srgbClr val="000000"/>
              </a:solidFill>
            </a:endParaRPr>
          </a:p>
          <a:p>
            <a:pPr marL="0" indent="0" algn="ctr" eaLnBrk="1" hangingPunct="1">
              <a:buClr>
                <a:srgbClr val="CC0000"/>
              </a:buClr>
              <a:buFont typeface="Wingdings" pitchFamily="2" charset="2"/>
              <a:buNone/>
              <a:defRPr/>
            </a:pPr>
            <a:endParaRPr lang="cs-CZ" sz="35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04800"/>
            <a:ext cx="8252147" cy="2044080"/>
          </a:xfrm>
        </p:spPr>
        <p:txBody>
          <a:bodyPr/>
          <a:lstStyle/>
          <a:p>
            <a:r>
              <a:rPr lang="cs-CZ" sz="2800" dirty="0"/>
              <a:t>Prázdniny, nůžky, zlato,víno, ponožky,  šatstvo, sloupoví, tepláky,mýdlo, dveře, kalhoty, varhany, ledviny,játra, voda, letectvo, kamení, nože, narozeniny, zápalky, stromořadí, punčocháče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23530" y="2420888"/>
          <a:ext cx="8424935" cy="3619156"/>
        </p:xfrm>
        <a:graphic>
          <a:graphicData uri="http://schemas.openxmlformats.org/drawingml/2006/table">
            <a:tbl>
              <a:tblPr/>
              <a:tblGrid>
                <a:gridCol w="16848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4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8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48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56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81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Calibri"/>
                          <a:ea typeface="Calibri"/>
                          <a:cs typeface="Times New Roman"/>
                        </a:rPr>
                        <a:t>pomnožná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Calibri"/>
                          <a:ea typeface="Calibri"/>
                          <a:cs typeface="Times New Roman"/>
                        </a:rPr>
                        <a:t>hromadná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Calibri"/>
                          <a:ea typeface="Calibri"/>
                          <a:cs typeface="Times New Roman"/>
                        </a:rPr>
                        <a:t>látková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Calibri"/>
                          <a:ea typeface="Calibri"/>
                          <a:cs typeface="Times New Roman"/>
                        </a:rPr>
                        <a:t>běžná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Calibri"/>
                          <a:ea typeface="Calibri"/>
                          <a:cs typeface="Times New Roman"/>
                        </a:rPr>
                        <a:t>chyby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8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Rozlište podstatná jména pomnožná, hromadná, látková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469758" cy="4267200"/>
          </a:xfrm>
        </p:spPr>
        <p:txBody>
          <a:bodyPr/>
          <a:lstStyle/>
          <a:p>
            <a:pPr>
              <a:buNone/>
            </a:pPr>
            <a:r>
              <a:rPr lang="cs-CZ" dirty="0"/>
              <a:t>	Kamení ____, rolnictvo____, křoví ___, Pardubice ____, tepláky____, brýle ____, žactvo____, stromoví____, Velikonoce____, záda____, ústa____, vrátka____, šatstvo____, Benátky____, nádobí____, Jeseníky____, 	                  housle ____, listí____.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obdivuhodné pojmenování – „král železný a zlatý”.  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Získal tak ruku krásné Kunhuty, vnučky 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uherského panovníka. Roku 1260 Přemysl zvítězil 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 válce s Uhry. Zemřel v bitvě na Moravském 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poli.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PODSTATNÁ JMÉNA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DRUHY PODSTATNÝCH JMEN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obecná a vlastní</a:t>
            </a:r>
          </a:p>
          <a:p>
            <a:pPr eaLnBrk="1" hangingPunct="1">
              <a:buNone/>
            </a:pPr>
            <a:endParaRPr lang="cs-CZ" dirty="0"/>
          </a:p>
          <a:p>
            <a:pPr eaLnBrk="1" hangingPunct="1"/>
            <a:r>
              <a:rPr lang="cs-CZ" dirty="0"/>
              <a:t>konkrétní a abstraktní</a:t>
            </a:r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/>
              <a:t>pomnožná, hromadná a látková</a:t>
            </a:r>
          </a:p>
          <a:p>
            <a:pPr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PODSTATNÁ JMÉNA OBECNÁ A VLASTNÍ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3" y="1773238"/>
            <a:ext cx="8001000" cy="4267200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VLASTNÍ JMÉNA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cs-CZ" sz="2600" dirty="0"/>
              <a:t>OZNAČUJÍ:</a:t>
            </a:r>
          </a:p>
          <a:p>
            <a:pPr algn="just" eaLnBrk="1" hangingPunct="1">
              <a:buFontTx/>
              <a:buChar char="-"/>
              <a:defRPr/>
            </a:pPr>
            <a:r>
              <a:rPr lang="cs-CZ" sz="2800" dirty="0">
                <a:solidFill>
                  <a:srgbClr val="FF0000"/>
                </a:solidFill>
              </a:rPr>
              <a:t>určitou</a:t>
            </a:r>
            <a:r>
              <a:rPr lang="cs-CZ" sz="2800" dirty="0"/>
              <a:t> osobu </a:t>
            </a:r>
            <a:r>
              <a:rPr lang="cs-CZ" sz="2400" i="1" dirty="0"/>
              <a:t>(Jan, Novák, Petra)</a:t>
            </a:r>
          </a:p>
          <a:p>
            <a:pPr algn="just" eaLnBrk="1" hangingPunct="1">
              <a:buFontTx/>
              <a:buChar char="-"/>
              <a:defRPr/>
            </a:pPr>
            <a:r>
              <a:rPr lang="cs-CZ" sz="2800" dirty="0">
                <a:solidFill>
                  <a:srgbClr val="FF0000"/>
                </a:solidFill>
              </a:rPr>
              <a:t>určité</a:t>
            </a:r>
            <a:r>
              <a:rPr lang="cs-CZ" sz="2800" dirty="0"/>
              <a:t> zvíře </a:t>
            </a:r>
            <a:r>
              <a:rPr lang="cs-CZ" sz="2400" i="1" dirty="0"/>
              <a:t>(</a:t>
            </a:r>
            <a:r>
              <a:rPr lang="cs-CZ" sz="2400" i="1" dirty="0" err="1"/>
              <a:t>Rex</a:t>
            </a:r>
            <a:r>
              <a:rPr lang="cs-CZ" sz="2400" i="1" dirty="0"/>
              <a:t>)</a:t>
            </a:r>
            <a:endParaRPr lang="cs-CZ" sz="2400" dirty="0"/>
          </a:p>
          <a:p>
            <a:pPr algn="just" eaLnBrk="1" hangingPunct="1">
              <a:buFontTx/>
              <a:buChar char="-"/>
              <a:defRPr/>
            </a:pPr>
            <a:r>
              <a:rPr lang="cs-CZ" sz="2800" dirty="0">
                <a:solidFill>
                  <a:srgbClr val="FF0000"/>
                </a:solidFill>
              </a:rPr>
              <a:t>určitou</a:t>
            </a:r>
            <a:r>
              <a:rPr lang="cs-CZ" sz="2800" dirty="0"/>
              <a:t> věc – město, obec, horu, pohoří, řeku, zemi, světadíl </a:t>
            </a:r>
            <a:r>
              <a:rPr lang="cs-CZ" sz="2400" i="1" dirty="0"/>
              <a:t>(Brno, Šumava, Labe, Čechy)</a:t>
            </a:r>
            <a:endParaRPr lang="cs-CZ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sz="3200">
                <a:solidFill>
                  <a:srgbClr val="000000"/>
                </a:solidFill>
              </a:rPr>
              <a:t>PODSTATNÁ JMÉNA OBECNÁ A VLASTNÍ</a:t>
            </a:r>
            <a:endParaRPr lang="cs-CZ"/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Clr>
                <a:srgbClr val="CC0000"/>
              </a:buClr>
            </a:pPr>
            <a:r>
              <a:rPr lang="cs-CZ">
                <a:solidFill>
                  <a:srgbClr val="000000"/>
                </a:solidFill>
              </a:rPr>
              <a:t>DÁLE:</a:t>
            </a:r>
            <a:endParaRPr lang="cs-CZ" sz="2400">
              <a:solidFill>
                <a:srgbClr val="000000"/>
              </a:solidFill>
            </a:endParaRPr>
          </a:p>
          <a:p>
            <a:pPr algn="just" eaLnBrk="1" hangingPunct="1">
              <a:buClr>
                <a:srgbClr val="CC0000"/>
              </a:buClr>
              <a:buFontTx/>
              <a:buChar char="-"/>
            </a:pPr>
            <a:r>
              <a:rPr lang="cs-CZ" sz="2400">
                <a:solidFill>
                  <a:srgbClr val="000000"/>
                </a:solidFill>
              </a:rPr>
              <a:t>obyvatele města nebo obce </a:t>
            </a:r>
            <a:r>
              <a:rPr lang="cs-CZ" sz="2400" i="1">
                <a:solidFill>
                  <a:srgbClr val="000000"/>
                </a:solidFill>
              </a:rPr>
              <a:t>(Pražan, Ostravan)</a:t>
            </a:r>
          </a:p>
          <a:p>
            <a:pPr algn="just" eaLnBrk="1" hangingPunct="1">
              <a:buClr>
                <a:srgbClr val="CC0000"/>
              </a:buClr>
              <a:buFontTx/>
              <a:buChar char="-"/>
            </a:pPr>
            <a:r>
              <a:rPr lang="cs-CZ" sz="2400">
                <a:solidFill>
                  <a:srgbClr val="000000"/>
                </a:solidFill>
              </a:rPr>
              <a:t>příslušníka národa, země, státu, světadílu </a:t>
            </a:r>
            <a:r>
              <a:rPr lang="cs-CZ" sz="2400" i="1">
                <a:solidFill>
                  <a:srgbClr val="000000"/>
                </a:solidFill>
              </a:rPr>
              <a:t>(Čech, Moravan, Slovák, Francouz, Evropan, Afričan)</a:t>
            </a:r>
            <a:endParaRPr lang="cs-CZ" sz="2400">
              <a:solidFill>
                <a:srgbClr val="000000"/>
              </a:solidFill>
            </a:endParaRPr>
          </a:p>
          <a:p>
            <a:pPr algn="just" eaLnBrk="1" hangingPunct="1">
              <a:buClr>
                <a:srgbClr val="CC0000"/>
              </a:buClr>
              <a:buFontTx/>
              <a:buChar char="-"/>
            </a:pPr>
            <a:r>
              <a:rPr lang="cs-CZ" sz="2400">
                <a:solidFill>
                  <a:srgbClr val="000000"/>
                </a:solidFill>
              </a:rPr>
              <a:t>podnik, firmu </a:t>
            </a:r>
            <a:r>
              <a:rPr lang="cs-CZ" sz="2400" i="1">
                <a:solidFill>
                  <a:srgbClr val="000000"/>
                </a:solidFill>
              </a:rPr>
              <a:t>(Čedok)</a:t>
            </a:r>
            <a:endParaRPr lang="cs-CZ" sz="2400">
              <a:solidFill>
                <a:srgbClr val="000000"/>
              </a:solidFill>
            </a:endParaRPr>
          </a:p>
          <a:p>
            <a:pPr algn="just" eaLnBrk="1" hangingPunct="1">
              <a:buClr>
                <a:srgbClr val="CC0000"/>
              </a:buClr>
              <a:buFontTx/>
              <a:buChar char="-"/>
            </a:pPr>
            <a:r>
              <a:rPr lang="cs-CZ" sz="2400">
                <a:solidFill>
                  <a:srgbClr val="000000"/>
                </a:solidFill>
              </a:rPr>
              <a:t>umělecké dílo, knihu, časopis </a:t>
            </a:r>
            <a:r>
              <a:rPr lang="cs-CZ" sz="2400" i="1">
                <a:solidFill>
                  <a:srgbClr val="000000"/>
                </a:solidFill>
              </a:rPr>
              <a:t>(Rusalka – </a:t>
            </a:r>
            <a:r>
              <a:rPr lang="cs-CZ" sz="2400">
                <a:solidFill>
                  <a:srgbClr val="000000"/>
                </a:solidFill>
              </a:rPr>
              <a:t>opera Antonína Dvořáka, </a:t>
            </a:r>
            <a:r>
              <a:rPr lang="cs-CZ" sz="2400" i="1">
                <a:solidFill>
                  <a:srgbClr val="000000"/>
                </a:solidFill>
              </a:rPr>
              <a:t>Fimfárum </a:t>
            </a:r>
            <a:r>
              <a:rPr lang="cs-CZ" sz="2400">
                <a:solidFill>
                  <a:srgbClr val="000000"/>
                </a:solidFill>
              </a:rPr>
              <a:t>– kniha pohádek Jana Wericha, </a:t>
            </a:r>
            <a:r>
              <a:rPr lang="cs-CZ" sz="2400" i="1">
                <a:solidFill>
                  <a:srgbClr val="000000"/>
                </a:solidFill>
              </a:rPr>
              <a:t>Koktejl </a:t>
            </a:r>
            <a:r>
              <a:rPr lang="cs-CZ" sz="2400">
                <a:solidFill>
                  <a:srgbClr val="000000"/>
                </a:solidFill>
              </a:rPr>
              <a:t>– </a:t>
            </a:r>
            <a:r>
              <a:rPr lang="cs-CZ" sz="2400" i="1">
                <a:solidFill>
                  <a:srgbClr val="000000"/>
                </a:solidFill>
              </a:rPr>
              <a:t>časopis)</a:t>
            </a:r>
          </a:p>
          <a:p>
            <a:pPr algn="just" eaLnBrk="1" hangingPunct="1">
              <a:buClr>
                <a:srgbClr val="CC0000"/>
              </a:buClr>
              <a:buFontTx/>
              <a:buChar char="-"/>
            </a:pPr>
            <a:r>
              <a:rPr lang="cs-CZ" sz="2400" i="1">
                <a:solidFill>
                  <a:srgbClr val="000000"/>
                </a:solidFill>
              </a:rPr>
              <a:t>sváteční dny a svátky (Vánoce, Velikonoce)</a:t>
            </a:r>
            <a:endParaRPr lang="cs-CZ" sz="2400">
              <a:solidFill>
                <a:srgbClr val="000000"/>
              </a:solidFill>
            </a:endParaRPr>
          </a:p>
          <a:p>
            <a:pPr eaLnBrk="1" hangingPunct="1"/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sz="3200">
                <a:solidFill>
                  <a:srgbClr val="000000"/>
                </a:solidFill>
              </a:rPr>
              <a:t>PODSTATNÁ JMÉNA OBECNÁ A VLASTNÍ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Clr>
                <a:srgbClr val="CC0000"/>
              </a:buClr>
              <a:defRPr/>
            </a:pPr>
            <a:r>
              <a:rPr lang="cs-CZ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OBECNÁ JMÉNA</a:t>
            </a:r>
          </a:p>
          <a:p>
            <a:pPr marL="0" indent="0" algn="ctr" eaLnBrk="1" hangingPunct="1">
              <a:buClr>
                <a:srgbClr val="CC0000"/>
              </a:buClr>
              <a:buFont typeface="Wingdings" pitchFamily="2" charset="2"/>
              <a:buNone/>
              <a:defRPr/>
            </a:pPr>
            <a:r>
              <a:rPr lang="cs-CZ" sz="2600" dirty="0">
                <a:solidFill>
                  <a:srgbClr val="000000"/>
                </a:solidFill>
              </a:rPr>
              <a:t>OZNAČUJÍ:</a:t>
            </a:r>
          </a:p>
          <a:p>
            <a:pPr algn="just" eaLnBrk="1" hangingPunct="1">
              <a:buFontTx/>
              <a:buChar char="-"/>
              <a:defRPr/>
            </a:pPr>
            <a:r>
              <a:rPr lang="cs-CZ" dirty="0"/>
              <a:t>osoby, zvířata a věci </a:t>
            </a:r>
            <a:r>
              <a:rPr lang="cs-CZ" dirty="0">
                <a:solidFill>
                  <a:srgbClr val="FF0000"/>
                </a:solidFill>
              </a:rPr>
              <a:t>obecně</a:t>
            </a:r>
          </a:p>
          <a:p>
            <a:pPr algn="just" eaLnBrk="1" hangingPunct="1">
              <a:buFontTx/>
              <a:buChar char="-"/>
              <a:defRPr/>
            </a:pPr>
            <a:r>
              <a:rPr lang="cs-CZ" dirty="0"/>
              <a:t>např. </a:t>
            </a:r>
            <a:r>
              <a:rPr lang="cs-CZ" i="1" dirty="0"/>
              <a:t>herec, herečka, město, hora, pohoří, jméno, zvíře, pes,…</a:t>
            </a:r>
            <a:r>
              <a:rPr lang="cs-CZ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sz="3200">
                <a:solidFill>
                  <a:srgbClr val="000000"/>
                </a:solidFill>
              </a:rPr>
              <a:t>PODSTATNÁ JMÉNA OBECNÁ A VLASTNÍ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cs-CZ" sz="4800" dirty="0">
              <a:solidFill>
                <a:srgbClr val="FF0000"/>
              </a:solidFill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cs-CZ" sz="4800" dirty="0">
                <a:solidFill>
                  <a:srgbClr val="FF0000"/>
                </a:solidFill>
              </a:rPr>
              <a:t>!</a:t>
            </a:r>
            <a:r>
              <a:rPr lang="cs-CZ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vlastní jména píšeme </a:t>
            </a:r>
            <a:r>
              <a:rPr lang="cs-CZ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cs-CZ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velkým</a:t>
            </a:r>
            <a:r>
              <a:rPr lang="cs-CZ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počátečním </a:t>
            </a:r>
            <a:r>
              <a:rPr lang="cs-CZ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písmenem</a:t>
            </a:r>
            <a:r>
              <a:rPr lang="cs-CZ" sz="4800" dirty="0">
                <a:solidFill>
                  <a:srgbClr val="FF0000"/>
                </a:solidFill>
              </a:rPr>
              <a:t>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/>
            <a:r>
              <a:rPr lang="cs-CZ"/>
              <a:t>názvy osob, zvířat, věcí </a:t>
            </a:r>
          </a:p>
          <a:p>
            <a:pPr eaLnBrk="1" hangingPunct="1"/>
            <a:r>
              <a:rPr lang="cs-CZ"/>
              <a:t>názvy pro vlastnosti, děje a vztahy</a:t>
            </a:r>
          </a:p>
          <a:p>
            <a:pPr eaLnBrk="1" hangingPunct="1">
              <a:buFont typeface="Wingdings" pitchFamily="2" charset="2"/>
              <a:buNone/>
            </a:pPr>
            <a:endParaRPr lang="cs-CZ"/>
          </a:p>
          <a:p>
            <a:pPr algn="ctr" eaLnBrk="1" hangingPunct="1">
              <a:buFont typeface="Wingdings" pitchFamily="2" charset="2"/>
              <a:buNone/>
            </a:pPr>
            <a:r>
              <a:rPr lang="cs-CZ" i="1"/>
              <a:t>Např. zpěvák, veverka, stůl, hra, láska, rychlost, nenávist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448</TotalTime>
  <Words>689</Words>
  <Application>Microsoft Office PowerPoint</Application>
  <PresentationFormat>Předvádění na obrazovce (4:3)</PresentationFormat>
  <Paragraphs>97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Calibri</vt:lpstr>
      <vt:lpstr>Verdana</vt:lpstr>
      <vt:lpstr>Wingdings</vt:lpstr>
      <vt:lpstr>Profil</vt:lpstr>
      <vt:lpstr>Určete slovní druhy</vt:lpstr>
      <vt:lpstr>Prezentace aplikace PowerPoint</vt:lpstr>
      <vt:lpstr>PODSTATNÁ JMÉNA</vt:lpstr>
      <vt:lpstr>DRUHY PODSTATNÝCH JMEN</vt:lpstr>
      <vt:lpstr>PODSTATNÁ JMÉNA OBECNÁ A VLASTNÍ</vt:lpstr>
      <vt:lpstr>PODSTATNÁ JMÉNA OBECNÁ A VLASTNÍ</vt:lpstr>
      <vt:lpstr>PODSTATNÁ JMÉNA OBECNÁ A VLASTNÍ</vt:lpstr>
      <vt:lpstr>PODSTATNÁ JMÉNA OBECNÁ A VLASTNÍ</vt:lpstr>
      <vt:lpstr>Prezentace aplikace PowerPoint</vt:lpstr>
      <vt:lpstr>PODSTATNÁ JMÉNA KONKRÉTNÍ A ABSTRAKTNÍ</vt:lpstr>
      <vt:lpstr>PODSTATNÁ JMÉNA KONKRÉTNÍ A ABSTRAKTNÍ</vt:lpstr>
      <vt:lpstr>PODSTATNÁ JMÉNA KONKRÉTNÍ A ABSTRAKTNÍ</vt:lpstr>
      <vt:lpstr>Rozlište podstatná jména konkrétní a abstraktní. </vt:lpstr>
      <vt:lpstr>PODSTATNÁ JMÉNA HROMADNÁ, LÁTKOVÁ A POMNOŽNÁ</vt:lpstr>
      <vt:lpstr>PODSTATNÁ JMÉNA HROMADNÁ, LÁTKOVÁ A POMNOŽNÁ</vt:lpstr>
      <vt:lpstr>PODSTATNÁ JMÉNA HROMADNÁ, LÁTKOVÁ A POMNOŽNÁ</vt:lpstr>
      <vt:lpstr>Prázdniny, nůžky, zlato,víno, ponožky,  šatstvo, sloupoví, tepláky,mýdlo, dveře, kalhoty, varhany, ledviny,játra, voda, letectvo, kamení, nože, narozeniny, zápalky, stromořadí, punčocháče</vt:lpstr>
      <vt:lpstr>Rozlište podstatná jména pomnožná, hromadná, látková</vt:lpstr>
    </vt:vector>
  </TitlesOfParts>
  <Company>ŠKOLA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PODSTATNÁ JMÉNA</dc:title>
  <dc:creator>ambrja</dc:creator>
  <cp:lastModifiedBy>Milan Bednář</cp:lastModifiedBy>
  <cp:revision>20</cp:revision>
  <dcterms:created xsi:type="dcterms:W3CDTF">2011-12-12T08:20:33Z</dcterms:created>
  <dcterms:modified xsi:type="dcterms:W3CDTF">2025-11-17T18:51:22Z</dcterms:modified>
</cp:coreProperties>
</file>