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71" r:id="rId3"/>
    <p:sldId id="272" r:id="rId4"/>
    <p:sldId id="27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69C87-0CF3-495B-9EFC-04FC7231B19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024A1-207C-488B-AD4F-FCB40526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92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915FEEC-97F9-3BF6-7B79-A09D36EFFD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7A62A9-E3B1-4B10-9D5C-55628A875887}" type="slidenum">
              <a:rPr lang="cs-CZ" altLang="cs-CZ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2EAD3609-CFFD-EDC7-7B3D-A49E7DD0D5B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30D8C21-B0FA-A861-2FAA-58B72D720D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http://commons.wikimedia.org/wiki/File:Kancional_Jistebnicky.jpg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11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84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53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204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01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91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90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3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6845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371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57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663EE-4EA4-44E6-972F-3F84623747E9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4403E-9DD9-4A05-B17F-035C123C9F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88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cs/resource/71936662/jan-h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tjwBAySOD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jpeg"/><Relationship Id="rId5" Type="http://schemas.openxmlformats.org/officeDocument/2006/relationships/hyperlink" Target="//upload.wikimedia.org/wikipedia/commons/8/8f/Kancional_Jistebnicky.jpg" TargetMode="External"/><Relationship Id="rId4" Type="http://schemas.openxmlformats.org/officeDocument/2006/relationships/hyperlink" Target="https://www.youtube.com/watch?v=FhPy0TdNu9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D9EA54-B703-E6F2-6126-9A5B9712A3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u="sng" dirty="0"/>
              <a:t>Husitská literatura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ADB6400-7B53-7546-7B9C-89111FFCF9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8. třída</a:t>
            </a:r>
          </a:p>
        </p:txBody>
      </p:sp>
    </p:spTree>
    <p:extLst>
      <p:ext uri="{BB962C8B-B14F-4D97-AF65-F5344CB8AC3E}">
        <p14:creationId xmlns:p14="http://schemas.microsoft.com/office/powerpoint/2010/main" val="1819490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4877BD0-DA10-8BCD-4D89-755C5F6EB4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u="sng" dirty="0"/>
              <a:t>Literatura v době husitských válek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7250D37-5462-4459-12FD-A09952FAB5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4" eaLnBrk="1" hangingPunct="1"/>
            <a:r>
              <a:rPr lang="cs-CZ" altLang="cs-CZ" sz="2800" dirty="0"/>
              <a:t>básnické skladby </a:t>
            </a:r>
          </a:p>
          <a:p>
            <a:pPr eaLnBrk="1" hangingPunct="1"/>
            <a:r>
              <a:rPr lang="cs-CZ" altLang="cs-CZ" b="1" dirty="0"/>
              <a:t>Budyšínského rukopisu</a:t>
            </a:r>
            <a:r>
              <a:rPr lang="cs-CZ" altLang="cs-CZ" dirty="0"/>
              <a:t>:</a:t>
            </a:r>
          </a:p>
          <a:p>
            <a:pPr eaLnBrk="1" hangingPunct="1"/>
            <a:r>
              <a:rPr lang="cs-CZ" altLang="cs-CZ" dirty="0"/>
              <a:t>Žaloba Koruny české</a:t>
            </a:r>
          </a:p>
          <a:p>
            <a:pPr eaLnBrk="1" hangingPunct="1"/>
            <a:r>
              <a:rPr lang="cs-CZ" altLang="cs-CZ" dirty="0"/>
              <a:t>Prorok Koruny české</a:t>
            </a:r>
          </a:p>
          <a:p>
            <a:pPr eaLnBrk="1" hangingPunct="1"/>
            <a:r>
              <a:rPr lang="cs-CZ" altLang="cs-CZ" dirty="0"/>
              <a:t>Hádání Prahy s Kutnou Horou</a:t>
            </a:r>
          </a:p>
          <a:p>
            <a:pPr eaLnBrk="1" hangingPunct="1"/>
            <a:r>
              <a:rPr lang="cs-CZ" altLang="cs-CZ" b="1" dirty="0"/>
              <a:t>Václav Vavřinec z Březové</a:t>
            </a:r>
            <a:r>
              <a:rPr lang="cs-CZ" altLang="cs-CZ" dirty="0"/>
              <a:t>: Píseň o vítězství u Domažlic</a:t>
            </a:r>
          </a:p>
          <a:p>
            <a:pPr eaLnBrk="1" hangingPunct="1"/>
            <a:endParaRPr lang="cs-CZ" altLang="cs-CZ" dirty="0"/>
          </a:p>
          <a:p>
            <a:r>
              <a:rPr lang="cs-CZ" altLang="cs-CZ" dirty="0">
                <a:hlinkClick r:id="rId2"/>
              </a:rPr>
              <a:t>Jan Hus</a:t>
            </a:r>
            <a:endParaRPr lang="cs-CZ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489C8D4-9077-F03A-091F-73A3DC5BE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u="sng" dirty="0"/>
              <a:t>Jistebnický kancionál</a:t>
            </a:r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B9599D0C-CB89-F70C-77F1-F8642B7B8A1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929641" y="1708977"/>
            <a:ext cx="3814763" cy="4530725"/>
          </a:xfrm>
        </p:spPr>
        <p:txBody>
          <a:bodyPr/>
          <a:lstStyle/>
          <a:p>
            <a:pPr eaLnBrk="1" hangingPunct="1"/>
            <a:r>
              <a:rPr lang="cs-CZ" altLang="cs-CZ" dirty="0"/>
              <a:t>Sborník husitských duchovních, válečných a agitačních písní.</a:t>
            </a:r>
          </a:p>
          <a:p>
            <a:pPr eaLnBrk="1" hangingPunct="1"/>
            <a:r>
              <a:rPr lang="cs-CZ" altLang="cs-CZ" dirty="0"/>
              <a:t>Ktož </a:t>
            </a:r>
            <a:r>
              <a:rPr lang="cs-CZ" altLang="cs-CZ" dirty="0" err="1"/>
              <a:t>jsú</a:t>
            </a:r>
            <a:r>
              <a:rPr lang="cs-CZ" altLang="cs-CZ" dirty="0"/>
              <a:t> boží bojovníci, Povstaň, povstaň, veliké město pražské, Jezu Kriste, </a:t>
            </a:r>
            <a:r>
              <a:rPr lang="cs-CZ" altLang="cs-CZ" dirty="0" err="1"/>
              <a:t>ščedrý</a:t>
            </a:r>
            <a:r>
              <a:rPr lang="cs-CZ" altLang="cs-CZ" dirty="0"/>
              <a:t> </a:t>
            </a:r>
            <a:r>
              <a:rPr lang="cs-CZ" altLang="cs-CZ" dirty="0" err="1"/>
              <a:t>kněže</a:t>
            </a:r>
            <a:endParaRPr lang="cs-CZ" altLang="cs-CZ" dirty="0"/>
          </a:p>
          <a:p>
            <a:pPr eaLnBrk="1" hangingPunct="1"/>
            <a:r>
              <a:rPr lang="cs-CZ" altLang="cs-CZ" sz="1400" dirty="0">
                <a:hlinkClick r:id="rId3"/>
              </a:rPr>
              <a:t>Ktož sú boží bojovníci, hudba</a:t>
            </a:r>
            <a:endParaRPr lang="cs-CZ" altLang="cs-CZ" sz="1400" dirty="0"/>
          </a:p>
          <a:p>
            <a:pPr eaLnBrk="1" hangingPunct="1"/>
            <a:r>
              <a:rPr lang="cs-CZ" altLang="cs-CZ" sz="1400" dirty="0">
                <a:hlinkClick r:id="rId4"/>
              </a:rPr>
              <a:t>Ktož sú boží bojovníci s textem</a:t>
            </a:r>
            <a:endParaRPr lang="cs-CZ" altLang="cs-CZ" sz="1400" dirty="0"/>
          </a:p>
        </p:txBody>
      </p:sp>
      <p:sp>
        <p:nvSpPr>
          <p:cNvPr id="26628" name="Rectangle 5">
            <a:extLst>
              <a:ext uri="{FF2B5EF4-FFF2-40B4-BE49-F238E27FC236}">
                <a16:creationId xmlns:a16="http://schemas.microsoft.com/office/drawing/2014/main" id="{D36C8EA6-D276-C64A-786F-05B6834E4821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396038" y="1600201"/>
            <a:ext cx="3814762" cy="4530725"/>
          </a:xfrm>
        </p:spPr>
        <p:txBody>
          <a:bodyPr/>
          <a:lstStyle/>
          <a:p>
            <a:pPr eaLnBrk="1" hangingPunct="1"/>
            <a:endParaRPr lang="cs-CZ" altLang="cs-CZ" sz="2400"/>
          </a:p>
        </p:txBody>
      </p:sp>
      <p:pic>
        <p:nvPicPr>
          <p:cNvPr id="26629" name="Picture 7" descr="File:Kancional Jistebnicky.jpg">
            <a:hlinkClick r:id="rId5"/>
            <a:extLst>
              <a:ext uri="{FF2B5EF4-FFF2-40B4-BE49-F238E27FC236}">
                <a16:creationId xmlns:a16="http://schemas.microsoft.com/office/drawing/2014/main" id="{6B6FAB59-8E84-D8F6-568D-C35F4A593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849" y="1777207"/>
            <a:ext cx="3168650" cy="417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9F523BA-F22E-6C0C-9B5C-5853EBE4A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b="1" u="sng" dirty="0"/>
              <a:t>Petr Chelčický </a:t>
            </a:r>
            <a:r>
              <a:rPr lang="cs-CZ" altLang="cs-CZ" sz="3400" b="1" u="sng" dirty="0"/>
              <a:t>1390 – asi 1460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A0C1063-7481-E9D7-F597-1CBC0B2E6E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/>
              <a:t>Nevýznamnější osobnost doby polipanské.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/>
              <a:t>traktát </a:t>
            </a:r>
            <a:r>
              <a:rPr lang="cs-CZ" altLang="cs-CZ" b="1"/>
              <a:t>O boji duchovním</a:t>
            </a:r>
            <a:r>
              <a:rPr lang="cs-CZ" altLang="cs-CZ"/>
              <a:t> – odmítá jakoukoliv válku, připouští pouze duchovní boj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/>
              <a:t>Traktát </a:t>
            </a:r>
            <a:r>
              <a:rPr lang="cs-CZ" altLang="cs-CZ" b="1"/>
              <a:t>O trojím lidu</a:t>
            </a:r>
            <a:r>
              <a:rPr lang="cs-CZ" altLang="cs-CZ"/>
              <a:t> – odmítá středověké rozdělení společnosti na kněze, pány a dělný lid. Hlásá rovnost všech lidí před Bohem.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Sieť viery</a:t>
            </a:r>
            <a:r>
              <a:rPr lang="cs-CZ" altLang="cs-CZ"/>
              <a:t> – alegorický spis, sítí bezpečí a záchrany je víra. Moře představuje svět, ryby jsou křesťané. Síť však trhají dvě velryby – císař a papež (největší hříšníci).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</TotalTime>
  <Words>179</Words>
  <Application>Microsoft Office PowerPoint</Application>
  <PresentationFormat>Širokoúhlá obrazovka</PresentationFormat>
  <Paragraphs>23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Husitská literatura</vt:lpstr>
      <vt:lpstr>Literatura v době husitských válek</vt:lpstr>
      <vt:lpstr>Jistebnický kancionál</vt:lpstr>
      <vt:lpstr>Petr Chelčický 1390 – asi 1460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Milan Bednář</dc:creator>
  <cp:lastModifiedBy>Milan Bednář</cp:lastModifiedBy>
  <cp:revision>1</cp:revision>
  <dcterms:created xsi:type="dcterms:W3CDTF">2025-11-25T18:50:09Z</dcterms:created>
  <dcterms:modified xsi:type="dcterms:W3CDTF">2025-11-25T19:29:35Z</dcterms:modified>
</cp:coreProperties>
</file>