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5" r:id="rId1"/>
  </p:sldMasterIdLst>
  <p:sldIdLst>
    <p:sldId id="270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9" r:id="rId12"/>
    <p:sldId id="271" r:id="rId13"/>
    <p:sldId id="267" r:id="rId1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0" d="100"/>
          <a:sy n="120" d="100"/>
        </p:scale>
        <p:origin x="134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20"/>
          <p:cNvSpPr>
            <a:spLocks noGrp="1"/>
          </p:cNvSpPr>
          <p:nvPr>
            <p:ph type="ctrTitle"/>
          </p:nvPr>
        </p:nvSpPr>
        <p:spPr>
          <a:xfrm>
            <a:off x="685800" y="990601"/>
            <a:ext cx="7772400" cy="2609850"/>
          </a:xfrm>
        </p:spPr>
        <p:txBody>
          <a:bodyPr anchor="b" anchorCtr="0">
            <a:noAutofit/>
            <a:scene3d>
              <a:camera prst="orthographicFront"/>
              <a:lightRig rig="soft" dir="t">
                <a:rot lat="0" lon="0" rev="2100000"/>
              </a:lightRig>
            </a:scene3d>
            <a:sp3d prstMaterial="matte">
              <a:bevelT w="38100" h="38100"/>
              <a:contourClr>
                <a:srgbClr val="FFFFFF"/>
              </a:contourClr>
            </a:sp3d>
          </a:bodyPr>
          <a:lstStyle>
            <a:lvl1pPr algn="ctr">
              <a:defRPr lang="en-US" sz="5800" dirty="0" smtClean="0">
                <a:ln w="9525">
                  <a:noFill/>
                </a:ln>
                <a:effectLst>
                  <a:outerShdw blurRad="50800" dist="38100" dir="8220000" algn="tl" rotWithShape="0">
                    <a:srgbClr val="000000">
                      <a:alpha val="40000"/>
                    </a:srgbClr>
                  </a:outerShdw>
                </a:effectLst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4" name="Rectangle 26"/>
          <p:cNvSpPr>
            <a:spLocks noGrp="1"/>
          </p:cNvSpPr>
          <p:nvPr>
            <p:ph type="subTitle" idx="1"/>
          </p:nvPr>
        </p:nvSpPr>
        <p:spPr>
          <a:xfrm>
            <a:off x="1371600" y="3657600"/>
            <a:ext cx="6400800" cy="1967089"/>
          </a:xfrm>
        </p:spPr>
        <p:txBody>
          <a:bodyPr>
            <a:normAutofit/>
          </a:bodyPr>
          <a:lstStyle>
            <a:lvl1pPr marL="0" indent="0" algn="ctr">
              <a:buNone/>
              <a:defRPr lang="en-US" sz="3000" b="0">
                <a:solidFill>
                  <a:schemeClr val="tx2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18" name="Rectangl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lang="en-US" smtClean="0"/>
            </a:lvl1pPr>
          </a:lstStyle>
          <a:p>
            <a:fld id="{B35DD7AD-D036-49DC-B144-AC6C18C06E1C}" type="datetimeFigureOut">
              <a:rPr lang="cs-CZ" smtClean="0"/>
              <a:pPr/>
              <a:t>10.11.2020</a:t>
            </a:fld>
            <a:endParaRPr lang="cs-CZ"/>
          </a:p>
        </p:txBody>
      </p:sp>
      <p:sp>
        <p:nvSpPr>
          <p:cNvPr id="9" name="Rectangle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lang="en-US" smtClean="0"/>
            </a:lvl1pPr>
          </a:lstStyle>
          <a:p>
            <a:fld id="{B505A6FA-73D5-445B-953D-EFF93C22E1E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5" name="Rectangle 27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lang="en-US" smtClean="0"/>
            </a:lvl1pPr>
          </a:lstStyle>
          <a:p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DD7AD-D036-49DC-B144-AC6C18C06E1C}" type="datetimeFigureOut">
              <a:rPr lang="cs-CZ" smtClean="0"/>
              <a:pPr/>
              <a:t>10.11.2020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5A6FA-73D5-445B-953D-EFF93C22E1E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DD7AD-D036-49DC-B144-AC6C18C06E1C}" type="datetimeFigureOut">
              <a:rPr lang="cs-CZ" smtClean="0"/>
              <a:pPr/>
              <a:t>10.11.2020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5A6FA-73D5-445B-953D-EFF93C22E1E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DD7AD-D036-49DC-B144-AC6C18C06E1C}" type="datetimeFigureOut">
              <a:rPr lang="cs-CZ" smtClean="0"/>
              <a:pPr/>
              <a:t>10.11.2020</a:t>
            </a:fld>
            <a:endParaRPr lang="cs-CZ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5A6FA-73D5-445B-953D-EFF93C22E1E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>
          <a:xfrm>
            <a:off x="722313" y="2685391"/>
            <a:ext cx="7772400" cy="3112843"/>
          </a:xfrm>
        </p:spPr>
        <p:txBody>
          <a:bodyPr anchor="t">
            <a:normAutofit/>
          </a:bodyPr>
          <a:lstStyle>
            <a:lvl1pPr algn="ctr">
              <a:buNone/>
              <a:defRPr lang="en-US" sz="6000" b="1" dirty="0">
                <a:solidFill>
                  <a:schemeClr val="tx2">
                    <a:shade val="85000"/>
                    <a:satMod val="150000"/>
                  </a:schemeClr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>
          <a:xfrm>
            <a:off x="722313" y="1128932"/>
            <a:ext cx="7772400" cy="1509712"/>
          </a:xfrm>
        </p:spPr>
        <p:txBody>
          <a:bodyPr anchor="b">
            <a:normAutofit/>
          </a:bodyPr>
          <a:lstStyle>
            <a:lvl1pPr algn="ctr">
              <a:buNone/>
              <a:defRPr lang="en-US" sz="2400" b="0" smtClean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DD7AD-D036-49DC-B144-AC6C18C06E1C}" type="datetimeFigureOut">
              <a:rPr lang="cs-CZ" smtClean="0"/>
              <a:pPr/>
              <a:t>10.11.2020</a:t>
            </a:fld>
            <a:endParaRPr lang="cs-CZ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5A6FA-73D5-445B-953D-EFF93C22E1E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DD7AD-D036-49DC-B144-AC6C18C06E1C}" type="datetimeFigureOut">
              <a:rPr lang="cs-CZ" smtClean="0"/>
              <a:pPr/>
              <a:t>10.11.2020</a:t>
            </a:fld>
            <a:endParaRPr lang="cs-CZ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5A6FA-73D5-445B-953D-EFF93C22E1E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0" indent="0" algn="l">
              <a:buNone/>
              <a:defRPr sz="2200" b="1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0" indent="0" algn="l">
              <a:buNone/>
              <a:defRPr sz="2200" b="1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Rectangl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DD7AD-D036-49DC-B144-AC6C18C06E1C}" type="datetimeFigureOut">
              <a:rPr lang="cs-CZ" smtClean="0"/>
              <a:pPr/>
              <a:t>10.11.2020</a:t>
            </a:fld>
            <a:endParaRPr lang="cs-CZ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5A6FA-73D5-445B-953D-EFF93C22E1E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DD7AD-D036-49DC-B144-AC6C18C06E1C}" type="datetimeFigureOut">
              <a:rPr lang="cs-CZ" smtClean="0"/>
              <a:pPr/>
              <a:t>10.11.2020</a:t>
            </a:fld>
            <a:endParaRPr lang="cs-CZ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5A6FA-73D5-445B-953D-EFF93C22E1E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DD7AD-D036-49DC-B144-AC6C18C06E1C}" type="datetimeFigureOut">
              <a:rPr lang="cs-CZ" smtClean="0"/>
              <a:pPr/>
              <a:t>10.11.2020</a:t>
            </a:fld>
            <a:endParaRPr lang="cs-CZ"/>
          </a:p>
        </p:txBody>
      </p:sp>
      <p:sp>
        <p:nvSpPr>
          <p:cNvPr id="3" name="Rectangl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5A6FA-73D5-445B-953D-EFF93C22E1E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normAutofit/>
          </a:bodyPr>
          <a:lstStyle>
            <a:lvl1pPr algn="ctr">
              <a:defRPr sz="2400" b="1">
                <a:solidFill>
                  <a:schemeClr val="tx2"/>
                </a:solidFill>
                <a:effectLst>
                  <a:outerShdw blurRad="38100" dist="25400" dir="8220000" algn="tr" rotWithShape="0">
                    <a:prstClr val="black">
                      <a:alpha val="35000"/>
                    </a:prstClr>
                  </a:outerShdw>
                </a:effectLst>
              </a:defRPr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DD7AD-D036-49DC-B144-AC6C18C06E1C}" type="datetimeFigureOut">
              <a:rPr lang="cs-CZ" smtClean="0"/>
              <a:pPr/>
              <a:t>10.11.2020</a:t>
            </a:fld>
            <a:endParaRPr lang="cs-CZ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5A6FA-73D5-445B-953D-EFF93C22E1E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27729" y="1062637"/>
            <a:ext cx="4599432" cy="3977640"/>
          </a:xfrm>
          <a:prstGeom prst="rect">
            <a:avLst/>
          </a:prstGeom>
          <a:solidFill>
            <a:schemeClr val="tx2">
              <a:shade val="15000"/>
            </a:schemeClr>
          </a:solidFill>
          <a:ln w="63500">
            <a:noFill/>
            <a:miter lim="800000"/>
          </a:ln>
          <a:effectLst>
            <a:outerShdw blurRad="63500" dist="25400" dir="7200000" algn="t" rotWithShape="0">
              <a:prstClr val="black">
                <a:alpha val="45000"/>
              </a:prstClr>
            </a:outerShdw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lIns="45720" rIns="45720" rtlCol="0" anchor="ctr">
            <a:normAutofit/>
          </a:bodyPr>
          <a:lstStyle/>
          <a:p>
            <a:pPr marL="0" indent="-274320" algn="l">
              <a:buClr>
                <a:schemeClr val="accent1"/>
              </a:buClr>
              <a:buSzPct val="80000"/>
              <a:buFont typeface="Wingdings 2" pitchFamily="18" charset="2"/>
              <a:buNone/>
            </a:pPr>
            <a:endParaRPr lang="en-US" sz="20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Rectangle 2"/>
          <p:cNvSpPr>
            <a:spLocks noGrp="1"/>
          </p:cNvSpPr>
          <p:nvPr>
            <p:ph type="title"/>
          </p:nvPr>
        </p:nvSpPr>
        <p:spPr>
          <a:xfrm>
            <a:off x="5514536" y="4343400"/>
            <a:ext cx="3048000" cy="709858"/>
          </a:xfrm>
        </p:spPr>
        <p:txBody>
          <a:bodyPr anchor="t">
            <a:noAutofit/>
          </a:bodyPr>
          <a:lstStyle>
            <a:lvl1pPr algn="l">
              <a:buNone/>
              <a:defRPr sz="2200" b="1">
                <a:solidFill>
                  <a:schemeClr val="tx2"/>
                </a:solidFill>
                <a:effectLst>
                  <a:outerShdw blurRad="38100" dist="25400" dir="8220000" algn="tr" rotWithShape="0">
                    <a:prstClr val="black">
                      <a:alpha val="35000"/>
                    </a:prstClr>
                  </a:outerShdw>
                </a:effectLst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pic" idx="1"/>
          </p:nvPr>
        </p:nvSpPr>
        <p:spPr>
          <a:xfrm>
            <a:off x="739645" y="1222657"/>
            <a:ext cx="4575601" cy="3657600"/>
          </a:xfrm>
          <a:solidFill>
            <a:schemeClr val="tx2">
              <a:shade val="75000"/>
            </a:schemeClr>
          </a:solidFill>
          <a:ln w="63500">
            <a:noFill/>
            <a:miter lim="800000"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/>
          <a:lstStyle>
            <a:lvl1pPr>
              <a:buNone/>
              <a:defRPr sz="3200"/>
            </a:lvl1pPr>
          </a:lstStyle>
          <a:p>
            <a:r>
              <a:rPr lang="cs-CZ" sz="2000"/>
              <a:t>Kliknutím na ikonu přidáte obrázek.</a:t>
            </a:r>
            <a:endParaRPr lang="en-US" sz="2000" dirty="0"/>
          </a:p>
        </p:txBody>
      </p:sp>
      <p:sp>
        <p:nvSpPr>
          <p:cNvPr id="4" name="Rectangle 4"/>
          <p:cNvSpPr>
            <a:spLocks noGrp="1"/>
          </p:cNvSpPr>
          <p:nvPr>
            <p:ph type="body" sz="half" idx="2"/>
          </p:nvPr>
        </p:nvSpPr>
        <p:spPr>
          <a:xfrm>
            <a:off x="5514536" y="1371600"/>
            <a:ext cx="3044952" cy="2930086"/>
          </a:xfrm>
        </p:spPr>
        <p:txBody>
          <a:bodyPr bIns="0" anchor="b">
            <a:normAutofit/>
          </a:bodyPr>
          <a:lstStyle>
            <a:lvl1pPr marL="0" marR="0" indent="0" algn="l">
              <a:buFontTx/>
              <a:buNone/>
              <a:defRPr sz="1300">
                <a:solidFill>
                  <a:schemeClr val="tx1">
                    <a:tint val="95000"/>
                  </a:schemeClr>
                </a:solidFill>
              </a:defRPr>
            </a:lvl1pPr>
            <a:lvl2pPr marL="460375" marR="0" indent="-112713">
              <a:buFontTx/>
              <a:buNone/>
              <a:defRPr sz="1200"/>
            </a:lvl2pPr>
            <a:lvl3pPr marL="914400" marR="0" indent="-117475">
              <a:buFontTx/>
              <a:buNone/>
              <a:defRPr sz="1000"/>
            </a:lvl3pPr>
            <a:lvl4pPr marL="1316038" marR="0" indent="-112713">
              <a:buFontTx/>
              <a:buNone/>
              <a:defRPr sz="900"/>
            </a:lvl4pPr>
            <a:lvl5pPr marL="1711325" marR="0" indent="-117475">
              <a:buFontTx/>
              <a:buNone/>
              <a:defRPr sz="900"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Rectangl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DD7AD-D036-49DC-B144-AC6C18C06E1C}" type="datetimeFigureOut">
              <a:rPr lang="cs-CZ" smtClean="0"/>
              <a:pPr/>
              <a:t>10.11.2020</a:t>
            </a:fld>
            <a:endParaRPr lang="cs-CZ"/>
          </a:p>
        </p:txBody>
      </p:sp>
      <p:sp>
        <p:nvSpPr>
          <p:cNvPr id="6" name="Rectangl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5A6FA-73D5-445B-953D-EFF93C22E1E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  <a:prstGeom prst="rect">
            <a:avLst/>
          </a:prstGeom>
        </p:spPr>
        <p:txBody>
          <a:bodyPr anchor="b" anchorCtr="0">
            <a:normAutofit/>
            <a:scene3d>
              <a:camera prst="orthographicFront"/>
              <a:lightRig rig="soft" dir="t">
                <a:rot lat="0" lon="0" rev="2100000"/>
              </a:lightRig>
            </a:scene3d>
            <a:sp3d prstMaterial="matte">
              <a:bevelT w="38100" h="38100"/>
            </a:sp3d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5" name="Rectangle 11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lIns="45720" rIns="4572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27" name="Rectangle 22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anchor="b" anchorCtr="0"/>
          <a:lstStyle>
            <a:lvl1pPr>
              <a:defRPr lang="en-US" sz="1200" smtClean="0">
                <a:solidFill>
                  <a:schemeClr val="tx2"/>
                </a:solidFill>
                <a:latin typeface="+mn-lt"/>
                <a:ea typeface="+mn-lt"/>
                <a:cs typeface="+mn-lt"/>
              </a:defRPr>
            </a:lvl1pPr>
          </a:lstStyle>
          <a:p>
            <a:fld id="{B35DD7AD-D036-49DC-B144-AC6C18C06E1C}" type="datetimeFigureOut">
              <a:rPr lang="cs-CZ" smtClean="0"/>
              <a:pPr/>
              <a:t>10.11.2020</a:t>
            </a:fld>
            <a:endParaRPr lang="cs-CZ"/>
          </a:p>
        </p:txBody>
      </p:sp>
      <p:sp>
        <p:nvSpPr>
          <p:cNvPr id="18" name="Rectangle 1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 anchor="b" anchorCtr="0"/>
          <a:lstStyle>
            <a:lvl1pPr algn="ctr">
              <a:defRPr lang="en-US" sz="1200" smtClean="0">
                <a:solidFill>
                  <a:schemeClr val="tx2"/>
                </a:solidFill>
                <a:latin typeface="+mn-lt"/>
                <a:ea typeface="+mn-lt"/>
                <a:cs typeface="+mn-lt"/>
              </a:defRPr>
            </a:lvl1pPr>
          </a:lstStyle>
          <a:p>
            <a:endParaRPr lang="cs-CZ"/>
          </a:p>
        </p:txBody>
      </p:sp>
      <p:sp>
        <p:nvSpPr>
          <p:cNvPr id="13" name="Rectangle 15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anchor="b" anchorCtr="0"/>
          <a:lstStyle>
            <a:lvl1pPr algn="r">
              <a:defRPr lang="en-US" sz="1200" smtClean="0">
                <a:solidFill>
                  <a:schemeClr val="tx2"/>
                </a:solidFill>
                <a:latin typeface="+mn-lt"/>
                <a:ea typeface="+mn-lt"/>
                <a:cs typeface="+mn-lt"/>
              </a:defRPr>
            </a:lvl1pPr>
          </a:lstStyle>
          <a:p>
            <a:fld id="{B505A6FA-73D5-445B-953D-EFF93C22E1EC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6" r:id="rId1"/>
    <p:sldLayoutId id="2147483787" r:id="rId2"/>
    <p:sldLayoutId id="2147483788" r:id="rId3"/>
    <p:sldLayoutId id="2147483789" r:id="rId4"/>
    <p:sldLayoutId id="2147483790" r:id="rId5"/>
    <p:sldLayoutId id="2147483791" r:id="rId6"/>
    <p:sldLayoutId id="2147483792" r:id="rId7"/>
    <p:sldLayoutId id="2147483793" r:id="rId8"/>
    <p:sldLayoutId id="2147483794" r:id="rId9"/>
    <p:sldLayoutId id="2147483795" r:id="rId10"/>
    <p:sldLayoutId id="2147483796" r:id="rId11"/>
  </p:sldLayoutIdLst>
  <p:txStyles>
    <p:titleStyle>
      <a:defPPr>
        <a:defRPr sz="4400">
          <a:solidFill>
            <a:schemeClr val="tx2">
              <a:shade val="85000"/>
              <a:satMod val="150000"/>
            </a:schemeClr>
          </a:solidFill>
          <a:latin typeface="+mj-lt"/>
          <a:ea typeface="+mj-ea"/>
          <a:cs typeface="+mj-cs"/>
        </a:defRPr>
      </a:defPPr>
      <a:lvl1pPr algn="ctr" eaLnBrk="1" hangingPunct="1">
        <a:buNone/>
        <a:defRPr lang="en-US" sz="4800" b="1" strike="noStrike" kern="1200" baseline="0" dirty="0" smtClean="0">
          <a:solidFill>
            <a:schemeClr val="tx2">
              <a:shade val="85000"/>
              <a:satMod val="150000"/>
            </a:schemeClr>
          </a:solidFill>
          <a:effectLst>
            <a:outerShdw blurRad="63500" dist="38100" dir="8220000" algn="tl" rotWithShape="0">
              <a:srgbClr val="000000">
                <a:alpha val="30000"/>
              </a:srgbClr>
            </a:outerShdw>
          </a:effectLst>
          <a:latin typeface="+mj-lt"/>
          <a:ea typeface="+mj-lt"/>
          <a:cs typeface="+mj-lt"/>
        </a:defRPr>
      </a:lvl1pPr>
    </p:titleStyle>
    <p:bodyStyle>
      <a:defPPr>
        <a:defRPr>
          <a:solidFill>
            <a:schemeClr val="tx1"/>
          </a:solidFill>
          <a:latin typeface="+mn-lt"/>
          <a:ea typeface="+mn-ea"/>
          <a:cs typeface="+mn-cs"/>
        </a:defRPr>
      </a:defPPr>
      <a:lvl1pPr marL="0" indent="-274320" algn="l" eaLnBrk="1" hangingPunct="1">
        <a:buClr>
          <a:schemeClr val="accent1"/>
        </a:buClr>
        <a:buSzPct val="80000"/>
        <a:buFont typeface="Wingdings 2" pitchFamily="18" charset="2"/>
        <a:buChar char="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marL="557784" indent="-228600" algn="l" eaLnBrk="1" hangingPunct="1">
        <a:buClr>
          <a:schemeClr val="tx2"/>
        </a:buClr>
        <a:buFont typeface="Wingdings 2" pitchFamily="18" charset="2"/>
        <a:buChar char=""/>
        <a:defRPr sz="2200">
          <a:solidFill>
            <a:schemeClr val="tx1"/>
          </a:solidFill>
          <a:latin typeface="+mn-lt"/>
          <a:ea typeface="+mn-lt"/>
          <a:cs typeface="+mn-lt"/>
        </a:defRPr>
      </a:lvl2pPr>
      <a:lvl3pPr marL="813816" indent="-228600" algn="l" eaLnBrk="1" hangingPunct="1">
        <a:buClr>
          <a:schemeClr val="accent1"/>
        </a:buClr>
        <a:buFont typeface="Wingdings 2" pitchFamily="18" charset="2"/>
        <a:buChar char="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marL="1069848" indent="-228600" algn="l" eaLnBrk="1" hangingPunct="1">
        <a:buClr>
          <a:schemeClr val="tx2"/>
        </a:buClr>
        <a:buFont typeface="Wingdings 2" pitchFamily="18" charset="2"/>
        <a:buChar char="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marL="1316736" indent="-228600" algn="l" eaLnBrk="1" hangingPunct="1">
        <a:buClr>
          <a:schemeClr val="accent1"/>
        </a:buClr>
        <a:buFont typeface="Wingdings 2" pitchFamily="18" charset="2"/>
        <a:buChar char="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marL="1572768" indent="-228600" algn="l" eaLnBrk="1" hangingPunct="1">
        <a:buClr>
          <a:schemeClr val="tx2"/>
        </a:buClr>
        <a:buFont typeface="Wingdings 2" pitchFamily="18" charset="2"/>
        <a:buChar char=""/>
        <a:defRPr lang="en-US" sz="1600" baseline="0" smtClean="0">
          <a:latin typeface="+mn-lt"/>
        </a:defRPr>
      </a:lvl6pPr>
      <a:lvl7pPr marL="1819656" indent="-228600" algn="l" eaLnBrk="1" hangingPunct="1">
        <a:buClr>
          <a:schemeClr val="accent1"/>
        </a:buClr>
        <a:buFont typeface="Wingdings 2" pitchFamily="18" charset="2"/>
        <a:buChar char=""/>
        <a:defRPr lang="en-US" sz="1600" baseline="0" smtClean="0">
          <a:latin typeface="+mn-lt"/>
        </a:defRPr>
      </a:lvl7pPr>
      <a:lvl8pPr marL="2066544" indent="-228600" algn="l" eaLnBrk="1" hangingPunct="1">
        <a:buClr>
          <a:schemeClr val="tx2"/>
        </a:buClr>
        <a:buFont typeface="Wingdings 2" pitchFamily="18" charset="2"/>
        <a:buChar char=""/>
        <a:defRPr sz="1600" baseline="0">
          <a:latin typeface="+mn-lt"/>
        </a:defRPr>
      </a:lvl8pPr>
      <a:lvl9pPr marL="2313432" indent="-228600" algn="l" eaLnBrk="1" hangingPunct="1">
        <a:buClr>
          <a:schemeClr val="accent1"/>
        </a:buClr>
        <a:buFont typeface="Wingdings 2" pitchFamily="18" charset="2"/>
        <a:buChar char=""/>
        <a:defRPr sz="1400" baseline="0">
          <a:latin typeface="+mn-lt"/>
        </a:defRPr>
      </a:lvl9pPr>
    </p:bodyStyle>
    <p:otherStyle>
      <a:defPPr>
        <a:defRPr>
          <a:solidFill>
            <a:schemeClr val="tx1"/>
          </a:solidFill>
          <a:latin typeface="+mn-lt"/>
          <a:ea typeface="+mn-ea"/>
          <a:cs typeface="+mn-cs"/>
        </a:defRPr>
      </a:defPPr>
      <a:lvl1pPr marL="0" eaLnBrk="1" hangingPunct="1"/>
      <a:lvl2pPr marL="457200" eaLnBrk="1" hangingPunct="1"/>
      <a:lvl3pPr marL="914400" eaLnBrk="1" hangingPunct="1"/>
      <a:lvl4pPr marL="1371600" eaLnBrk="1" hangingPunct="1"/>
      <a:lvl5pPr marL="1828800" eaLnBrk="1" hangingPunct="1"/>
      <a:lvl6pPr marL="2286000" eaLnBrk="1" hangingPunct="1"/>
      <a:lvl7pPr marL="2743200" eaLnBrk="1" hangingPunct="1"/>
      <a:lvl8pPr marL="3200400" eaLnBrk="1" hangingPunct="1"/>
      <a:lvl9pPr marL="3657600" eaLnBrk="1" hangingPunct="1"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>
                <a:solidFill>
                  <a:srgbClr val="FF0000"/>
                </a:solidFill>
              </a:rPr>
              <a:t>Husovi předchůdci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8. třída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300192" y="345285"/>
            <a:ext cx="2933816" cy="523220"/>
          </a:xfrm>
          <a:prstGeom prst="rect">
            <a:avLst/>
          </a:prstGeom>
          <a:solidFill>
            <a:srgbClr val="FFC000"/>
          </a:solidFill>
          <a:ln>
            <a:solidFill>
              <a:schemeClr val="accent1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perspectiveContrastingLeftFacing"/>
            <a:lightRig rig="threePt" dir="t"/>
          </a:scene3d>
          <a:sp3d>
            <a:bevelT w="165100" prst="coolSlant"/>
          </a:sp3d>
        </p:spPr>
        <p:txBody>
          <a:bodyPr wrap="none" rtlCol="0">
            <a:spAutoFit/>
          </a:bodyPr>
          <a:lstStyle/>
          <a:p>
            <a:r>
              <a:rPr lang="cs-CZ" sz="2800" b="1" dirty="0">
                <a:latin typeface="Comic Sans MS" pitchFamily="66" charset="0"/>
              </a:rPr>
              <a:t>ZAJÍMAVOSTI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3347864" y="1381497"/>
            <a:ext cx="5727850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dirty="0">
                <a:latin typeface="Comic Sans MS" pitchFamily="66" charset="0"/>
              </a:rPr>
              <a:t>  TOMÁŠ ŠTÍTNÝ ZE ŠTÍTNÉHO</a:t>
            </a:r>
          </a:p>
          <a:p>
            <a:r>
              <a:rPr lang="cs-CZ" sz="2400" b="1" dirty="0">
                <a:latin typeface="Comic Sans MS" pitchFamily="66" charset="0"/>
              </a:rPr>
              <a:t>                    /1331 – 1409/</a:t>
            </a:r>
          </a:p>
          <a:p>
            <a:endParaRPr lang="cs-CZ" sz="2400" b="1" dirty="0">
              <a:latin typeface="Comic Sans MS" pitchFamily="66" charset="0"/>
            </a:endParaRPr>
          </a:p>
          <a:p>
            <a:pPr marL="342900" indent="-342900">
              <a:buFontTx/>
              <a:buChar char="-"/>
            </a:pPr>
            <a:r>
              <a:rPr lang="cs-CZ" sz="2000" b="1" dirty="0">
                <a:latin typeface="Comic Sans MS" pitchFamily="66" charset="0"/>
              </a:rPr>
              <a:t>nejdůležitější předchůdce Husa</a:t>
            </a:r>
          </a:p>
          <a:p>
            <a:pPr marL="342900" indent="-342900">
              <a:buFontTx/>
              <a:buChar char="-"/>
            </a:pPr>
            <a:r>
              <a:rPr lang="cs-CZ" sz="2000" b="1" dirty="0">
                <a:latin typeface="Comic Sans MS" pitchFamily="66" charset="0"/>
              </a:rPr>
              <a:t>patřil ke zchudlé větvi zemanů </a:t>
            </a:r>
            <a:r>
              <a:rPr lang="cs-CZ" sz="2000" b="1" dirty="0" err="1">
                <a:latin typeface="Comic Sans MS" pitchFamily="66" charset="0"/>
              </a:rPr>
              <a:t>Benešoviců</a:t>
            </a:r>
            <a:endParaRPr lang="cs-CZ" sz="2000" b="1" dirty="0">
              <a:latin typeface="Comic Sans MS" pitchFamily="66" charset="0"/>
            </a:endParaRPr>
          </a:p>
          <a:p>
            <a:pPr marL="342900" indent="-342900">
              <a:buFontTx/>
              <a:buChar char="-"/>
            </a:pPr>
            <a:r>
              <a:rPr lang="cs-CZ" sz="2000" b="1" dirty="0">
                <a:latin typeface="Comic Sans MS" pitchFamily="66" charset="0"/>
              </a:rPr>
              <a:t>narodil se v tvrzi Štítná u Žirovnice</a:t>
            </a:r>
          </a:p>
          <a:p>
            <a:r>
              <a:rPr lang="cs-CZ" sz="2000" b="1" dirty="0">
                <a:latin typeface="Comic Sans MS" pitchFamily="66" charset="0"/>
              </a:rPr>
              <a:t>   /u Pelhřimova/</a:t>
            </a:r>
          </a:p>
          <a:p>
            <a:pPr marL="342900" indent="-342900">
              <a:buFontTx/>
              <a:buChar char="-"/>
            </a:pPr>
            <a:r>
              <a:rPr lang="cs-CZ" sz="2000" b="1" dirty="0">
                <a:latin typeface="Comic Sans MS" pitchFamily="66" charset="0"/>
              </a:rPr>
              <a:t>je považován </a:t>
            </a:r>
            <a:r>
              <a:rPr lang="cs-CZ" sz="2000" b="1" dirty="0">
                <a:solidFill>
                  <a:srgbClr val="FF0000"/>
                </a:solidFill>
                <a:latin typeface="Comic Sans MS" pitchFamily="66" charset="0"/>
              </a:rPr>
              <a:t>za prvního českého klasika</a:t>
            </a:r>
          </a:p>
          <a:p>
            <a:pPr marL="342900" indent="-342900">
              <a:buFontTx/>
              <a:buChar char="-"/>
            </a:pPr>
            <a:r>
              <a:rPr lang="cs-CZ" sz="2000" b="1" dirty="0">
                <a:latin typeface="Comic Sans MS" pitchFamily="66" charset="0"/>
              </a:rPr>
              <a:t>je tvůrcem </a:t>
            </a:r>
            <a:r>
              <a:rPr lang="cs-CZ" sz="2000" b="1" dirty="0">
                <a:solidFill>
                  <a:srgbClr val="FF0000"/>
                </a:solidFill>
                <a:latin typeface="Comic Sans MS" pitchFamily="66" charset="0"/>
              </a:rPr>
              <a:t>traktátu</a:t>
            </a:r>
          </a:p>
          <a:p>
            <a:pPr marL="342900" indent="-342900">
              <a:buFontTx/>
              <a:buChar char="-"/>
            </a:pPr>
            <a:r>
              <a:rPr lang="cs-CZ" sz="2000" b="1" dirty="0">
                <a:latin typeface="Comic Sans MS" pitchFamily="66" charset="0"/>
              </a:rPr>
              <a:t>píše srozumitelně pro český prostý lid</a:t>
            </a:r>
          </a:p>
          <a:p>
            <a:pPr marL="342900" indent="-342900">
              <a:buFontTx/>
              <a:buChar char="-"/>
            </a:pPr>
            <a:r>
              <a:rPr lang="cs-CZ" sz="2000" b="1" dirty="0">
                <a:solidFill>
                  <a:srgbClr val="FF0000"/>
                </a:solidFill>
                <a:latin typeface="Comic Sans MS" pitchFamily="66" charset="0"/>
              </a:rPr>
              <a:t>KNÍŽKY ŠESTERY, ŘEČI BESEDNÍ,</a:t>
            </a:r>
          </a:p>
          <a:p>
            <a:r>
              <a:rPr lang="cs-CZ" sz="2000" b="1" dirty="0">
                <a:solidFill>
                  <a:srgbClr val="FF0000"/>
                </a:solidFill>
                <a:latin typeface="Comic Sans MS" pitchFamily="66" charset="0"/>
              </a:rPr>
              <a:t>   ŘEČI SVÁTEČNÍ A NEDĚLNÍ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4039110" y="5426674"/>
            <a:ext cx="4345357" cy="70788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cs-CZ" sz="2000" b="1" dirty="0"/>
              <a:t>český šlechtic, spisovatel, reformátor,</a:t>
            </a:r>
          </a:p>
          <a:p>
            <a:r>
              <a:rPr lang="cs-CZ" sz="2000" b="1" dirty="0"/>
              <a:t>               překladatel a kazatel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-170580" y="3112410"/>
            <a:ext cx="3244799" cy="523220"/>
          </a:xfrm>
          <a:prstGeom prst="rect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  <a:outerShdw blurRad="39000" dist="25400" dir="9000000">
              <a:srgbClr val="1A0000">
                <a:alpha val="35000"/>
              </a:srgbClr>
            </a:outerShdw>
          </a:effectLst>
          <a:scene3d>
            <a:camera prst="perspectiveContrastingRightFacing"/>
            <a:lightRig rig="threePt" dir="t"/>
          </a:scene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cs-CZ" sz="2800" b="1" dirty="0">
                <a:latin typeface="Comic Sans MS" pitchFamily="66" charset="0"/>
              </a:rPr>
              <a:t>Co je to traktát?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323528" y="2478213"/>
            <a:ext cx="1824538" cy="52322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50000"/>
              </a:schemeClr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  <a:scene3d>
            <a:camera prst="perspectiveContrastingRightFacing"/>
            <a:lightRig rig="threePt" dir="t"/>
          </a:scene3d>
        </p:spPr>
        <p:txBody>
          <a:bodyPr wrap="none" rtlCol="0">
            <a:spAutoFit/>
          </a:bodyPr>
          <a:lstStyle/>
          <a:p>
            <a:r>
              <a:rPr lang="cs-CZ" sz="2800" b="1" dirty="0">
                <a:latin typeface="Comic Sans MS" pitchFamily="66" charset="0"/>
              </a:rPr>
              <a:t>zamyšlení</a:t>
            </a:r>
          </a:p>
        </p:txBody>
      </p:sp>
    </p:spTree>
    <p:extLst>
      <p:ext uri="{BB962C8B-B14F-4D97-AF65-F5344CB8AC3E}">
        <p14:creationId xmlns:p14="http://schemas.microsoft.com/office/powerpoint/2010/main" val="2947471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300192" y="345285"/>
            <a:ext cx="2933816" cy="523220"/>
          </a:xfrm>
          <a:prstGeom prst="rect">
            <a:avLst/>
          </a:prstGeom>
          <a:solidFill>
            <a:srgbClr val="FFC000"/>
          </a:solidFill>
          <a:ln>
            <a:solidFill>
              <a:schemeClr val="accent1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perspectiveContrastingLeftFacing"/>
            <a:lightRig rig="threePt" dir="t"/>
          </a:scene3d>
          <a:sp3d>
            <a:bevelT w="165100" prst="coolSlant"/>
          </a:sp3d>
        </p:spPr>
        <p:txBody>
          <a:bodyPr wrap="none" rtlCol="0">
            <a:spAutoFit/>
          </a:bodyPr>
          <a:lstStyle/>
          <a:p>
            <a:r>
              <a:rPr lang="cs-CZ" sz="2800" b="1" dirty="0">
                <a:latin typeface="Comic Sans MS" pitchFamily="66" charset="0"/>
              </a:rPr>
              <a:t>ZAJÍMAVOSTI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1552940" y="1716832"/>
            <a:ext cx="6173485" cy="292387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cs-CZ" sz="2000" b="1" dirty="0">
                <a:latin typeface="Comic Sans MS" pitchFamily="66" charset="0"/>
              </a:rPr>
              <a:t>         </a:t>
            </a:r>
            <a:r>
              <a:rPr lang="cs-CZ" sz="2400" b="1" dirty="0">
                <a:latin typeface="Comic Sans MS" pitchFamily="66" charset="0"/>
              </a:rPr>
              <a:t>JAN MILÍČ Z KROMĚŘÍŽE</a:t>
            </a:r>
          </a:p>
          <a:p>
            <a:endParaRPr lang="cs-CZ" sz="2000" b="1" dirty="0">
              <a:latin typeface="Comic Sans MS" pitchFamily="66" charset="0"/>
            </a:endParaRPr>
          </a:p>
          <a:p>
            <a:r>
              <a:rPr lang="cs-CZ" sz="2000" b="1" dirty="0">
                <a:latin typeface="Comic Sans MS" pitchFamily="66" charset="0"/>
              </a:rPr>
              <a:t>    /1320 Kroměříž – 1374  Avignon, Francie/</a:t>
            </a:r>
          </a:p>
          <a:p>
            <a:endParaRPr lang="cs-CZ" sz="2000" b="1" dirty="0">
              <a:latin typeface="Comic Sans MS" pitchFamily="66" charset="0"/>
            </a:endParaRPr>
          </a:p>
          <a:p>
            <a:pPr marL="342900" indent="-342900">
              <a:buFontTx/>
              <a:buChar char="-"/>
            </a:pPr>
            <a:r>
              <a:rPr lang="cs-CZ" sz="2000" b="1" dirty="0">
                <a:latin typeface="Comic Sans MS" pitchFamily="66" charset="0"/>
              </a:rPr>
              <a:t>studoval katedrální školu v Olomouci</a:t>
            </a:r>
          </a:p>
          <a:p>
            <a:pPr marL="342900" indent="-342900">
              <a:buFontTx/>
              <a:buChar char="-"/>
            </a:pPr>
            <a:r>
              <a:rPr lang="cs-CZ" sz="2000" b="1" dirty="0">
                <a:latin typeface="Comic Sans MS" pitchFamily="66" charset="0"/>
              </a:rPr>
              <a:t>pracoval v královských kancelářích</a:t>
            </a:r>
          </a:p>
          <a:p>
            <a:pPr marL="342900" indent="-342900">
              <a:buFontTx/>
              <a:buChar char="-"/>
            </a:pPr>
            <a:r>
              <a:rPr lang="cs-CZ" sz="2000" b="1" dirty="0">
                <a:latin typeface="Comic Sans MS" pitchFamily="66" charset="0"/>
              </a:rPr>
              <a:t>nepocházel ze šlechtického rodu</a:t>
            </a:r>
          </a:p>
          <a:p>
            <a:pPr marL="342900" indent="-342900">
              <a:buFontTx/>
              <a:buChar char="-"/>
            </a:pPr>
            <a:r>
              <a:rPr lang="cs-CZ" sz="2000" b="1" dirty="0">
                <a:latin typeface="Comic Sans MS" pitchFamily="66" charset="0"/>
              </a:rPr>
              <a:t>byl vzdělaný, inteligentní</a:t>
            </a:r>
          </a:p>
          <a:p>
            <a:pPr marL="342900" indent="-342900">
              <a:buFontTx/>
              <a:buChar char="-"/>
            </a:pPr>
            <a:r>
              <a:rPr lang="cs-CZ" sz="2000" b="1" dirty="0">
                <a:latin typeface="Comic Sans MS" pitchFamily="66" charset="0"/>
              </a:rPr>
              <a:t>měl výborné stylistické schopnosti</a:t>
            </a:r>
          </a:p>
        </p:txBody>
      </p:sp>
    </p:spTree>
    <p:extLst>
      <p:ext uri="{BB962C8B-B14F-4D97-AF65-F5344CB8AC3E}">
        <p14:creationId xmlns:p14="http://schemas.microsoft.com/office/powerpoint/2010/main" val="1178001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69777" y="453593"/>
            <a:ext cx="3639138" cy="523220"/>
          </a:xfrm>
          <a:prstGeom prst="rect">
            <a:avLst/>
          </a:prstGeom>
          <a:solidFill>
            <a:srgbClr val="FFC000"/>
          </a:solidFill>
          <a:scene3d>
            <a:camera prst="perspectiveContrastingRightFacing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cs-CZ" sz="2800" b="1" dirty="0">
                <a:latin typeface="Comic Sans MS" pitchFamily="66" charset="0"/>
              </a:rPr>
              <a:t>Husitská literatura 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1979712" y="1124744"/>
            <a:ext cx="6530955" cy="163121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cs-CZ" sz="2000" b="1" dirty="0"/>
              <a:t> </a:t>
            </a:r>
            <a:r>
              <a:rPr lang="cs-CZ" sz="2000" b="1" dirty="0">
                <a:latin typeface="Comic Sans MS" pitchFamily="66" charset="0"/>
              </a:rPr>
              <a:t>ZNAKY SOUDOBÉ LITERATURY</a:t>
            </a:r>
          </a:p>
          <a:p>
            <a:endParaRPr lang="cs-CZ" sz="2000" b="1" dirty="0">
              <a:latin typeface="Comic Sans MS" pitchFamily="66" charset="0"/>
            </a:endParaRPr>
          </a:p>
          <a:p>
            <a:pPr marL="342900" indent="-342900">
              <a:buFontTx/>
              <a:buChar char="-"/>
            </a:pPr>
            <a:r>
              <a:rPr lang="cs-CZ" sz="2000" b="1" dirty="0">
                <a:latin typeface="Comic Sans MS" pitchFamily="66" charset="0"/>
              </a:rPr>
              <a:t>mizí duchovní, rytířská a světská  epika, drama</a:t>
            </a:r>
          </a:p>
          <a:p>
            <a:pPr marL="342900" indent="-342900">
              <a:buFontTx/>
              <a:buChar char="-"/>
            </a:pPr>
            <a:r>
              <a:rPr lang="cs-CZ" sz="2000" b="1" dirty="0">
                <a:latin typeface="Comic Sans MS" pitchFamily="66" charset="0"/>
              </a:rPr>
              <a:t>v popředí jsou: SATIRA, TRAKTÁTY, KÁZÁNÍ</a:t>
            </a:r>
          </a:p>
          <a:p>
            <a:pPr marL="342900" indent="-342900">
              <a:buFontTx/>
              <a:buChar char="-"/>
            </a:pPr>
            <a:r>
              <a:rPr lang="cs-CZ" sz="2000" b="1" dirty="0">
                <a:latin typeface="Comic Sans MS" pitchFamily="66" charset="0"/>
              </a:rPr>
              <a:t>LITERATURA SROZUMITELNÁ, PSANÁ ČESKY</a:t>
            </a:r>
            <a:endParaRPr lang="cs-CZ" sz="2000" b="1" dirty="0"/>
          </a:p>
        </p:txBody>
      </p:sp>
      <p:sp>
        <p:nvSpPr>
          <p:cNvPr id="4" name="TextovéPole 3"/>
          <p:cNvSpPr txBox="1"/>
          <p:nvPr/>
        </p:nvSpPr>
        <p:spPr>
          <a:xfrm>
            <a:off x="396010" y="3140968"/>
            <a:ext cx="4464496" cy="193899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000" b="1" dirty="0"/>
              <a:t>Husovi předchůdci</a:t>
            </a:r>
          </a:p>
          <a:p>
            <a:r>
              <a:rPr lang="cs-CZ" sz="2000" b="1" dirty="0"/>
              <a:t>Konrád </a:t>
            </a:r>
            <a:r>
              <a:rPr lang="cs-CZ" sz="2000" b="1" dirty="0" err="1"/>
              <a:t>Walhauser</a:t>
            </a:r>
            <a:endParaRPr lang="cs-CZ" sz="2000" b="1" dirty="0"/>
          </a:p>
          <a:p>
            <a:r>
              <a:rPr lang="cs-CZ" sz="2000" b="1" dirty="0"/>
              <a:t>Tomáš Štítný ze Štítného</a:t>
            </a:r>
          </a:p>
          <a:p>
            <a:r>
              <a:rPr lang="cs-CZ" sz="2000" b="1" dirty="0"/>
              <a:t>Jan Milíč z Kroměříže</a:t>
            </a:r>
          </a:p>
          <a:p>
            <a:endParaRPr lang="cs-CZ" sz="2000" b="1" dirty="0"/>
          </a:p>
          <a:p>
            <a:endParaRPr lang="cs-CZ" sz="2000" b="1" dirty="0"/>
          </a:p>
        </p:txBody>
      </p:sp>
      <p:sp>
        <p:nvSpPr>
          <p:cNvPr id="5" name="TextovéPole 4"/>
          <p:cNvSpPr txBox="1"/>
          <p:nvPr/>
        </p:nvSpPr>
        <p:spPr>
          <a:xfrm>
            <a:off x="5076057" y="4653136"/>
            <a:ext cx="3960440" cy="101566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r>
              <a:rPr lang="cs-CZ" sz="2000" b="1" dirty="0"/>
              <a:t>TRAKTÁT = FILOZOFICKÉ UČENÉ POJEDNÁNÍ</a:t>
            </a:r>
          </a:p>
          <a:p>
            <a:r>
              <a:rPr lang="cs-CZ" sz="2000" b="1" dirty="0">
                <a:latin typeface="Comic Sans MS" pitchFamily="66" charset="0"/>
              </a:rPr>
              <a:t>   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7056277" y="453593"/>
            <a:ext cx="1821332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FF0000"/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  <a:scene3d>
            <a:camera prst="perspectiveContrastingLeftFacing"/>
            <a:lightRig rig="threePt" dir="t"/>
          </a:scene3d>
        </p:spPr>
        <p:txBody>
          <a:bodyPr wrap="none" rtlCol="0">
            <a:spAutoFit/>
          </a:bodyPr>
          <a:lstStyle/>
          <a:p>
            <a:r>
              <a:rPr lang="cs-CZ" sz="2800" b="1" dirty="0">
                <a:solidFill>
                  <a:srgbClr val="FF0000"/>
                </a:solidFill>
              </a:rPr>
              <a:t>ZAPIŠTE SI</a:t>
            </a:r>
          </a:p>
        </p:txBody>
      </p:sp>
    </p:spTree>
    <p:extLst>
      <p:ext uri="{BB962C8B-B14F-4D97-AF65-F5344CB8AC3E}">
        <p14:creationId xmlns:p14="http://schemas.microsoft.com/office/powerpoint/2010/main" val="2744820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69777" y="453593"/>
            <a:ext cx="5109091" cy="523220"/>
          </a:xfrm>
          <a:prstGeom prst="rect">
            <a:avLst/>
          </a:prstGeom>
          <a:solidFill>
            <a:srgbClr val="FFC000"/>
          </a:solidFill>
          <a:scene3d>
            <a:camera prst="perspectiveContrastingRightFacing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cs-CZ" sz="2800" b="1" dirty="0">
                <a:latin typeface="Comic Sans MS" pitchFamily="66" charset="0"/>
              </a:rPr>
              <a:t>LITERATURA 15. STOLETÍ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2411759" y="1536764"/>
            <a:ext cx="4897495" cy="138499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cs-CZ" sz="2000" b="1" dirty="0"/>
              <a:t>                </a:t>
            </a:r>
            <a:r>
              <a:rPr lang="cs-CZ" sz="2400" b="1" dirty="0"/>
              <a:t>JISTEBNICKÝ KANCIONÁL</a:t>
            </a:r>
          </a:p>
          <a:p>
            <a:pPr marL="342900" indent="-342900">
              <a:buFontTx/>
              <a:buChar char="-"/>
            </a:pPr>
            <a:r>
              <a:rPr lang="cs-CZ" sz="2000" b="1" dirty="0"/>
              <a:t>sborník písní</a:t>
            </a:r>
          </a:p>
          <a:p>
            <a:pPr marL="342900" indent="-342900">
              <a:buFontTx/>
              <a:buChar char="-"/>
            </a:pPr>
            <a:r>
              <a:rPr lang="cs-CZ" sz="2000" b="1" dirty="0"/>
              <a:t>„Ktož </a:t>
            </a:r>
            <a:r>
              <a:rPr lang="cs-CZ" sz="2000" b="1" dirty="0" err="1"/>
              <a:t>jsú</a:t>
            </a:r>
            <a:r>
              <a:rPr lang="cs-CZ" sz="2000" b="1" dirty="0"/>
              <a:t> boží bojovníci“</a:t>
            </a:r>
          </a:p>
          <a:p>
            <a:pPr marL="342900" indent="-342900">
              <a:buFontTx/>
              <a:buChar char="-"/>
            </a:pPr>
            <a:r>
              <a:rPr lang="cs-CZ" sz="2000" b="1" dirty="0"/>
              <a:t>„Povstaň, povstaň veliké město pražské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396010" y="3140968"/>
            <a:ext cx="4464496" cy="193899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000" b="1" dirty="0"/>
              <a:t>          BUDYŠÍNSKÝ RUKOPIS</a:t>
            </a:r>
          </a:p>
          <a:p>
            <a:r>
              <a:rPr lang="cs-CZ" sz="2000" b="1" dirty="0"/>
              <a:t>            - veršované skladby</a:t>
            </a:r>
          </a:p>
          <a:p>
            <a:r>
              <a:rPr lang="cs-CZ" sz="2000" b="1" dirty="0"/>
              <a:t>„ŽALOBA KORUNY ČESKÉ“</a:t>
            </a:r>
          </a:p>
          <a:p>
            <a:r>
              <a:rPr lang="cs-CZ" sz="2000" b="1" dirty="0"/>
              <a:t>„POROK /=VÝTKA/ KORUNY ČESKÉ“</a:t>
            </a:r>
          </a:p>
          <a:p>
            <a:r>
              <a:rPr lang="cs-CZ" sz="2000" b="1" dirty="0"/>
              <a:t>„HÁDÁNÍ PRAHY S KUTNOU HOROU“</a:t>
            </a:r>
          </a:p>
          <a:p>
            <a:r>
              <a:rPr lang="cs-CZ" sz="2000" b="1" dirty="0"/>
              <a:t>     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5076057" y="4653136"/>
            <a:ext cx="3960440" cy="184665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r>
              <a:rPr lang="cs-CZ" b="1" dirty="0">
                <a:latin typeface="Comic Sans MS" pitchFamily="66" charset="0"/>
              </a:rPr>
              <a:t>    </a:t>
            </a:r>
            <a:r>
              <a:rPr lang="cs-CZ" sz="2000" b="1" dirty="0">
                <a:latin typeface="Comic Sans MS" pitchFamily="66" charset="0"/>
              </a:rPr>
              <a:t>VAVŘINEC Z BŘEZOVÉ</a:t>
            </a:r>
          </a:p>
          <a:p>
            <a:r>
              <a:rPr lang="cs-CZ" b="1" dirty="0">
                <a:latin typeface="Comic Sans MS" pitchFamily="66" charset="0"/>
              </a:rPr>
              <a:t>          /1310-1437/</a:t>
            </a:r>
          </a:p>
          <a:p>
            <a:endParaRPr lang="cs-CZ" b="1" dirty="0">
              <a:latin typeface="Comic Sans MS" pitchFamily="66" charset="0"/>
            </a:endParaRPr>
          </a:p>
          <a:p>
            <a:r>
              <a:rPr lang="cs-CZ" b="1" dirty="0">
                <a:latin typeface="Comic Sans MS" pitchFamily="66" charset="0"/>
              </a:rPr>
              <a:t>      </a:t>
            </a:r>
            <a:r>
              <a:rPr lang="cs-CZ" sz="2000" b="1" dirty="0">
                <a:latin typeface="Comic Sans MS" pitchFamily="66" charset="0"/>
              </a:rPr>
              <a:t>„Husitská kronika“</a:t>
            </a:r>
          </a:p>
          <a:p>
            <a:endParaRPr lang="cs-CZ" b="1" dirty="0">
              <a:latin typeface="Comic Sans MS" pitchFamily="66" charset="0"/>
            </a:endParaRPr>
          </a:p>
          <a:p>
            <a:r>
              <a:rPr lang="cs-CZ" b="1" dirty="0">
                <a:latin typeface="Comic Sans MS" pitchFamily="66" charset="0"/>
              </a:rPr>
              <a:t>„</a:t>
            </a:r>
            <a:r>
              <a:rPr lang="cs-CZ" sz="2000" b="1" dirty="0">
                <a:latin typeface="Comic Sans MS" pitchFamily="66" charset="0"/>
              </a:rPr>
              <a:t>Píseň přeslavné Koruny české“   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7056277" y="453593"/>
            <a:ext cx="1821332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FF0000"/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  <a:scene3d>
            <a:camera prst="perspectiveContrastingLeftFacing"/>
            <a:lightRig rig="threePt" dir="t"/>
          </a:scene3d>
        </p:spPr>
        <p:txBody>
          <a:bodyPr wrap="none" rtlCol="0">
            <a:spAutoFit/>
          </a:bodyPr>
          <a:lstStyle/>
          <a:p>
            <a:r>
              <a:rPr lang="cs-CZ" sz="2800" b="1" dirty="0">
                <a:solidFill>
                  <a:srgbClr val="FF0000"/>
                </a:solidFill>
              </a:rPr>
              <a:t>ZAPIŠTE SI</a:t>
            </a:r>
          </a:p>
        </p:txBody>
      </p:sp>
    </p:spTree>
    <p:extLst>
      <p:ext uri="{BB962C8B-B14F-4D97-AF65-F5344CB8AC3E}">
        <p14:creationId xmlns:p14="http://schemas.microsoft.com/office/powerpoint/2010/main" val="3158962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457200" y="304800"/>
            <a:ext cx="8229600" cy="11430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b" anchorCtr="0">
            <a:normAutofit/>
            <a:scene3d>
              <a:camera prst="orthographicFront"/>
              <a:lightRig rig="soft" dir="t">
                <a:rot lat="0" lon="0" rev="2100000"/>
              </a:lightRig>
            </a:scene3d>
            <a:sp3d prstMaterial="matte">
              <a:bevelT w="38100" h="38100"/>
            </a:sp3d>
          </a:bodyPr>
          <a:lstStyle/>
          <a:p>
            <a:pPr algn="ctr">
              <a:spcAft>
                <a:spcPts val="600"/>
              </a:spcAft>
            </a:pPr>
            <a:r>
              <a:rPr lang="cs-CZ" sz="4800" b="1">
                <a:solidFill>
                  <a:schemeClr val="tx2">
                    <a:shade val="85000"/>
                    <a:satMod val="150000"/>
                  </a:schemeClr>
                </a:solidFill>
                <a:effectLst>
                  <a:outerShdw blurRad="63500" dist="38100" dir="822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lt"/>
                <a:cs typeface="+mj-lt"/>
              </a:rPr>
              <a:t>KLÍČOVÁ SLOVA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45720" rIns="45720" rtlCol="0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  <a:buFont typeface="Wingdings 2" pitchFamily="18" charset="2"/>
            </a:pPr>
            <a:r>
              <a:rPr lang="cs-CZ" b="1">
                <a:solidFill>
                  <a:schemeClr val="tx1"/>
                </a:solidFill>
                <a:ea typeface="+mn-lt"/>
                <a:cs typeface="+mn-lt"/>
              </a:rPr>
              <a:t>HUSITÉ</a:t>
            </a:r>
          </a:p>
          <a:p>
            <a:pPr>
              <a:lnSpc>
                <a:spcPct val="90000"/>
              </a:lnSpc>
              <a:spcAft>
                <a:spcPts val="600"/>
              </a:spcAft>
              <a:buFont typeface="Wingdings 2" pitchFamily="18" charset="2"/>
            </a:pPr>
            <a:r>
              <a:rPr lang="cs-CZ" b="1">
                <a:solidFill>
                  <a:schemeClr val="tx1"/>
                </a:solidFill>
                <a:ea typeface="+mn-lt"/>
                <a:cs typeface="+mn-lt"/>
              </a:rPr>
              <a:t>REFORMACE</a:t>
            </a:r>
          </a:p>
          <a:p>
            <a:pPr>
              <a:lnSpc>
                <a:spcPct val="90000"/>
              </a:lnSpc>
              <a:spcAft>
                <a:spcPts val="600"/>
              </a:spcAft>
              <a:buFont typeface="Wingdings 2" pitchFamily="18" charset="2"/>
            </a:pPr>
            <a:r>
              <a:rPr lang="cs-CZ" b="1">
                <a:solidFill>
                  <a:schemeClr val="tx1"/>
                </a:solidFill>
                <a:ea typeface="+mn-lt"/>
                <a:cs typeface="+mn-lt"/>
              </a:rPr>
              <a:t>DESÁTEK</a:t>
            </a:r>
          </a:p>
          <a:p>
            <a:pPr>
              <a:lnSpc>
                <a:spcPct val="90000"/>
              </a:lnSpc>
              <a:spcAft>
                <a:spcPts val="600"/>
              </a:spcAft>
              <a:buFont typeface="Wingdings 2" pitchFamily="18" charset="2"/>
            </a:pPr>
            <a:r>
              <a:rPr lang="cs-CZ" b="1">
                <a:solidFill>
                  <a:schemeClr val="tx1"/>
                </a:solidFill>
                <a:ea typeface="+mn-lt"/>
                <a:cs typeface="+mn-lt"/>
              </a:rPr>
              <a:t>ODPUSTKY</a:t>
            </a:r>
          </a:p>
          <a:p>
            <a:pPr>
              <a:lnSpc>
                <a:spcPct val="90000"/>
              </a:lnSpc>
              <a:spcAft>
                <a:spcPts val="600"/>
              </a:spcAft>
              <a:buFont typeface="Wingdings 2" pitchFamily="18" charset="2"/>
            </a:pPr>
            <a:r>
              <a:rPr lang="cs-CZ" b="1">
                <a:solidFill>
                  <a:schemeClr val="tx1"/>
                </a:solidFill>
                <a:ea typeface="+mn-lt"/>
                <a:cs typeface="+mn-lt"/>
              </a:rPr>
              <a:t>TRAKTÁT JAKO LITERÁRNÍ ŽÁNR</a:t>
            </a:r>
          </a:p>
          <a:p>
            <a:pPr>
              <a:lnSpc>
                <a:spcPct val="90000"/>
              </a:lnSpc>
              <a:spcAft>
                <a:spcPts val="600"/>
              </a:spcAft>
              <a:buFont typeface="Wingdings 2" pitchFamily="18" charset="2"/>
            </a:pPr>
            <a:r>
              <a:rPr lang="cs-CZ" b="1">
                <a:solidFill>
                  <a:schemeClr val="tx1"/>
                </a:solidFill>
                <a:ea typeface="+mn-lt"/>
                <a:cs typeface="+mn-lt"/>
              </a:rPr>
              <a:t>JAN VIKLEF</a:t>
            </a:r>
          </a:p>
          <a:p>
            <a:pPr>
              <a:lnSpc>
                <a:spcPct val="90000"/>
              </a:lnSpc>
              <a:spcAft>
                <a:spcPts val="600"/>
              </a:spcAft>
              <a:buFont typeface="Wingdings 2" pitchFamily="18" charset="2"/>
            </a:pPr>
            <a:r>
              <a:rPr lang="cs-CZ" b="1">
                <a:solidFill>
                  <a:schemeClr val="tx1"/>
                </a:solidFill>
                <a:ea typeface="+mn-lt"/>
                <a:cs typeface="+mn-lt"/>
              </a:rPr>
              <a:t>KONRÁD WALDHAUSER</a:t>
            </a:r>
          </a:p>
          <a:p>
            <a:pPr>
              <a:lnSpc>
                <a:spcPct val="90000"/>
              </a:lnSpc>
              <a:spcAft>
                <a:spcPts val="600"/>
              </a:spcAft>
              <a:buFont typeface="Wingdings 2" pitchFamily="18" charset="2"/>
            </a:pPr>
            <a:r>
              <a:rPr lang="cs-CZ" b="1">
                <a:solidFill>
                  <a:schemeClr val="tx1"/>
                </a:solidFill>
                <a:ea typeface="+mn-lt"/>
                <a:cs typeface="+mn-lt"/>
              </a:rPr>
              <a:t>MATĚJ Z JANOVA</a:t>
            </a:r>
          </a:p>
          <a:p>
            <a:pPr>
              <a:lnSpc>
                <a:spcPct val="90000"/>
              </a:lnSpc>
              <a:spcAft>
                <a:spcPts val="600"/>
              </a:spcAft>
              <a:buFont typeface="Wingdings 2" pitchFamily="18" charset="2"/>
            </a:pPr>
            <a:r>
              <a:rPr lang="cs-CZ" b="1">
                <a:solidFill>
                  <a:schemeClr val="tx1"/>
                </a:solidFill>
                <a:ea typeface="+mn-lt"/>
                <a:cs typeface="+mn-lt"/>
              </a:rPr>
              <a:t>TOMÁŠ ŠTÍTNÝ ZE ŠTÍTNÉHO</a:t>
            </a:r>
          </a:p>
          <a:p>
            <a:pPr>
              <a:lnSpc>
                <a:spcPct val="90000"/>
              </a:lnSpc>
              <a:spcAft>
                <a:spcPts val="600"/>
              </a:spcAft>
              <a:buFont typeface="Wingdings 2" pitchFamily="18" charset="2"/>
            </a:pPr>
            <a:r>
              <a:rPr lang="cs-CZ" b="1">
                <a:solidFill>
                  <a:schemeClr val="tx1"/>
                </a:solidFill>
                <a:ea typeface="+mn-lt"/>
                <a:cs typeface="+mn-lt"/>
              </a:rPr>
              <a:t>JAN MILÍČ Z KROMĚŘÍŽE</a:t>
            </a:r>
          </a:p>
          <a:p>
            <a:pPr>
              <a:lnSpc>
                <a:spcPct val="90000"/>
              </a:lnSpc>
              <a:spcAft>
                <a:spcPts val="600"/>
              </a:spcAft>
              <a:buFont typeface="Wingdings 2" pitchFamily="18" charset="2"/>
            </a:pPr>
            <a:r>
              <a:rPr lang="cs-CZ" b="1">
                <a:solidFill>
                  <a:schemeClr val="tx1"/>
                </a:solidFill>
                <a:ea typeface="+mn-lt"/>
                <a:cs typeface="+mn-lt"/>
              </a:rPr>
              <a:t>JISTEBNICKÝ KANCIONÁL</a:t>
            </a:r>
          </a:p>
          <a:p>
            <a:pPr>
              <a:lnSpc>
                <a:spcPct val="90000"/>
              </a:lnSpc>
              <a:spcAft>
                <a:spcPts val="600"/>
              </a:spcAft>
              <a:buFont typeface="Wingdings 2" pitchFamily="18" charset="2"/>
            </a:pPr>
            <a:r>
              <a:rPr lang="cs-CZ" b="1">
                <a:solidFill>
                  <a:schemeClr val="tx1"/>
                </a:solidFill>
                <a:ea typeface="+mn-lt"/>
                <a:cs typeface="+mn-lt"/>
              </a:rPr>
              <a:t>BUDYŠÍNSKÝ RUKOPIS</a:t>
            </a:r>
          </a:p>
          <a:p>
            <a:pPr>
              <a:lnSpc>
                <a:spcPct val="90000"/>
              </a:lnSpc>
              <a:spcAft>
                <a:spcPts val="600"/>
              </a:spcAft>
              <a:buFont typeface="Wingdings 2" pitchFamily="18" charset="2"/>
            </a:pPr>
            <a:r>
              <a:rPr lang="cs-CZ" b="1">
                <a:solidFill>
                  <a:schemeClr val="tx1"/>
                </a:solidFill>
                <a:ea typeface="+mn-lt"/>
                <a:cs typeface="+mn-lt"/>
              </a:rPr>
              <a:t>Vavřinec z Březové</a:t>
            </a:r>
          </a:p>
        </p:txBody>
      </p:sp>
    </p:spTree>
    <p:extLst>
      <p:ext uri="{BB962C8B-B14F-4D97-AF65-F5344CB8AC3E}">
        <p14:creationId xmlns:p14="http://schemas.microsoft.com/office/powerpoint/2010/main" val="3043095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115616" y="260648"/>
            <a:ext cx="7082388" cy="230832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txBody>
          <a:bodyPr wrap="none" rtlCol="0">
            <a:spAutoFit/>
          </a:bodyPr>
          <a:lstStyle/>
          <a:p>
            <a:endParaRPr lang="cs-CZ" sz="2400" b="1" dirty="0">
              <a:latin typeface="Comic Sans MS" pitchFamily="66" charset="0"/>
            </a:endParaRPr>
          </a:p>
          <a:p>
            <a:r>
              <a:rPr lang="cs-CZ" sz="2400" b="1" dirty="0">
                <a:latin typeface="Comic Sans MS" pitchFamily="66" charset="0"/>
              </a:rPr>
              <a:t>„Každý člověk má přirozeně stvořenou moc,</a:t>
            </a:r>
          </a:p>
          <a:p>
            <a:r>
              <a:rPr lang="cs-CZ" sz="2400" b="1" dirty="0">
                <a:latin typeface="Comic Sans MS" pitchFamily="66" charset="0"/>
              </a:rPr>
              <a:t>podle níž by mohl vládnout celému světu,</a:t>
            </a:r>
          </a:p>
          <a:p>
            <a:r>
              <a:rPr lang="cs-CZ" sz="2400" b="1" dirty="0">
                <a:latin typeface="Comic Sans MS" pitchFamily="66" charset="0"/>
              </a:rPr>
              <a:t>ale z této moci neplyne právo na vládu.“</a:t>
            </a:r>
          </a:p>
          <a:p>
            <a:endParaRPr lang="cs-CZ" sz="2400" b="1" dirty="0">
              <a:latin typeface="Comic Sans MS" pitchFamily="66" charset="0"/>
            </a:endParaRPr>
          </a:p>
          <a:p>
            <a:r>
              <a:rPr lang="cs-CZ" sz="2400" b="1" dirty="0">
                <a:latin typeface="Comic Sans MS" pitchFamily="66" charset="0"/>
              </a:rPr>
              <a:t>                                 /JAN VIKLEF/  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744521" y="3195470"/>
            <a:ext cx="7824578" cy="341632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2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txBody>
          <a:bodyPr wrap="none" rtlCol="0">
            <a:spAutoFit/>
          </a:bodyPr>
          <a:lstStyle/>
          <a:p>
            <a:r>
              <a:rPr lang="cs-CZ" sz="2000" b="1" dirty="0">
                <a:latin typeface="Comic Sans MS" pitchFamily="66" charset="0"/>
              </a:rPr>
              <a:t>„</a:t>
            </a:r>
            <a:r>
              <a:rPr lang="cs-CZ" sz="2400" b="1" dirty="0">
                <a:latin typeface="Comic Sans MS" pitchFamily="66" charset="0"/>
              </a:rPr>
              <a:t>Od začátku svého studia jsem si učinil zásadu, </a:t>
            </a:r>
          </a:p>
          <a:p>
            <a:r>
              <a:rPr lang="cs-CZ" sz="2400" b="1" dirty="0">
                <a:latin typeface="Comic Sans MS" pitchFamily="66" charset="0"/>
              </a:rPr>
              <a:t>že kdekoli poznám mínění spravedlivější, ihned</a:t>
            </a:r>
          </a:p>
          <a:p>
            <a:r>
              <a:rPr lang="cs-CZ" sz="2400" b="1" dirty="0">
                <a:latin typeface="Comic Sans MS" pitchFamily="66" charset="0"/>
              </a:rPr>
              <a:t>upustím od svého méně správného a pokorně a</a:t>
            </a:r>
          </a:p>
          <a:p>
            <a:r>
              <a:rPr lang="cs-CZ" sz="2400" b="1" dirty="0">
                <a:latin typeface="Comic Sans MS" pitchFamily="66" charset="0"/>
              </a:rPr>
              <a:t>radostně přijmu názor, odůvodněný lépe, věda,</a:t>
            </a:r>
          </a:p>
          <a:p>
            <a:r>
              <a:rPr lang="cs-CZ" sz="2400" b="1" dirty="0">
                <a:latin typeface="Comic Sans MS" pitchFamily="66" charset="0"/>
              </a:rPr>
              <a:t>že to, co víme, je zcela nepatrným zlomkem toho,</a:t>
            </a:r>
          </a:p>
          <a:p>
            <a:r>
              <a:rPr lang="cs-CZ" sz="2400" b="1" dirty="0">
                <a:latin typeface="Comic Sans MS" pitchFamily="66" charset="0"/>
              </a:rPr>
              <a:t>co nevíme.“</a:t>
            </a:r>
          </a:p>
          <a:p>
            <a:endParaRPr lang="cs-CZ" sz="2400" b="1" dirty="0">
              <a:latin typeface="Comic Sans MS" pitchFamily="66" charset="0"/>
            </a:endParaRPr>
          </a:p>
          <a:p>
            <a:r>
              <a:rPr lang="cs-CZ" sz="2400" b="1" dirty="0">
                <a:latin typeface="Comic Sans MS" pitchFamily="66" charset="0"/>
              </a:rPr>
              <a:t>                    /1410 podle JANA VIKLEFA</a:t>
            </a:r>
          </a:p>
          <a:p>
            <a:r>
              <a:rPr lang="cs-CZ" sz="2400" b="1" dirty="0">
                <a:latin typeface="Comic Sans MS" pitchFamily="66" charset="0"/>
              </a:rPr>
              <a:t>                         MISTR JAN HUS/</a:t>
            </a:r>
          </a:p>
        </p:txBody>
      </p:sp>
    </p:spTree>
    <p:extLst>
      <p:ext uri="{BB962C8B-B14F-4D97-AF65-F5344CB8AC3E}">
        <p14:creationId xmlns:p14="http://schemas.microsoft.com/office/powerpoint/2010/main" val="872955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715" y="126686"/>
            <a:ext cx="3739737" cy="445444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126686"/>
            <a:ext cx="3739737" cy="445444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TextovéPole 3"/>
          <p:cNvSpPr txBox="1"/>
          <p:nvPr/>
        </p:nvSpPr>
        <p:spPr>
          <a:xfrm>
            <a:off x="1112474" y="5425234"/>
            <a:ext cx="186621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b="1" dirty="0"/>
              <a:t>anglický teolog</a:t>
            </a:r>
          </a:p>
          <a:p>
            <a:r>
              <a:rPr lang="cs-CZ" sz="2000" b="1" dirty="0"/>
              <a:t>   JAN VIKLEF</a:t>
            </a:r>
          </a:p>
          <a:p>
            <a:r>
              <a:rPr lang="cs-CZ" sz="2000" b="1" dirty="0"/>
              <a:t> /1324 – 1384/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5070443" y="5201420"/>
            <a:ext cx="337945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b="1" dirty="0"/>
              <a:t>náboženský myslitel, kazatel,</a:t>
            </a:r>
          </a:p>
          <a:p>
            <a:r>
              <a:rPr lang="cs-CZ" sz="2000" b="1" dirty="0"/>
              <a:t>reformátor, učitel, kněz</a:t>
            </a:r>
          </a:p>
          <a:p>
            <a:r>
              <a:rPr lang="cs-CZ" sz="2000" b="1" dirty="0"/>
              <a:t>                JAN HUS</a:t>
            </a:r>
          </a:p>
          <a:p>
            <a:r>
              <a:rPr lang="cs-CZ" sz="2000" b="1" dirty="0"/>
              <a:t>             /1371 – 1415/</a:t>
            </a:r>
          </a:p>
        </p:txBody>
      </p:sp>
    </p:spTree>
    <p:extLst>
      <p:ext uri="{BB962C8B-B14F-4D97-AF65-F5344CB8AC3E}">
        <p14:creationId xmlns:p14="http://schemas.microsoft.com/office/powerpoint/2010/main" val="3789876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79512" y="116632"/>
            <a:ext cx="8712968" cy="1938992"/>
          </a:xfrm>
          <a:prstGeom prst="rect">
            <a:avLst/>
          </a:prstGeom>
          <a:noFill/>
          <a:ln>
            <a:solidFill>
              <a:schemeClr val="tx2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cs-CZ" sz="2400" b="1" dirty="0">
                <a:latin typeface="Comic Sans MS" pitchFamily="66" charset="0"/>
              </a:rPr>
              <a:t>      LITERATURA V DOBĚ HUSITSKÝCH BOJŮ</a:t>
            </a:r>
          </a:p>
          <a:p>
            <a:endParaRPr lang="cs-CZ" sz="2400" b="1" dirty="0">
              <a:latin typeface="Comic Sans MS" pitchFamily="66" charset="0"/>
            </a:endParaRPr>
          </a:p>
          <a:p>
            <a:pPr marL="342900" indent="-342900">
              <a:buFontTx/>
              <a:buChar char="-"/>
            </a:pPr>
            <a:r>
              <a:rPr lang="cs-CZ" sz="2400" b="1" dirty="0">
                <a:latin typeface="Comic Sans MS" pitchFamily="66" charset="0"/>
              </a:rPr>
              <a:t>koncem 13. stol. má církev veškerou moc</a:t>
            </a:r>
          </a:p>
          <a:p>
            <a:pPr marL="342900" indent="-342900">
              <a:buFontTx/>
              <a:buChar char="-"/>
            </a:pPr>
            <a:r>
              <a:rPr lang="cs-CZ" sz="2400" b="1" dirty="0">
                <a:latin typeface="Comic Sans MS" pitchFamily="66" charset="0"/>
              </a:rPr>
              <a:t>začíná být nenáviděna, roste proti ní odpor</a:t>
            </a:r>
          </a:p>
          <a:p>
            <a:pPr marL="342900" indent="-342900">
              <a:buFontTx/>
              <a:buChar char="-"/>
            </a:pPr>
            <a:r>
              <a:rPr lang="cs-CZ" sz="2400" b="1" dirty="0">
                <a:latin typeface="Comic Sans MS" pitchFamily="66" charset="0"/>
              </a:rPr>
              <a:t>snaha o nápravu církve vychází právě od ní samé 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1843274" y="2276872"/>
            <a:ext cx="5745484" cy="107721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 wrap="none" rtlCol="0">
            <a:spAutoFit/>
          </a:bodyPr>
          <a:lstStyle/>
          <a:p>
            <a:r>
              <a:rPr lang="cs-CZ" sz="3200" b="1" dirty="0">
                <a:solidFill>
                  <a:schemeClr val="accent1">
                    <a:lumMod val="75000"/>
                  </a:schemeClr>
                </a:solidFill>
              </a:rPr>
              <a:t>      „Modli se a pracuj.“</a:t>
            </a:r>
          </a:p>
          <a:p>
            <a:r>
              <a:rPr lang="cs-CZ" sz="3200" b="1" dirty="0">
                <a:solidFill>
                  <a:schemeClr val="accent1">
                    <a:lumMod val="75000"/>
                  </a:schemeClr>
                </a:solidFill>
              </a:rPr>
              <a:t>                                   /</a:t>
            </a:r>
            <a:r>
              <a:rPr lang="cs-CZ" sz="2400" b="1" dirty="0">
                <a:solidFill>
                  <a:schemeClr val="accent1">
                    <a:lumMod val="75000"/>
                  </a:schemeClr>
                </a:solidFill>
              </a:rPr>
              <a:t>František z </a:t>
            </a:r>
            <a:r>
              <a:rPr lang="cs-CZ" sz="2400" b="1" dirty="0" err="1">
                <a:solidFill>
                  <a:schemeClr val="accent1">
                    <a:lumMod val="75000"/>
                  </a:schemeClr>
                </a:solidFill>
              </a:rPr>
              <a:t>Asissi</a:t>
            </a:r>
            <a:r>
              <a:rPr lang="cs-CZ" sz="2400" b="1" dirty="0">
                <a:solidFill>
                  <a:schemeClr val="accent1">
                    <a:lumMod val="75000"/>
                  </a:schemeClr>
                </a:solidFill>
              </a:rPr>
              <a:t>/</a:t>
            </a:r>
            <a:endParaRPr lang="cs-CZ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827584" y="3611632"/>
            <a:ext cx="7776864" cy="2308324"/>
          </a:xfrm>
          <a:prstGeom prst="rect">
            <a:avLst/>
          </a:prstGeom>
          <a:noFill/>
          <a:ln>
            <a:solidFill>
              <a:schemeClr val="accent6"/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cs-CZ" sz="2400" b="1" dirty="0">
                <a:latin typeface="Comic Sans MS" pitchFamily="66" charset="0"/>
              </a:rPr>
              <a:t>      ZNAKY SOUDOBÉ LITERATURY</a:t>
            </a:r>
          </a:p>
          <a:p>
            <a:endParaRPr lang="cs-CZ" sz="2400" b="1" dirty="0">
              <a:latin typeface="Comic Sans MS" pitchFamily="66" charset="0"/>
            </a:endParaRPr>
          </a:p>
          <a:p>
            <a:pPr marL="342900" indent="-342900">
              <a:buFontTx/>
              <a:buChar char="-"/>
            </a:pPr>
            <a:r>
              <a:rPr lang="cs-CZ" sz="2400" b="1" dirty="0">
                <a:latin typeface="Comic Sans MS" pitchFamily="66" charset="0"/>
              </a:rPr>
              <a:t>mizí duchovní, rytířská a světská  epika, drama</a:t>
            </a:r>
          </a:p>
          <a:p>
            <a:pPr marL="342900" indent="-342900">
              <a:buFontTx/>
              <a:buChar char="-"/>
            </a:pPr>
            <a:r>
              <a:rPr lang="cs-CZ" sz="2400" b="1" dirty="0">
                <a:latin typeface="Comic Sans MS" pitchFamily="66" charset="0"/>
              </a:rPr>
              <a:t>v popředí jsou: SATIRA, TRAKTÁTY, KÁZÁNÍ</a:t>
            </a:r>
          </a:p>
          <a:p>
            <a:pPr marL="342900" indent="-342900">
              <a:buFontTx/>
              <a:buChar char="-"/>
            </a:pPr>
            <a:r>
              <a:rPr lang="cs-CZ" sz="2400" b="1" dirty="0">
                <a:latin typeface="Comic Sans MS" pitchFamily="66" charset="0"/>
              </a:rPr>
              <a:t>LITERATURA SROZUMITELNÁ, PSANÁ ČESKY   </a:t>
            </a:r>
          </a:p>
          <a:p>
            <a:endParaRPr lang="cs-CZ" sz="2400" b="1" dirty="0">
              <a:latin typeface="Comic Sans MS" pitchFamily="66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1229727" y="6209969"/>
            <a:ext cx="6984861" cy="52322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txBody>
          <a:bodyPr wrap="none" rtlCol="0">
            <a:spAutoFit/>
          </a:bodyPr>
          <a:lstStyle/>
          <a:p>
            <a:r>
              <a:rPr lang="cs-CZ" sz="2800" b="1" dirty="0"/>
              <a:t>TRAKTÁT = FILOZOFICKÉ UČENÉ POJEDNÁNÍ</a:t>
            </a:r>
          </a:p>
        </p:txBody>
      </p:sp>
    </p:spTree>
    <p:extLst>
      <p:ext uri="{BB962C8B-B14F-4D97-AF65-F5344CB8AC3E}">
        <p14:creationId xmlns:p14="http://schemas.microsoft.com/office/powerpoint/2010/main" val="3813576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5292079" y="356268"/>
            <a:ext cx="3379451" cy="707886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 wrap="none" rtlCol="0">
            <a:spAutoFit/>
          </a:bodyPr>
          <a:lstStyle/>
          <a:p>
            <a:r>
              <a:rPr lang="cs-CZ" sz="2000" b="1" dirty="0">
                <a:latin typeface="Comic Sans MS" pitchFamily="66" charset="0"/>
              </a:rPr>
              <a:t> OTÁZKY K ZAMYŠLENÍ</a:t>
            </a:r>
          </a:p>
          <a:p>
            <a:r>
              <a:rPr lang="cs-CZ" sz="2000" b="1" dirty="0">
                <a:latin typeface="Comic Sans MS" pitchFamily="66" charset="0"/>
              </a:rPr>
              <a:t>LITERATURA - DĚJEPIS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683568" y="1397966"/>
            <a:ext cx="829141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cs-CZ" sz="2400" b="1" dirty="0">
                <a:latin typeface="Comic Sans MS" pitchFamily="66" charset="0"/>
              </a:rPr>
              <a:t>Charakterizujte husitské hnutí.</a:t>
            </a:r>
          </a:p>
          <a:p>
            <a:pPr marL="457200" indent="-457200">
              <a:buAutoNum type="arabicPeriod"/>
            </a:pPr>
            <a:r>
              <a:rPr lang="cs-CZ" sz="2400" b="1" dirty="0">
                <a:latin typeface="Comic Sans MS" pitchFamily="66" charset="0"/>
              </a:rPr>
              <a:t>Vysvětlete pojmy: reformace, desátek, odpustky</a:t>
            </a:r>
          </a:p>
          <a:p>
            <a:pPr marL="457200" indent="-457200">
              <a:buAutoNum type="arabicPeriod"/>
            </a:pPr>
            <a:r>
              <a:rPr lang="cs-CZ" sz="2400" b="1" dirty="0">
                <a:latin typeface="Comic Sans MS" pitchFamily="66" charset="0"/>
              </a:rPr>
              <a:t>Jaké informace znáte o Mistru Janu Husovi?</a:t>
            </a:r>
          </a:p>
          <a:p>
            <a:pPr marL="457200" indent="-457200">
              <a:buAutoNum type="arabicPeriod"/>
            </a:pPr>
            <a:r>
              <a:rPr lang="cs-CZ" sz="2400" b="1" dirty="0">
                <a:latin typeface="Comic Sans MS" pitchFamily="66" charset="0"/>
              </a:rPr>
              <a:t>Co znamená označení – kacíř?</a:t>
            </a:r>
          </a:p>
          <a:p>
            <a:pPr marL="457200" indent="-457200">
              <a:buAutoNum type="arabicPeriod"/>
            </a:pPr>
            <a:endParaRPr lang="cs-CZ" sz="2400" b="1" dirty="0">
              <a:latin typeface="Comic Sans MS" pitchFamily="66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1467684" y="3336958"/>
            <a:ext cx="6121869" cy="132343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/>
            </a:solidFill>
          </a:ln>
        </p:spPr>
        <p:txBody>
          <a:bodyPr wrap="none" rtlCol="0">
            <a:spAutoFit/>
          </a:bodyPr>
          <a:lstStyle/>
          <a:p>
            <a:r>
              <a:rPr lang="cs-CZ" sz="2000" b="1" dirty="0"/>
              <a:t>     REVOLUČNÍ PROJEVY V 1. POLOVINĚ  15. STOLETÍ</a:t>
            </a:r>
          </a:p>
          <a:p>
            <a:r>
              <a:rPr lang="cs-CZ" sz="2000" b="1" dirty="0"/>
              <a:t>      - HNUTÍ ZA REFORMU CÍRKVE</a:t>
            </a:r>
          </a:p>
          <a:p>
            <a:r>
              <a:rPr lang="cs-CZ" sz="2000" b="1" dirty="0"/>
              <a:t>      - CÍRKEV V ROZPORU S KŘESŤANSKÝMI  ZÁSADAMI</a:t>
            </a:r>
          </a:p>
          <a:p>
            <a:r>
              <a:rPr lang="cs-CZ" sz="2000" b="1" dirty="0"/>
              <a:t>      - HUSITÉ,  HUSITSKÉ VÁLKY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6794606" y="4946560"/>
            <a:ext cx="1337802" cy="70788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cs-CZ" sz="2000" b="1" dirty="0"/>
              <a:t>NÁPRAVA,</a:t>
            </a:r>
          </a:p>
          <a:p>
            <a:r>
              <a:rPr lang="cs-CZ" sz="2000" b="1" dirty="0"/>
              <a:t>  ZMĚNA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899592" y="4946560"/>
            <a:ext cx="2198294" cy="70788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cs-CZ" sz="2000" b="1" dirty="0"/>
              <a:t>DESÁTÝ DÍL PŮDY </a:t>
            </a:r>
          </a:p>
          <a:p>
            <a:r>
              <a:rPr lang="cs-CZ" sz="2000" b="1" dirty="0"/>
              <a:t>OD PODDANÝCH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3228423" y="5654446"/>
            <a:ext cx="2600392" cy="70788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cs-CZ" sz="2000" b="1" dirty="0"/>
              <a:t>VYKOUPENÍ Z HŘÍCHŮ</a:t>
            </a:r>
          </a:p>
          <a:p>
            <a:r>
              <a:rPr lang="cs-CZ" sz="2000" b="1" dirty="0"/>
              <a:t>         ZA PENÍZE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6420594" y="6057299"/>
            <a:ext cx="2085827" cy="40011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cs-CZ" sz="2000" b="1" dirty="0"/>
              <a:t>6. ČERVENCE 1415</a:t>
            </a:r>
          </a:p>
        </p:txBody>
      </p:sp>
    </p:spTree>
    <p:extLst>
      <p:ext uri="{BB962C8B-B14F-4D97-AF65-F5344CB8AC3E}">
        <p14:creationId xmlns:p14="http://schemas.microsoft.com/office/powerpoint/2010/main" val="507875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95536" y="483766"/>
            <a:ext cx="3508333" cy="523220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txBody>
          <a:bodyPr wrap="none" rtlCol="0">
            <a:spAutoFit/>
          </a:bodyPr>
          <a:lstStyle/>
          <a:p>
            <a:r>
              <a:rPr lang="cs-CZ" sz="2800" b="1" dirty="0"/>
              <a:t>HUSOVI PŘEDCHŮDCI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4067945" y="1006986"/>
            <a:ext cx="5076055" cy="1938992"/>
          </a:xfrm>
          <a:prstGeom prst="rect">
            <a:avLst/>
          </a:prstGeom>
          <a:solidFill>
            <a:srgbClr val="FFC000"/>
          </a:solidFill>
          <a:ln>
            <a:solidFill>
              <a:schemeClr val="tx2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cs-CZ" sz="2400" b="1" dirty="0"/>
              <a:t>JAN VIKLEF /ANGLIE/</a:t>
            </a:r>
          </a:p>
          <a:p>
            <a:r>
              <a:rPr lang="cs-CZ" sz="2400" b="1" dirty="0"/>
              <a:t>KONRÁD WALDHAUSER /NĚMECKO/</a:t>
            </a:r>
          </a:p>
          <a:p>
            <a:r>
              <a:rPr lang="cs-CZ" sz="2400" b="1" dirty="0"/>
              <a:t>JAN MILÍČ Z KROMĚŘÍŽE /ČECHY/</a:t>
            </a:r>
          </a:p>
          <a:p>
            <a:r>
              <a:rPr lang="cs-CZ" sz="2400" b="1" dirty="0"/>
              <a:t>MATĚJ Z JANOVA /ITÁLIE/</a:t>
            </a:r>
          </a:p>
          <a:p>
            <a:r>
              <a:rPr lang="cs-CZ" sz="2400" b="1" dirty="0"/>
              <a:t>TOMÁŠ ŠTÍTNÝ ZE ŠTÍTNÉHO /ČECHY/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1475656" y="3715764"/>
            <a:ext cx="6146234" cy="707886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txBody>
          <a:bodyPr wrap="none" rtlCol="0">
            <a:spAutoFit/>
          </a:bodyPr>
          <a:lstStyle/>
          <a:p>
            <a:r>
              <a:rPr lang="cs-CZ" sz="2000" b="1" dirty="0">
                <a:latin typeface="Comic Sans MS" pitchFamily="66" charset="0"/>
              </a:rPr>
              <a:t>Usilují o nápravu církve. Lidé se vracejí k Bibli,</a:t>
            </a:r>
          </a:p>
          <a:p>
            <a:r>
              <a:rPr lang="cs-CZ" sz="2000" b="1" dirty="0">
                <a:latin typeface="Comic Sans MS" pitchFamily="66" charset="0"/>
              </a:rPr>
              <a:t>která je v té době přeložena do češtiny.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644499" y="5200278"/>
            <a:ext cx="7893508" cy="126188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1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txBody>
          <a:bodyPr wrap="none" rtlCol="0">
            <a:spAutoFit/>
          </a:bodyPr>
          <a:lstStyle/>
          <a:p>
            <a:r>
              <a:rPr lang="cs-CZ" sz="2800" b="1" dirty="0">
                <a:latin typeface="Comic Sans MS" pitchFamily="66" charset="0"/>
              </a:rPr>
              <a:t>„Viklef, Viklef, nejednomu ty hlavu </a:t>
            </a:r>
            <a:r>
              <a:rPr lang="cs-CZ" sz="2800" b="1" dirty="0" err="1">
                <a:latin typeface="Comic Sans MS" pitchFamily="66" charset="0"/>
              </a:rPr>
              <a:t>zvikleš</a:t>
            </a:r>
            <a:r>
              <a:rPr lang="cs-CZ" sz="2800" b="1" dirty="0">
                <a:latin typeface="Comic Sans MS" pitchFamily="66" charset="0"/>
              </a:rPr>
              <a:t>!“</a:t>
            </a:r>
          </a:p>
          <a:p>
            <a:endParaRPr lang="cs-CZ" sz="2400" b="1" dirty="0">
              <a:latin typeface="Comic Sans MS" pitchFamily="66" charset="0"/>
            </a:endParaRPr>
          </a:p>
          <a:p>
            <a:r>
              <a:rPr lang="cs-CZ" sz="2400" b="1" dirty="0">
                <a:latin typeface="Comic Sans MS" pitchFamily="66" charset="0"/>
              </a:rPr>
              <a:t>                             Jan Hus o Janu Viklefovi</a:t>
            </a:r>
          </a:p>
        </p:txBody>
      </p:sp>
    </p:spTree>
    <p:extLst>
      <p:ext uri="{BB962C8B-B14F-4D97-AF65-F5344CB8AC3E}">
        <p14:creationId xmlns:p14="http://schemas.microsoft.com/office/powerpoint/2010/main" val="3114435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3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6300192" y="345285"/>
            <a:ext cx="2933816" cy="523220"/>
          </a:xfrm>
          <a:prstGeom prst="rect">
            <a:avLst/>
          </a:prstGeom>
          <a:solidFill>
            <a:srgbClr val="FFC000"/>
          </a:solidFill>
          <a:ln>
            <a:solidFill>
              <a:schemeClr val="accent1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perspectiveContrastingLeftFacing"/>
            <a:lightRig rig="threePt" dir="t"/>
          </a:scene3d>
          <a:sp3d>
            <a:bevelT w="165100" prst="coolSlant"/>
          </a:sp3d>
        </p:spPr>
        <p:txBody>
          <a:bodyPr wrap="none" rtlCol="0">
            <a:spAutoFit/>
          </a:bodyPr>
          <a:lstStyle/>
          <a:p>
            <a:r>
              <a:rPr lang="cs-CZ" sz="2800" b="1" dirty="0">
                <a:latin typeface="Comic Sans MS" pitchFamily="66" charset="0"/>
              </a:rPr>
              <a:t>ZAJÍMAVOSTI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827584" y="1268760"/>
            <a:ext cx="7272808" cy="29238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cs-CZ" sz="2000" b="1" dirty="0">
                <a:latin typeface="Comic Sans MS" pitchFamily="66" charset="0"/>
              </a:rPr>
              <a:t>                </a:t>
            </a:r>
            <a:r>
              <a:rPr lang="cs-CZ" sz="2400" b="1" dirty="0">
                <a:latin typeface="Comic Sans MS" pitchFamily="66" charset="0"/>
              </a:rPr>
              <a:t>JOHN /JAN/ VIKLEF</a:t>
            </a:r>
          </a:p>
          <a:p>
            <a:endParaRPr lang="cs-CZ" sz="2000" b="1" dirty="0">
              <a:latin typeface="Comic Sans MS" pitchFamily="66" charset="0"/>
            </a:endParaRPr>
          </a:p>
          <a:p>
            <a:r>
              <a:rPr lang="cs-CZ" sz="2000" b="1" dirty="0">
                <a:latin typeface="Comic Sans MS" pitchFamily="66" charset="0"/>
              </a:rPr>
              <a:t>           - profesor na univerzitě v Oxfordu</a:t>
            </a:r>
          </a:p>
          <a:p>
            <a:r>
              <a:rPr lang="cs-CZ" sz="2000" b="1" dirty="0">
                <a:latin typeface="Comic Sans MS" pitchFamily="66" charset="0"/>
              </a:rPr>
              <a:t>           - stoupenci </a:t>
            </a:r>
            <a:r>
              <a:rPr lang="cs-CZ" sz="2000" b="1" dirty="0" err="1">
                <a:latin typeface="Comic Sans MS" pitchFamily="66" charset="0"/>
              </a:rPr>
              <a:t>lollardi</a:t>
            </a:r>
            <a:endParaRPr lang="cs-CZ" sz="2000" b="1" dirty="0">
              <a:latin typeface="Comic Sans MS" pitchFamily="66" charset="0"/>
            </a:endParaRPr>
          </a:p>
          <a:p>
            <a:endParaRPr lang="cs-CZ" sz="2000" b="1" dirty="0">
              <a:latin typeface="Comic Sans MS" pitchFamily="66" charset="0"/>
            </a:endParaRPr>
          </a:p>
          <a:p>
            <a:r>
              <a:rPr lang="cs-CZ" sz="2000" b="1" dirty="0">
                <a:latin typeface="Comic Sans MS" pitchFamily="66" charset="0"/>
              </a:rPr>
              <a:t>           - </a:t>
            </a:r>
            <a:r>
              <a:rPr lang="cs-CZ" sz="2000" b="1" dirty="0">
                <a:solidFill>
                  <a:srgbClr val="FF0000"/>
                </a:solidFill>
                <a:latin typeface="Comic Sans MS" pitchFamily="66" charset="0"/>
              </a:rPr>
              <a:t>česko-anglické vztahy</a:t>
            </a:r>
            <a:r>
              <a:rPr lang="cs-CZ" sz="2000" b="1" dirty="0">
                <a:latin typeface="Comic Sans MS" pitchFamily="66" charset="0"/>
              </a:rPr>
              <a:t>: dcera Karla IV.</a:t>
            </a:r>
          </a:p>
          <a:p>
            <a:r>
              <a:rPr lang="cs-CZ" sz="2000" b="1" dirty="0">
                <a:latin typeface="Comic Sans MS" pitchFamily="66" charset="0"/>
              </a:rPr>
              <a:t>                 Anna Lucemburská uzavřela sňatek</a:t>
            </a:r>
          </a:p>
          <a:p>
            <a:r>
              <a:rPr lang="cs-CZ" sz="2000" b="1" dirty="0">
                <a:latin typeface="Comic Sans MS" pitchFamily="66" charset="0"/>
              </a:rPr>
              <a:t>                 s anglickým Richardem II., Anna v Anglii</a:t>
            </a:r>
          </a:p>
          <a:p>
            <a:r>
              <a:rPr lang="cs-CZ" sz="2000" b="1" dirty="0">
                <a:latin typeface="Comic Sans MS" pitchFamily="66" charset="0"/>
              </a:rPr>
              <a:t>                 velmi oblíbená, zastala se reformátorů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1259632" y="5105824"/>
            <a:ext cx="6661695" cy="144655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cs-CZ" sz="2800" b="1" dirty="0"/>
              <a:t>„Všechno záleží na tom, klademe-li pravdu</a:t>
            </a:r>
          </a:p>
          <a:p>
            <a:r>
              <a:rPr lang="cs-CZ" sz="2800" b="1" dirty="0"/>
              <a:t>          na první místo nebo na druhé.“</a:t>
            </a:r>
          </a:p>
          <a:p>
            <a:r>
              <a:rPr lang="cs-CZ" sz="2800" b="1" dirty="0"/>
              <a:t>                                                                 </a:t>
            </a:r>
            <a:r>
              <a:rPr lang="cs-CZ" sz="3200" b="1" dirty="0">
                <a:latin typeface="Blackadder ITC" pitchFamily="82" charset="0"/>
              </a:rPr>
              <a:t>Viklef</a:t>
            </a:r>
            <a:endParaRPr lang="cs-CZ" sz="3200" b="1" dirty="0"/>
          </a:p>
        </p:txBody>
      </p:sp>
    </p:spTree>
    <p:extLst>
      <p:ext uri="{BB962C8B-B14F-4D97-AF65-F5344CB8AC3E}">
        <p14:creationId xmlns:p14="http://schemas.microsoft.com/office/powerpoint/2010/main" val="2683883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403648" y="2060848"/>
            <a:ext cx="7128792" cy="292387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400" b="1" dirty="0">
                <a:latin typeface="Comic Sans MS" pitchFamily="66" charset="0"/>
              </a:rPr>
              <a:t>         KONRÁD WALDHAUSER</a:t>
            </a:r>
          </a:p>
          <a:p>
            <a:r>
              <a:rPr lang="cs-CZ" sz="2000" b="1" dirty="0">
                <a:latin typeface="Comic Sans MS" pitchFamily="66" charset="0"/>
              </a:rPr>
              <a:t>                        /?1320 -1369 v Praze/</a:t>
            </a:r>
          </a:p>
          <a:p>
            <a:endParaRPr lang="cs-CZ" sz="2000" b="1" dirty="0">
              <a:latin typeface="Comic Sans MS" pitchFamily="66" charset="0"/>
            </a:endParaRPr>
          </a:p>
          <a:p>
            <a:pPr marL="342900" indent="-342900">
              <a:buFontTx/>
              <a:buChar char="-"/>
            </a:pPr>
            <a:r>
              <a:rPr lang="cs-CZ" sz="2000" b="1" dirty="0">
                <a:latin typeface="Comic Sans MS" pitchFamily="66" charset="0"/>
              </a:rPr>
              <a:t>pocházel z Dolního Rakouska</a:t>
            </a:r>
          </a:p>
          <a:p>
            <a:pPr marL="342900" indent="-342900">
              <a:buFontTx/>
              <a:buChar char="-"/>
            </a:pPr>
            <a:r>
              <a:rPr lang="cs-CZ" sz="2000" b="1" dirty="0">
                <a:latin typeface="Comic Sans MS" pitchFamily="66" charset="0"/>
              </a:rPr>
              <a:t>vzdělání získal v Itálii</a:t>
            </a:r>
          </a:p>
          <a:p>
            <a:pPr marL="342900" indent="-342900">
              <a:buFontTx/>
              <a:buChar char="-"/>
            </a:pPr>
            <a:r>
              <a:rPr lang="cs-CZ" sz="2000" b="1" dirty="0">
                <a:latin typeface="Comic Sans MS" pitchFamily="66" charset="0"/>
              </a:rPr>
              <a:t>ve Vídni se setkal s Karlem IV.</a:t>
            </a:r>
          </a:p>
          <a:p>
            <a:pPr marL="342900" indent="-342900">
              <a:buFontTx/>
              <a:buChar char="-"/>
            </a:pPr>
            <a:r>
              <a:rPr lang="cs-CZ" sz="2000" b="1" dirty="0">
                <a:latin typeface="Comic Sans MS" pitchFamily="66" charset="0"/>
              </a:rPr>
              <a:t>arcibiskup Arnošt z Pardubic ho povolal do Čech</a:t>
            </a:r>
          </a:p>
          <a:p>
            <a:pPr marL="342900" indent="-342900">
              <a:buFontTx/>
              <a:buChar char="-"/>
            </a:pPr>
            <a:r>
              <a:rPr lang="cs-CZ" sz="2000" b="1" dirty="0">
                <a:latin typeface="Comic Sans MS" pitchFamily="66" charset="0"/>
              </a:rPr>
              <a:t>zasloužil se </a:t>
            </a:r>
            <a:r>
              <a:rPr lang="cs-CZ" sz="2000" b="1" dirty="0">
                <a:solidFill>
                  <a:srgbClr val="FF0000"/>
                </a:solidFill>
                <a:latin typeface="Comic Sans MS" pitchFamily="66" charset="0"/>
              </a:rPr>
              <a:t>o příchod Rožmberků  </a:t>
            </a:r>
            <a:r>
              <a:rPr lang="cs-CZ" sz="2000" b="1" dirty="0">
                <a:latin typeface="Comic Sans MS" pitchFamily="66" charset="0"/>
              </a:rPr>
              <a:t>do Čech</a:t>
            </a:r>
          </a:p>
          <a:p>
            <a:pPr marL="342900" indent="-342900">
              <a:buFontTx/>
              <a:buChar char="-"/>
            </a:pPr>
            <a:r>
              <a:rPr lang="cs-CZ" sz="2000" b="1" dirty="0">
                <a:latin typeface="Comic Sans MS" pitchFamily="66" charset="0"/>
              </a:rPr>
              <a:t>působil na faře v Litoměřicích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6300192" y="345285"/>
            <a:ext cx="2933816" cy="523220"/>
          </a:xfrm>
          <a:prstGeom prst="rect">
            <a:avLst/>
          </a:prstGeom>
          <a:solidFill>
            <a:srgbClr val="FFC000"/>
          </a:solidFill>
          <a:ln>
            <a:solidFill>
              <a:schemeClr val="accent1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perspectiveContrastingLeftFacing"/>
            <a:lightRig rig="threePt" dir="t"/>
          </a:scene3d>
          <a:sp3d>
            <a:bevelT w="165100" prst="coolSlant"/>
          </a:sp3d>
        </p:spPr>
        <p:txBody>
          <a:bodyPr wrap="none" rtlCol="0">
            <a:spAutoFit/>
          </a:bodyPr>
          <a:lstStyle/>
          <a:p>
            <a:r>
              <a:rPr lang="cs-CZ" sz="2800" b="1" dirty="0">
                <a:latin typeface="Comic Sans MS" pitchFamily="66" charset="0"/>
              </a:rPr>
              <a:t>ZAJÍMAVOSTI</a:t>
            </a:r>
          </a:p>
        </p:txBody>
      </p:sp>
    </p:spTree>
    <p:extLst>
      <p:ext uri="{BB962C8B-B14F-4D97-AF65-F5344CB8AC3E}">
        <p14:creationId xmlns:p14="http://schemas.microsoft.com/office/powerpoint/2010/main" val="2668884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Human">
  <a:themeElements>
    <a:clrScheme name="Human">
      <a:dk1>
        <a:sysClr val="windowText" lastClr="000000"/>
      </a:dk1>
      <a:lt1>
        <a:sysClr val="window" lastClr="FFFFFF"/>
      </a:lt1>
      <a:dk2>
        <a:srgbClr val="795339"/>
      </a:dk2>
      <a:lt2>
        <a:srgbClr val="F7EEDD"/>
      </a:lt2>
      <a:accent1>
        <a:srgbClr val="AD2E27"/>
      </a:accent1>
      <a:accent2>
        <a:srgbClr val="3F3D66"/>
      </a:accent2>
      <a:accent3>
        <a:srgbClr val="17517A"/>
      </a:accent3>
      <a:accent4>
        <a:srgbClr val="877E48"/>
      </a:accent4>
      <a:accent5>
        <a:srgbClr val="AF8B1E"/>
      </a:accent5>
      <a:accent6>
        <a:srgbClr val="A35E21"/>
      </a:accent6>
      <a:hlink>
        <a:srgbClr val="9B7300"/>
      </a:hlink>
      <a:folHlink>
        <a:srgbClr val="D6A73B"/>
      </a:folHlink>
    </a:clrScheme>
    <a:fontScheme name="Human">
      <a:majorFont>
        <a:latin typeface="Candara"/>
        <a:ea typeface=""/>
        <a:cs typeface=""/>
        <a:font script="Jpan" typeface="ＭＳ Ｐゴシック"/>
        <a:font script="Hang" typeface="HY견명조"/>
        <a:font script="Hans" typeface="华文新魏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ndara"/>
        <a:ea typeface=""/>
        <a:cs typeface=""/>
        <a:font script="Jpan" typeface="ＭＳ Ｐゴシック"/>
        <a:font script="Hang" typeface="HY견명조"/>
        <a:font script="Hans" typeface="华文楷体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Human">
      <a:fillStyleLst>
        <a:solidFill>
          <a:schemeClr val="phClr">
            <a:tint val="100000"/>
          </a:schemeClr>
        </a:solidFill>
        <a:gradFill>
          <a:gsLst>
            <a:gs pos="0">
              <a:schemeClr val="phClr">
                <a:tint val="30000"/>
                <a:satMod val="175000"/>
              </a:schemeClr>
            </a:gs>
            <a:gs pos="50000">
              <a:schemeClr val="phClr">
                <a:tint val="55000"/>
                <a:satMod val="200000"/>
              </a:schemeClr>
            </a:gs>
            <a:gs pos="70000">
              <a:schemeClr val="phClr">
                <a:tint val="70000"/>
                <a:satMod val="175000"/>
              </a:schemeClr>
            </a:gs>
            <a:gs pos="100000">
              <a:schemeClr val="phClr">
                <a:tint val="85000"/>
                <a:satMod val="175000"/>
              </a:schemeClr>
            </a:gs>
          </a:gsLst>
          <a:lin ang="8000000" scaled="1"/>
        </a:gradFill>
        <a:gradFill>
          <a:gsLst>
            <a:gs pos="0">
              <a:schemeClr val="phClr">
                <a:shade val="100000"/>
                <a:satMod val="140000"/>
              </a:schemeClr>
            </a:gs>
            <a:gs pos="40000">
              <a:schemeClr val="phClr">
                <a:shade val="65000"/>
                <a:satMod val="140000"/>
              </a:schemeClr>
            </a:gs>
            <a:gs pos="70000">
              <a:schemeClr val="phClr">
                <a:shade val="40000"/>
                <a:satMod val="115000"/>
              </a:schemeClr>
            </a:gs>
            <a:gs pos="100000">
              <a:schemeClr val="phClr">
                <a:shade val="20000"/>
                <a:satMod val="115000"/>
              </a:schemeClr>
            </a:gs>
          </a:gsLst>
          <a:lin ang="8000000" scaled="1"/>
        </a:gradFill>
      </a:fillStyleLst>
      <a:lnStyleLst>
        <a:ln w="5000">
          <a:solidFill>
            <a:schemeClr val="phClr"/>
          </a:solidFill>
          <a:prstDash val="solid"/>
        </a:ln>
        <a:ln w="12700">
          <a:solidFill>
            <a:schemeClr val="phClr"/>
          </a:solidFill>
          <a:prstDash val="solid"/>
        </a:ln>
        <a:ln w="28100">
          <a:solidFill>
            <a:schemeClr val="phClr"/>
          </a:solidFill>
          <a:prstDash val="solid"/>
        </a:ln>
      </a:lnStyleLst>
      <a:effectStyleLst>
        <a:effectStyle>
          <a:effectLst>
            <a:outerShdw blurRad="39000" dist="25400" dir="9000000">
              <a:srgbClr val="1A0000">
                <a:alpha val="35000"/>
              </a:srgbClr>
            </a:outerShdw>
          </a:effectLst>
        </a:effectStyle>
        <a:effectStyle>
          <a:effectLst>
            <a:outerShdw blurRad="39000" dist="25400" dir="9000000">
              <a:srgbClr val="1A0000">
                <a:alpha val="40000"/>
              </a:srgbClr>
            </a:outerShdw>
          </a:effectLst>
        </a:effectStyle>
        <a:effectStyle>
          <a:effectLst>
            <a:outerShdw blurRad="39000" dist="25400" dir="9000000">
              <a:srgbClr val="000000">
                <a:alpha val="40000"/>
              </a:srgbClr>
            </a:outerShdw>
          </a:effectLst>
          <a:scene3d>
            <a:camera prst="perspectiveFront">
              <a:rot lat="0" lon="0" rev="0"/>
            </a:camera>
            <a:lightRig rig="brightRoom" dir="tr">
              <a:rot lat="0" lon="0" rev="3540000"/>
            </a:lightRig>
          </a:scene3d>
          <a:sp3d prstMaterial="matte">
            <a:bevelT w="190500" h="44450" prst="cross"/>
          </a:sp3d>
        </a:effectStyle>
      </a:effectStyleLst>
      <a:bgFillStyleLst>
        <a:solidFill>
          <a:schemeClr val="phClr">
            <a:tint val="100000"/>
          </a:schemeClr>
        </a:solidFill>
        <a:gradFill flip="none" rotWithShape="1">
          <a:gsLst>
            <a:gs pos="0">
              <a:schemeClr val="phClr">
                <a:tint val="85000"/>
                <a:satMod val="275000"/>
              </a:schemeClr>
            </a:gs>
            <a:gs pos="3000">
              <a:schemeClr val="phClr">
                <a:tint val="87000"/>
                <a:satMod val="275000"/>
              </a:schemeClr>
            </a:gs>
            <a:gs pos="10000">
              <a:schemeClr val="phClr">
                <a:tint val="90000"/>
                <a:satMod val="275000"/>
              </a:schemeClr>
            </a:gs>
            <a:gs pos="70000">
              <a:schemeClr val="phClr">
                <a:shade val="38000"/>
                <a:satMod val="275000"/>
              </a:schemeClr>
            </a:gs>
            <a:gs pos="90000">
              <a:schemeClr val="phClr">
                <a:shade val="25000"/>
                <a:satMod val="300000"/>
              </a:schemeClr>
            </a:gs>
            <a:gs pos="100000">
              <a:schemeClr val="phClr">
                <a:shade val="22000"/>
                <a:satMod val="300000"/>
              </a:schemeClr>
            </a:gs>
          </a:gsLst>
          <a:path path="circle">
            <a:fillToRect l="60000" t="-3300" b="200000"/>
          </a:path>
          <a:tileRect/>
        </a:gradFill>
        <a:gradFill rotWithShape="1">
          <a:gsLst>
            <a:gs pos="0">
              <a:schemeClr val="phClr">
                <a:tint val="57000"/>
                <a:satMod val="400000"/>
              </a:schemeClr>
            </a:gs>
            <a:gs pos="100000">
              <a:schemeClr val="phClr">
                <a:tint val="87000"/>
                <a:shade val="40000"/>
                <a:satMod val="5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TC010113062[[fn=Lidský motiv]]</Template>
  <TotalTime>554</TotalTime>
  <Words>731</Words>
  <Application>Microsoft Office PowerPoint</Application>
  <PresentationFormat>Předvádění na obrazovce (4:3)</PresentationFormat>
  <Paragraphs>160</Paragraphs>
  <Slides>13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8" baseType="lpstr">
      <vt:lpstr>Blackadder ITC</vt:lpstr>
      <vt:lpstr>Candara</vt:lpstr>
      <vt:lpstr>Comic Sans MS</vt:lpstr>
      <vt:lpstr>Wingdings 2</vt:lpstr>
      <vt:lpstr>Human</vt:lpstr>
      <vt:lpstr>Husovi předchůdci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H Koláčková</dc:creator>
  <cp:lastModifiedBy>Bednář Milan, nprap.</cp:lastModifiedBy>
  <cp:revision>56</cp:revision>
  <dcterms:created xsi:type="dcterms:W3CDTF">2011-10-14T09:00:52Z</dcterms:created>
  <dcterms:modified xsi:type="dcterms:W3CDTF">2020-11-10T21:10:34Z</dcterms:modified>
</cp:coreProperties>
</file>