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8" r:id="rId3"/>
    <p:sldId id="259" r:id="rId4"/>
    <p:sldId id="261" r:id="rId5"/>
    <p:sldId id="272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68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B0324-D089-4C29-9212-C8CC0987F855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E2F8579-8A17-48F7-B71A-0911FC390A4A}">
      <dgm:prSet/>
      <dgm:spPr/>
      <dgm:t>
        <a:bodyPr/>
        <a:lstStyle/>
        <a:p>
          <a:r>
            <a:rPr lang="cs-CZ" b="1" dirty="0">
              <a:latin typeface="Calibri" panose="020F0502020204030204" pitchFamily="34" charset="0"/>
              <a:cs typeface="Calibri" panose="020F0502020204030204" pitchFamily="34" charset="0"/>
            </a:rPr>
            <a:t>Konec 14. století.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A6D8EC-F777-474A-945F-E81100F3AEFD}" type="parTrans" cxnId="{FE612554-7DAC-42B9-B676-6AF147323300}">
      <dgm:prSet/>
      <dgm:spPr/>
      <dgm:t>
        <a:bodyPr/>
        <a:lstStyle/>
        <a:p>
          <a:endParaRPr lang="en-US"/>
        </a:p>
      </dgm:t>
    </dgm:pt>
    <dgm:pt modelId="{C198CB78-2536-4D12-96C6-A60373DC4BA6}" type="sibTrans" cxnId="{FE612554-7DAC-42B9-B676-6AF147323300}">
      <dgm:prSet/>
      <dgm:spPr/>
      <dgm:t>
        <a:bodyPr/>
        <a:lstStyle/>
        <a:p>
          <a:endParaRPr lang="en-US"/>
        </a:p>
      </dgm:t>
    </dgm:pt>
    <dgm:pt modelId="{2649261C-73F2-443F-B855-88030C031FFA}">
      <dgm:prSet/>
      <dgm:spPr/>
      <dgm:t>
        <a:bodyPr/>
        <a:lstStyle/>
        <a:p>
          <a:r>
            <a:rPr lang="cs-CZ" b="1" dirty="0">
              <a:latin typeface="Calibri" panose="020F0502020204030204" pitchFamily="34" charset="0"/>
              <a:cs typeface="Calibri" panose="020F0502020204030204" pitchFamily="34" charset="0"/>
            </a:rPr>
            <a:t>Chtěli vyjádřit </a:t>
          </a:r>
          <a:r>
            <a:rPr lang="cs-CZ" b="1" u="sng" dirty="0">
              <a:latin typeface="Calibri" panose="020F0502020204030204" pitchFamily="34" charset="0"/>
              <a:cs typeface="Calibri" panose="020F0502020204030204" pitchFamily="34" charset="0"/>
            </a:rPr>
            <a:t>nespokojenost s církví</a:t>
          </a:r>
          <a:r>
            <a:rPr lang="cs-CZ" b="1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00B6FA-252F-4A4C-A42B-457C9B6D3C3E}" type="parTrans" cxnId="{8F5BC18E-5BDD-4076-8DF4-76AC61F05633}">
      <dgm:prSet/>
      <dgm:spPr/>
      <dgm:t>
        <a:bodyPr/>
        <a:lstStyle/>
        <a:p>
          <a:endParaRPr lang="en-US"/>
        </a:p>
      </dgm:t>
    </dgm:pt>
    <dgm:pt modelId="{02938E83-07D5-45F9-91C2-911504BD9539}" type="sibTrans" cxnId="{8F5BC18E-5BDD-4076-8DF4-76AC61F05633}">
      <dgm:prSet/>
      <dgm:spPr/>
      <dgm:t>
        <a:bodyPr/>
        <a:lstStyle/>
        <a:p>
          <a:endParaRPr lang="en-US"/>
        </a:p>
      </dgm:t>
    </dgm:pt>
    <dgm:pt modelId="{16FE10BD-7A1C-4FD6-9052-CA0D8CF662BA}">
      <dgm:prSet/>
      <dgm:spPr/>
      <dgm:t>
        <a:bodyPr/>
        <a:lstStyle/>
        <a:p>
          <a:r>
            <a:rPr lang="cs-CZ" b="1" dirty="0">
              <a:latin typeface="Calibri" panose="020F0502020204030204" pitchFamily="34" charset="0"/>
              <a:cs typeface="Calibri" panose="020F0502020204030204" pitchFamily="34" charset="0"/>
            </a:rPr>
            <a:t>Často kázali, </a:t>
          </a:r>
          <a:r>
            <a:rPr lang="cs-CZ" b="1" u="sng" dirty="0">
              <a:latin typeface="Calibri" panose="020F0502020204030204" pitchFamily="34" charset="0"/>
              <a:cs typeface="Calibri" panose="020F0502020204030204" pitchFamily="34" charset="0"/>
            </a:rPr>
            <a:t>usilovali o nápravu společnosti</a:t>
          </a:r>
          <a:r>
            <a:rPr lang="cs-CZ" b="1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373421-0620-4542-8E58-6F92DD1441A5}" type="parTrans" cxnId="{FB51EB66-A996-4529-8AA2-FA3A5769DD0A}">
      <dgm:prSet/>
      <dgm:spPr/>
      <dgm:t>
        <a:bodyPr/>
        <a:lstStyle/>
        <a:p>
          <a:endParaRPr lang="en-US"/>
        </a:p>
      </dgm:t>
    </dgm:pt>
    <dgm:pt modelId="{A534C1B1-C63C-4F41-9BB2-5423417B91F4}" type="sibTrans" cxnId="{FB51EB66-A996-4529-8AA2-FA3A5769DD0A}">
      <dgm:prSet/>
      <dgm:spPr/>
      <dgm:t>
        <a:bodyPr/>
        <a:lstStyle/>
        <a:p>
          <a:endParaRPr lang="en-US"/>
        </a:p>
      </dgm:t>
    </dgm:pt>
    <dgm:pt modelId="{83E7E6AD-3C38-4566-B5A2-C2F061EF7567}">
      <dgm:prSet/>
      <dgm:spPr/>
      <dgm:t>
        <a:bodyPr/>
        <a:lstStyle/>
        <a:p>
          <a:r>
            <a:rPr lang="cs-CZ" b="1" dirty="0">
              <a:latin typeface="Calibri" panose="020F0502020204030204" pitchFamily="34" charset="0"/>
              <a:cs typeface="Calibri" panose="020F0502020204030204" pitchFamily="34" charset="0"/>
            </a:rPr>
            <a:t>Smil Flaška z Pardubic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BF975E-D70B-4B68-9ED2-D0F97E314CE4}" type="parTrans" cxnId="{9C3A33F9-BD11-47CB-B12D-1652FFDD056E}">
      <dgm:prSet/>
      <dgm:spPr/>
      <dgm:t>
        <a:bodyPr/>
        <a:lstStyle/>
        <a:p>
          <a:endParaRPr lang="en-US"/>
        </a:p>
      </dgm:t>
    </dgm:pt>
    <dgm:pt modelId="{6D8F5B8E-925B-4458-A78E-76B173FC4229}" type="sibTrans" cxnId="{9C3A33F9-BD11-47CB-B12D-1652FFDD056E}">
      <dgm:prSet/>
      <dgm:spPr/>
      <dgm:t>
        <a:bodyPr/>
        <a:lstStyle/>
        <a:p>
          <a:endParaRPr lang="en-US"/>
        </a:p>
      </dgm:t>
    </dgm:pt>
    <dgm:pt modelId="{63844C45-4351-43FD-813B-C6E66D242F21}">
      <dgm:prSet/>
      <dgm:spPr/>
      <dgm:t>
        <a:bodyPr/>
        <a:lstStyle/>
        <a:p>
          <a:r>
            <a:rPr lang="cs-CZ" b="1" dirty="0">
              <a:latin typeface="Calibri" panose="020F0502020204030204" pitchFamily="34" charset="0"/>
              <a:cs typeface="Calibri" panose="020F0502020204030204" pitchFamily="34" charset="0"/>
            </a:rPr>
            <a:t>Jan Milíč z Kroměříže – tvrdě kritizoval duchovenstvo, díky českým kázáním měl vliv na chudinu.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D794BA-B041-44EF-921D-459DF01C179B}" type="parTrans" cxnId="{14E9003C-B3A0-44FC-B8DD-52C4F47ABABE}">
      <dgm:prSet/>
      <dgm:spPr/>
      <dgm:t>
        <a:bodyPr/>
        <a:lstStyle/>
        <a:p>
          <a:endParaRPr lang="en-US"/>
        </a:p>
      </dgm:t>
    </dgm:pt>
    <dgm:pt modelId="{EE13F00F-BAEC-4069-9911-71D7960767F5}" type="sibTrans" cxnId="{14E9003C-B3A0-44FC-B8DD-52C4F47ABABE}">
      <dgm:prSet/>
      <dgm:spPr/>
      <dgm:t>
        <a:bodyPr/>
        <a:lstStyle/>
        <a:p>
          <a:endParaRPr lang="en-US"/>
        </a:p>
      </dgm:t>
    </dgm:pt>
    <dgm:pt modelId="{FBC42A50-9441-43C4-9979-F5FCBE4E83E3}" type="pres">
      <dgm:prSet presAssocID="{166B0324-D089-4C29-9212-C8CC0987F8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5F221A1-B940-44C4-B5C2-F57AFE95F39D}" type="pres">
      <dgm:prSet presAssocID="{5E2F8579-8A17-48F7-B71A-0911FC390A4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34BDA6-FC9E-49AD-AE8D-CAC88EBA675C}" type="pres">
      <dgm:prSet presAssocID="{C198CB78-2536-4D12-96C6-A60373DC4BA6}" presName="spacer" presStyleCnt="0"/>
      <dgm:spPr/>
    </dgm:pt>
    <dgm:pt modelId="{A41FC213-540A-4403-9C7E-895C4741E78F}" type="pres">
      <dgm:prSet presAssocID="{2649261C-73F2-443F-B855-88030C031FF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4D8652-87AA-4857-B6D1-E4B82875B2C1}" type="pres">
      <dgm:prSet presAssocID="{02938E83-07D5-45F9-91C2-911504BD9539}" presName="spacer" presStyleCnt="0"/>
      <dgm:spPr/>
    </dgm:pt>
    <dgm:pt modelId="{DF82FFAC-2AD8-443C-A099-E0ED386EC3D8}" type="pres">
      <dgm:prSet presAssocID="{16FE10BD-7A1C-4FD6-9052-CA0D8CF662B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6FC0E5E-D441-4008-97DA-A343C8E90D53}" type="pres">
      <dgm:prSet presAssocID="{A534C1B1-C63C-4F41-9BB2-5423417B91F4}" presName="spacer" presStyleCnt="0"/>
      <dgm:spPr/>
    </dgm:pt>
    <dgm:pt modelId="{6243D5BF-8178-4484-840F-96174DF6DFDC}" type="pres">
      <dgm:prSet presAssocID="{83E7E6AD-3C38-4566-B5A2-C2F061EF756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4EA964D-E302-4205-8FDB-DD2EF42D40A4}" type="pres">
      <dgm:prSet presAssocID="{6D8F5B8E-925B-4458-A78E-76B173FC4229}" presName="spacer" presStyleCnt="0"/>
      <dgm:spPr/>
    </dgm:pt>
    <dgm:pt modelId="{34B54564-BE19-416D-8BB8-98E591BCF928}" type="pres">
      <dgm:prSet presAssocID="{63844C45-4351-43FD-813B-C6E66D242F2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E612554-7DAC-42B9-B676-6AF147323300}" srcId="{166B0324-D089-4C29-9212-C8CC0987F855}" destId="{5E2F8579-8A17-48F7-B71A-0911FC390A4A}" srcOrd="0" destOrd="0" parTransId="{CEA6D8EC-F777-474A-945F-E81100F3AEFD}" sibTransId="{C198CB78-2536-4D12-96C6-A60373DC4BA6}"/>
    <dgm:cxn modelId="{40F68992-A087-4842-A8B1-5B6FE442A1FC}" type="presOf" srcId="{2649261C-73F2-443F-B855-88030C031FFA}" destId="{A41FC213-540A-4403-9C7E-895C4741E78F}" srcOrd="0" destOrd="0" presId="urn:microsoft.com/office/officeart/2005/8/layout/vList2"/>
    <dgm:cxn modelId="{677536FC-5DF5-4692-9F22-2D49EBAADF2F}" type="presOf" srcId="{5E2F8579-8A17-48F7-B71A-0911FC390A4A}" destId="{45F221A1-B940-44C4-B5C2-F57AFE95F39D}" srcOrd="0" destOrd="0" presId="urn:microsoft.com/office/officeart/2005/8/layout/vList2"/>
    <dgm:cxn modelId="{8F5BC18E-5BDD-4076-8DF4-76AC61F05633}" srcId="{166B0324-D089-4C29-9212-C8CC0987F855}" destId="{2649261C-73F2-443F-B855-88030C031FFA}" srcOrd="1" destOrd="0" parTransId="{4B00B6FA-252F-4A4C-A42B-457C9B6D3C3E}" sibTransId="{02938E83-07D5-45F9-91C2-911504BD9539}"/>
    <dgm:cxn modelId="{FB51EB66-A996-4529-8AA2-FA3A5769DD0A}" srcId="{166B0324-D089-4C29-9212-C8CC0987F855}" destId="{16FE10BD-7A1C-4FD6-9052-CA0D8CF662BA}" srcOrd="2" destOrd="0" parTransId="{81373421-0620-4542-8E58-6F92DD1441A5}" sibTransId="{A534C1B1-C63C-4F41-9BB2-5423417B91F4}"/>
    <dgm:cxn modelId="{14E9003C-B3A0-44FC-B8DD-52C4F47ABABE}" srcId="{166B0324-D089-4C29-9212-C8CC0987F855}" destId="{63844C45-4351-43FD-813B-C6E66D242F21}" srcOrd="4" destOrd="0" parTransId="{71D794BA-B041-44EF-921D-459DF01C179B}" sibTransId="{EE13F00F-BAEC-4069-9911-71D7960767F5}"/>
    <dgm:cxn modelId="{CF2250BE-9F3E-45A4-A804-9F2AE3769651}" type="presOf" srcId="{63844C45-4351-43FD-813B-C6E66D242F21}" destId="{34B54564-BE19-416D-8BB8-98E591BCF928}" srcOrd="0" destOrd="0" presId="urn:microsoft.com/office/officeart/2005/8/layout/vList2"/>
    <dgm:cxn modelId="{77BB79A9-4EFA-439E-A669-5F9B21BF11C8}" type="presOf" srcId="{166B0324-D089-4C29-9212-C8CC0987F855}" destId="{FBC42A50-9441-43C4-9979-F5FCBE4E83E3}" srcOrd="0" destOrd="0" presId="urn:microsoft.com/office/officeart/2005/8/layout/vList2"/>
    <dgm:cxn modelId="{9C3A33F9-BD11-47CB-B12D-1652FFDD056E}" srcId="{166B0324-D089-4C29-9212-C8CC0987F855}" destId="{83E7E6AD-3C38-4566-B5A2-C2F061EF7567}" srcOrd="3" destOrd="0" parTransId="{EBBF975E-D70B-4B68-9ED2-D0F97E314CE4}" sibTransId="{6D8F5B8E-925B-4458-A78E-76B173FC4229}"/>
    <dgm:cxn modelId="{730A7070-5F07-4163-BFF1-E604D6F96FBB}" type="presOf" srcId="{83E7E6AD-3C38-4566-B5A2-C2F061EF7567}" destId="{6243D5BF-8178-4484-840F-96174DF6DFDC}" srcOrd="0" destOrd="0" presId="urn:microsoft.com/office/officeart/2005/8/layout/vList2"/>
    <dgm:cxn modelId="{2169F622-96BB-459F-93B9-28E238E20027}" type="presOf" srcId="{16FE10BD-7A1C-4FD6-9052-CA0D8CF662BA}" destId="{DF82FFAC-2AD8-443C-A099-E0ED386EC3D8}" srcOrd="0" destOrd="0" presId="urn:microsoft.com/office/officeart/2005/8/layout/vList2"/>
    <dgm:cxn modelId="{308C2D37-73A5-451C-BDE3-AB8B1AF0256E}" type="presParOf" srcId="{FBC42A50-9441-43C4-9979-F5FCBE4E83E3}" destId="{45F221A1-B940-44C4-B5C2-F57AFE95F39D}" srcOrd="0" destOrd="0" presId="urn:microsoft.com/office/officeart/2005/8/layout/vList2"/>
    <dgm:cxn modelId="{0F5C8771-D32D-4C66-A096-7476CB41523B}" type="presParOf" srcId="{FBC42A50-9441-43C4-9979-F5FCBE4E83E3}" destId="{2534BDA6-FC9E-49AD-AE8D-CAC88EBA675C}" srcOrd="1" destOrd="0" presId="urn:microsoft.com/office/officeart/2005/8/layout/vList2"/>
    <dgm:cxn modelId="{B28D4B52-00D6-407C-B6CE-38EBE34D11E8}" type="presParOf" srcId="{FBC42A50-9441-43C4-9979-F5FCBE4E83E3}" destId="{A41FC213-540A-4403-9C7E-895C4741E78F}" srcOrd="2" destOrd="0" presId="urn:microsoft.com/office/officeart/2005/8/layout/vList2"/>
    <dgm:cxn modelId="{86A1F853-1852-44C9-A025-71AD7FED88FD}" type="presParOf" srcId="{FBC42A50-9441-43C4-9979-F5FCBE4E83E3}" destId="{A24D8652-87AA-4857-B6D1-E4B82875B2C1}" srcOrd="3" destOrd="0" presId="urn:microsoft.com/office/officeart/2005/8/layout/vList2"/>
    <dgm:cxn modelId="{A92FC3CD-D61F-4CDB-9EF0-607A2B72EE41}" type="presParOf" srcId="{FBC42A50-9441-43C4-9979-F5FCBE4E83E3}" destId="{DF82FFAC-2AD8-443C-A099-E0ED386EC3D8}" srcOrd="4" destOrd="0" presId="urn:microsoft.com/office/officeart/2005/8/layout/vList2"/>
    <dgm:cxn modelId="{4A7199E7-56AE-4E6F-81D0-E50743AA6AE1}" type="presParOf" srcId="{FBC42A50-9441-43C4-9979-F5FCBE4E83E3}" destId="{D6FC0E5E-D441-4008-97DA-A343C8E90D53}" srcOrd="5" destOrd="0" presId="urn:microsoft.com/office/officeart/2005/8/layout/vList2"/>
    <dgm:cxn modelId="{725DF8F4-C1E1-4EFD-8D71-552858AE8CB9}" type="presParOf" srcId="{FBC42A50-9441-43C4-9979-F5FCBE4E83E3}" destId="{6243D5BF-8178-4484-840F-96174DF6DFDC}" srcOrd="6" destOrd="0" presId="urn:microsoft.com/office/officeart/2005/8/layout/vList2"/>
    <dgm:cxn modelId="{1971259D-0623-4C59-9B82-05ACA1E77B62}" type="presParOf" srcId="{FBC42A50-9441-43C4-9979-F5FCBE4E83E3}" destId="{64EA964D-E302-4205-8FDB-DD2EF42D40A4}" srcOrd="7" destOrd="0" presId="urn:microsoft.com/office/officeart/2005/8/layout/vList2"/>
    <dgm:cxn modelId="{B62CE558-5FC0-4AB0-B731-9048B43F7164}" type="presParOf" srcId="{FBC42A50-9441-43C4-9979-F5FCBE4E83E3}" destId="{34B54564-BE19-416D-8BB8-98E591BCF92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221A1-B940-44C4-B5C2-F57AFE95F39D}">
      <dsp:nvSpPr>
        <dsp:cNvPr id="0" name=""/>
        <dsp:cNvSpPr/>
      </dsp:nvSpPr>
      <dsp:spPr>
        <a:xfrm>
          <a:off x="0" y="773283"/>
          <a:ext cx="10576558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Konec 14. století.</a:t>
          </a:r>
          <a:endParaRPr lang="en-US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417" y="796700"/>
        <a:ext cx="10529724" cy="432866"/>
      </dsp:txXfrm>
    </dsp:sp>
    <dsp:sp modelId="{A41FC213-540A-4403-9C7E-895C4741E78F}">
      <dsp:nvSpPr>
        <dsp:cNvPr id="0" name=""/>
        <dsp:cNvSpPr/>
      </dsp:nvSpPr>
      <dsp:spPr>
        <a:xfrm>
          <a:off x="0" y="1310583"/>
          <a:ext cx="10576558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Chtěli vyjádřit </a:t>
          </a:r>
          <a:r>
            <a:rPr lang="cs-CZ" sz="2000" b="1" u="sng" kern="1200" dirty="0">
              <a:latin typeface="Calibri" panose="020F0502020204030204" pitchFamily="34" charset="0"/>
              <a:cs typeface="Calibri" panose="020F0502020204030204" pitchFamily="34" charset="0"/>
            </a:rPr>
            <a:t>nespokojenost s církví</a:t>
          </a:r>
          <a:r>
            <a:rPr lang="cs-CZ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417" y="1334000"/>
        <a:ext cx="10529724" cy="432866"/>
      </dsp:txXfrm>
    </dsp:sp>
    <dsp:sp modelId="{DF82FFAC-2AD8-443C-A099-E0ED386EC3D8}">
      <dsp:nvSpPr>
        <dsp:cNvPr id="0" name=""/>
        <dsp:cNvSpPr/>
      </dsp:nvSpPr>
      <dsp:spPr>
        <a:xfrm>
          <a:off x="0" y="1847884"/>
          <a:ext cx="10576558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Často kázali, </a:t>
          </a:r>
          <a:r>
            <a:rPr lang="cs-CZ" sz="2000" b="1" u="sng" kern="1200" dirty="0">
              <a:latin typeface="Calibri" panose="020F0502020204030204" pitchFamily="34" charset="0"/>
              <a:cs typeface="Calibri" panose="020F0502020204030204" pitchFamily="34" charset="0"/>
            </a:rPr>
            <a:t>usilovali o nápravu společnosti</a:t>
          </a:r>
          <a:r>
            <a:rPr lang="cs-CZ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417" y="1871301"/>
        <a:ext cx="10529724" cy="432866"/>
      </dsp:txXfrm>
    </dsp:sp>
    <dsp:sp modelId="{6243D5BF-8178-4484-840F-96174DF6DFDC}">
      <dsp:nvSpPr>
        <dsp:cNvPr id="0" name=""/>
        <dsp:cNvSpPr/>
      </dsp:nvSpPr>
      <dsp:spPr>
        <a:xfrm>
          <a:off x="0" y="2385184"/>
          <a:ext cx="10576558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Smil Flaška z Pardubic</a:t>
          </a:r>
          <a:endParaRPr lang="en-US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417" y="2408601"/>
        <a:ext cx="10529724" cy="432866"/>
      </dsp:txXfrm>
    </dsp:sp>
    <dsp:sp modelId="{34B54564-BE19-416D-8BB8-98E591BCF928}">
      <dsp:nvSpPr>
        <dsp:cNvPr id="0" name=""/>
        <dsp:cNvSpPr/>
      </dsp:nvSpPr>
      <dsp:spPr>
        <a:xfrm>
          <a:off x="0" y="2922484"/>
          <a:ext cx="10576558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Jan Milíč z Kroměříže – tvrdě kritizoval duchovenstvo, díky českým kázáním měl vliv na chudinu.</a:t>
          </a:r>
          <a:endParaRPr lang="en-US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417" y="2945901"/>
        <a:ext cx="10529724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F3D291C2-7D50-49CA-A668-012DCF8589E3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9C161EF-AE9C-44A1-9222-F85E39CE0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47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91C2-7D50-49CA-A668-012DCF8589E3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61EF-AE9C-44A1-9222-F85E39CE0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79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3D291C2-7D50-49CA-A668-012DCF8589E3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9C161EF-AE9C-44A1-9222-F85E39CE0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3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91C2-7D50-49CA-A668-012DCF8589E3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61EF-AE9C-44A1-9222-F85E39CE0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99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3D291C2-7D50-49CA-A668-012DCF8589E3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9C161EF-AE9C-44A1-9222-F85E39CE0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76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3D291C2-7D50-49CA-A668-012DCF8589E3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9C161EF-AE9C-44A1-9222-F85E39CE0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16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3D291C2-7D50-49CA-A668-012DCF8589E3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9C161EF-AE9C-44A1-9222-F85E39CE0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18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91C2-7D50-49CA-A668-012DCF8589E3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61EF-AE9C-44A1-9222-F85E39CE0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82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3D291C2-7D50-49CA-A668-012DCF8589E3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9C161EF-AE9C-44A1-9222-F85E39CE0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08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91C2-7D50-49CA-A668-012DCF8589E3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61EF-AE9C-44A1-9222-F85E39CE0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80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3D291C2-7D50-49CA-A668-012DCF8589E3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89C161EF-AE9C-44A1-9222-F85E39CE0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96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291C2-7D50-49CA-A668-012DCF8589E3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61EF-AE9C-44A1-9222-F85E39CE0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03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4C19D-E7A2-4CDE-A897-35F2BC959B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5E99E3F-7A89-4769-AAB0-DC0E42BE12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E9129042-28FB-49B3-BF09-C0FC70414C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C857079D-69FB-4AAE-939D-50320676C6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44E06FFE-2B6E-451F-8584-36CB56B92A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4A9C3EAA-1C7F-4CBB-80F3-40FAD96297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3289920A-A485-4023-84F5-973CB3AF16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6B258C87-5B91-45CB-BEAD-B9CD515B30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5E8F853B-7045-4974-ADFB-592F01B4CC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4307ABD8-4121-4188-A6A8-BF0841F5BC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2E660CAF-84FD-4236-8BD1-570BEBF0D2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C67DCC6D-C589-411A-83EF-249E925FA1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EF00B7C0-9045-4017-A91E-6129702F91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25806466-98F7-4333-9BC7-BB44F5E9CF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9E23BC68-3437-491F-BBEA-2DC61316AA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36B9FD89-406D-41F1-ADEF-F74A9B1DF0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CC0948A3-F3F2-4AA7-B558-4F1E0EBED8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277408B3-EE29-4600-9011-F83CA3FEAF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2E4DE87A-3195-410F-A185-3E41350B59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4372AC40-5D77-44AE-A395-853703161F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74BF19D7-D76B-41DB-8E7B-644E15863C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80"/>
          <a:stretch/>
        </p:blipFill>
        <p:spPr bwMode="auto">
          <a:xfrm>
            <a:off x="20" y="10"/>
            <a:ext cx="6745008" cy="685776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21B67326-1D79-49D3-9B25-28080FDFF9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62312" y="1186483"/>
            <a:ext cx="3822597" cy="4477933"/>
            <a:chOff x="807084" y="1186483"/>
            <a:chExt cx="3822597" cy="4477933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9FBAF07-4DBD-469A-AA51-A4A5E73F99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Isosceles Triangle 39">
              <a:extLst>
                <a:ext uri="{FF2B5EF4-FFF2-40B4-BE49-F238E27FC236}">
                  <a16:creationId xmlns:a16="http://schemas.microsoft.com/office/drawing/2014/main" id="{B5B72DC2-A0AE-4085-87CB-F3401BB331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406CCDB-6E4B-4E06-9660-473F646439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7650643" y="2075504"/>
            <a:ext cx="3654569" cy="2042725"/>
          </a:xfrm>
        </p:spPr>
        <p:txBody>
          <a:bodyPr>
            <a:normAutofit/>
          </a:bodyPr>
          <a:lstStyle/>
          <a:p>
            <a:r>
              <a:rPr lang="cs-CZ" dirty="0"/>
              <a:t>Jan Hus</a:t>
            </a:r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>
          <a:xfrm>
            <a:off x="7650645" y="4202728"/>
            <a:ext cx="3654568" cy="1026125"/>
          </a:xfrm>
        </p:spPr>
        <p:txBody>
          <a:bodyPr>
            <a:normAutofit/>
          </a:bodyPr>
          <a:lstStyle/>
          <a:p>
            <a:r>
              <a:rPr lang="cs-CZ" dirty="0"/>
              <a:t>8. ročník </a:t>
            </a:r>
          </a:p>
        </p:txBody>
      </p:sp>
    </p:spTree>
    <p:extLst>
      <p:ext uri="{BB962C8B-B14F-4D97-AF65-F5344CB8AC3E}">
        <p14:creationId xmlns:p14="http://schemas.microsoft.com/office/powerpoint/2010/main" val="763038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7" name="Rectangle 71">
            <a:extLst>
              <a:ext uri="{FF2B5EF4-FFF2-40B4-BE49-F238E27FC236}">
                <a16:creationId xmlns:a16="http://schemas.microsoft.com/office/drawing/2014/main" id="{D6E56CF3-26B9-4D5A-96C0-31E3E53BB5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78" name="Group 73">
            <a:extLst>
              <a:ext uri="{FF2B5EF4-FFF2-40B4-BE49-F238E27FC236}">
                <a16:creationId xmlns:a16="http://schemas.microsoft.com/office/drawing/2014/main" id="{7E61D94F-EA5C-4330-8A35-483A7E5893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BF6168A-9E65-4524-A92C-534967CC9B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03494CE7-F2DE-46D5-AC7D-30071BCCB5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91F5A2CE-439D-4922-961F-6A986BDF2C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DC9BAAB3-1FB8-4A81-863E-A05ED78288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FA50AFC3-F23E-4058-8D71-9BD07AEA28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182B2B33-19FD-402E-8E35-A8E867FB92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0FA38FB1-0238-4631-84CC-766DC76EE8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4516460F-0122-450D-8257-E27F8E553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95CF39E3-8AA8-482D-9C7E-B472D289F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297A3F66-FF49-4C69-91A4-018DFDCA4D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EF2CA154-6FAF-4F24-833A-C327B1030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45E949B0-6D59-4E0C-A2F6-6D98842049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AE77593D-3B3D-4BEC-9B83-C7556559CF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FB8550CF-4B41-4509-9CBF-E0EEFEB94D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50DA9124-2618-4DA7-AE4A-B228BD9CFA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6741AAD5-45BA-4FDA-AEDF-3337296BC5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BB56D020-0FBC-4705-9EF0-009EE9E7BD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5DD03962-6BCE-4284-B97A-851C4BC692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BFC97152-3801-4E0D-B746-0F7DFBC6DC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id="{19FFD9BF-F64C-425B-8E0B-CA0F1B466A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25">
              <a:extLst>
                <a:ext uri="{FF2B5EF4-FFF2-40B4-BE49-F238E27FC236}">
                  <a16:creationId xmlns:a16="http://schemas.microsoft.com/office/drawing/2014/main" id="{C6ED711B-36ED-4173-AB44-8C86ADF0F6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256F45B4-234D-4F59-AF8D-9A8AFB94D7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D8E6E23-45CE-445A-904E-62F785DA43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9557" y="0"/>
            <a:ext cx="4640799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6658" y="413491"/>
            <a:ext cx="4005608" cy="276386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Isosceles Triangle 22">
            <a:extLst>
              <a:ext uri="{FF2B5EF4-FFF2-40B4-BE49-F238E27FC236}">
                <a16:creationId xmlns:a16="http://schemas.microsoft.com/office/drawing/2014/main" id="{E5FE8003-E652-491E-9169-0097F83C8F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DC66091-68FA-4006-8A27-6401681461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3978" y="1718735"/>
            <a:ext cx="5767566" cy="1072378"/>
          </a:xfrm>
        </p:spPr>
        <p:txBody>
          <a:bodyPr anchor="ctr">
            <a:normAutofit/>
          </a:bodyPr>
          <a:lstStyle/>
          <a:p>
            <a:r>
              <a:rPr lang="cs-CZ" sz="3600" b="1" dirty="0"/>
              <a:t>Jan Hus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3102" y="2789239"/>
            <a:ext cx="5768442" cy="26836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rgbClr val="FFFFFE"/>
                </a:solidFill>
              </a:rPr>
              <a:t>Kostnický koncil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FFFFFE"/>
                </a:solidFill>
              </a:rPr>
              <a:t>Upálení Jana Husa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7441" y="3587191"/>
            <a:ext cx="1883735" cy="295487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167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/>
              <a:t>Jan Hus - dílo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>
            <a:normAutofit/>
          </a:bodyPr>
          <a:lstStyle/>
          <a:p>
            <a:r>
              <a:rPr lang="cs-CZ" dirty="0"/>
              <a:t>V Kostnici 10. června 1415</a:t>
            </a:r>
          </a:p>
          <a:p>
            <a:pPr marL="0" indent="0">
              <a:buNone/>
            </a:pPr>
            <a:r>
              <a:rPr lang="cs-CZ" dirty="0"/>
              <a:t>Věrní a v bohu milí páni, </a:t>
            </a:r>
            <a:r>
              <a:rPr lang="cs-CZ" dirty="0" err="1"/>
              <a:t>panie</a:t>
            </a:r>
            <a:r>
              <a:rPr lang="cs-CZ" dirty="0"/>
              <a:t>, bohatí a chudí!</a:t>
            </a:r>
          </a:p>
          <a:p>
            <a:pPr marL="0" indent="0">
              <a:buNone/>
            </a:pPr>
            <a:r>
              <a:rPr lang="cs-CZ" dirty="0"/>
              <a:t>Prosím Vás, aby pravdu boží, </a:t>
            </a:r>
            <a:r>
              <a:rPr lang="cs-CZ" dirty="0" err="1"/>
              <a:t>kterúž</a:t>
            </a:r>
            <a:r>
              <a:rPr lang="cs-CZ" dirty="0"/>
              <a:t> sem z </a:t>
            </a:r>
            <a:r>
              <a:rPr lang="cs-CZ" dirty="0" err="1"/>
              <a:t>božieho</a:t>
            </a:r>
            <a:r>
              <a:rPr lang="cs-CZ" dirty="0"/>
              <a:t> zákona psal a z řečí svatých kázal a psal, aby </a:t>
            </a:r>
            <a:r>
              <a:rPr lang="cs-CZ" dirty="0" err="1"/>
              <a:t>sě</a:t>
            </a:r>
            <a:r>
              <a:rPr lang="cs-CZ" dirty="0"/>
              <a:t> té drželi. Také prosím, aby </a:t>
            </a:r>
            <a:r>
              <a:rPr lang="cs-CZ" dirty="0" err="1"/>
              <a:t>sě</a:t>
            </a:r>
            <a:r>
              <a:rPr lang="cs-CZ" dirty="0"/>
              <a:t> milovali, dobrých násilím tlačiti nedali a pravdy každému přáli.</a:t>
            </a:r>
          </a:p>
          <a:p>
            <a:pPr marL="0" indent="0">
              <a:buNone/>
            </a:pPr>
            <a:r>
              <a:rPr lang="cs-CZ" dirty="0"/>
              <a:t>Z listu mistra Jana Husa z kostnického vězení</a:t>
            </a:r>
          </a:p>
        </p:txBody>
      </p:sp>
    </p:spTree>
    <p:extLst>
      <p:ext uri="{BB962C8B-B14F-4D97-AF65-F5344CB8AC3E}">
        <p14:creationId xmlns:p14="http://schemas.microsoft.com/office/powerpoint/2010/main" val="2757284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cs-CZ" sz="4400" b="1" dirty="0">
                <a:solidFill>
                  <a:srgbClr val="FF0000"/>
                </a:solidFill>
              </a:rPr>
              <a:t>Jan Hus - dílo</a:t>
            </a:r>
            <a:endParaRPr lang="cs-CZ" sz="4400" dirty="0">
              <a:solidFill>
                <a:srgbClr val="FF0000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církvi = De </a:t>
            </a:r>
            <a:r>
              <a:rPr lang="cs-CZ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ecclesia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kritika církve, její hlavou je Kristus, ne papež.</a:t>
            </a:r>
          </a:p>
          <a:p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pravopise českém = De </a:t>
            </a:r>
            <a:r>
              <a:rPr lang="cs-CZ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orthographia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bohemica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zjednodušení pravopisu, zavedení diakritiky, počešťování německých slov.</a:t>
            </a:r>
          </a:p>
          <a:p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Dcerka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rady pro ženy a dívky.</a:t>
            </a:r>
          </a:p>
        </p:txBody>
      </p:sp>
    </p:spTree>
    <p:extLst>
      <p:ext uri="{BB962C8B-B14F-4D97-AF65-F5344CB8AC3E}">
        <p14:creationId xmlns:p14="http://schemas.microsoft.com/office/powerpoint/2010/main" val="1724559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cs-CZ" sz="4400" b="1" dirty="0">
                <a:solidFill>
                  <a:schemeClr val="tx1"/>
                </a:solidFill>
              </a:rPr>
              <a:t>Jan Hus - dílo</a:t>
            </a:r>
            <a:endParaRPr lang="cs-CZ" sz="44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Výklad Viery, Desatera a Páteře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= Výklad modliteb věřím v Boha, Desatero, Otčenáš.</a:t>
            </a:r>
          </a:p>
          <a:p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Knížky o svatokupectví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kritika odpustků, úplatkářství, bohatství církve.</a:t>
            </a:r>
          </a:p>
          <a:p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Postila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výklad částí evangelia.</a:t>
            </a:r>
          </a:p>
          <a:p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Listy z Kostnice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otevřené dopisy, vlastní obhajoba.</a:t>
            </a:r>
          </a:p>
        </p:txBody>
      </p:sp>
    </p:spTree>
    <p:extLst>
      <p:ext uri="{BB962C8B-B14F-4D97-AF65-F5344CB8AC3E}">
        <p14:creationId xmlns:p14="http://schemas.microsoft.com/office/powerpoint/2010/main" val="951376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3C5918A-1DC5-4CF3-AA27-00AA3088AA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786683A-6FD6-4BF7-B3B0-DC39767739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5169E50-59FB-4AEE-B61D-44A882A4C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17C30F0-5A38-4B60-B632-3AF7C2780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00CBA5-3F2B-4AAC-9F86-99AFECC19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74928" y="1124998"/>
            <a:ext cx="3456122" cy="4589717"/>
          </a:xfrm>
        </p:spPr>
        <p:txBody>
          <a:bodyPr>
            <a:normAutofit/>
          </a:bodyPr>
          <a:lstStyle/>
          <a:p>
            <a:pPr algn="l"/>
            <a:r>
              <a:rPr lang="cs-CZ" sz="4800" b="1"/>
              <a:t>Husův vliv na vývoj českého pravopisu</a:t>
            </a:r>
            <a:r>
              <a:rPr lang="cs-CZ" sz="4800"/>
              <a:t/>
            </a:r>
            <a:br>
              <a:rPr lang="cs-CZ" sz="4800"/>
            </a:br>
            <a:endParaRPr lang="cs-CZ" sz="48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8577" y="794042"/>
            <a:ext cx="5427137" cy="5248622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je zřejmě autorem spisu </a:t>
            </a:r>
            <a:r>
              <a:rPr lang="cs-CZ" sz="2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pravopise českém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(De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orthographia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bohemica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místo pravopisu spřežkového zavedl </a:t>
            </a:r>
            <a:r>
              <a:rPr lang="cs-CZ" sz="2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pravopis diakritický 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(rozlišující, tj. se znaménky); dlouhé samohlásky označoval čárkou, např. á, měkké souhlásky tečkou (tzv. nabodeníčko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např.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ż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; dbal o správnou výslovnost, odstranil archaismy, nahrazoval německá slova českými</a:t>
            </a:r>
          </a:p>
          <a:p>
            <a:endParaRPr lang="cs-CZ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chemeClr val="tx1"/>
                </a:solidFill>
              </a:rPr>
              <a:t>Husovi předchůdci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730C1C19-2738-4C4A-B293-D650ECAFCC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71027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118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>
            <a:normAutofit/>
          </a:bodyPr>
          <a:lstStyle/>
          <a:p>
            <a:pPr algn="l"/>
            <a:r>
              <a:rPr lang="cs-CZ" sz="3200" b="1"/>
              <a:t>Husovi předchůdci</a:t>
            </a:r>
            <a:endParaRPr lang="cs-CZ" sz="32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>
            <a:norm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Konrád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Waldhauser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kázal německy a latinsky.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Matěj z Janova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kázal latinsky, byl proti bohatství církve.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Tomáš Štítný ze Štítného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jihočeský zeman, psal česky, usiloval o harmonizaci života,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Knížky šestery o obecných věcech křesťanských, Řeči besední, Řeči sváteční a nedělní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– výklad evangelia. </a:t>
            </a:r>
          </a:p>
        </p:txBody>
      </p:sp>
    </p:spTree>
    <p:extLst>
      <p:ext uri="{BB962C8B-B14F-4D97-AF65-F5344CB8AC3E}">
        <p14:creationId xmlns:p14="http://schemas.microsoft.com/office/powerpoint/2010/main" val="959710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3C5918A-1DC5-4CF3-AA27-00AA3088AA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786683A-6FD6-4BF7-B3B0-DC39767739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5169E50-59FB-4AEE-B61D-44A882A4C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17C30F0-5A38-4B60-B632-3AF7C2780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00CBA5-3F2B-4AAC-9F86-99AFECC19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74928" y="1124998"/>
            <a:ext cx="3456122" cy="4589717"/>
          </a:xfrm>
        </p:spPr>
        <p:txBody>
          <a:bodyPr>
            <a:normAutofit/>
          </a:bodyPr>
          <a:lstStyle/>
          <a:p>
            <a:pPr algn="l"/>
            <a:r>
              <a:rPr lang="cs-CZ" sz="4800" b="1" dirty="0"/>
              <a:t>Jan Hus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8577" y="794042"/>
            <a:ext cx="5427137" cy="5248622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Asi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1371 – 1415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narozen v Husinci u Prachatic.</a:t>
            </a:r>
          </a:p>
          <a:p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Mistr svobodných umění, kněz, filozof, teolog, univerzitní profesor, rektor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Od roku 1402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kazatel v kapli Betlémské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Kritizoval bohaté církevní hodnostáře, zámožné panstvo, ovlivňoval názory lidu.</a:t>
            </a:r>
          </a:p>
        </p:txBody>
      </p:sp>
    </p:spTree>
    <p:extLst>
      <p:ext uri="{BB962C8B-B14F-4D97-AF65-F5344CB8AC3E}">
        <p14:creationId xmlns:p14="http://schemas.microsoft.com/office/powerpoint/2010/main" val="2131201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7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8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4311" y="671951"/>
            <a:ext cx="5032371" cy="335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25" name="Content Placeholder 4124">
            <a:extLst>
              <a:ext uri="{FF2B5EF4-FFF2-40B4-BE49-F238E27FC236}">
                <a16:creationId xmlns:a16="http://schemas.microsoft.com/office/drawing/2014/main" id="{298331D4-3503-4286-B442-EF6F664CA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4767660"/>
            <a:ext cx="6281873" cy="1770300"/>
          </a:xfrm>
        </p:spPr>
        <p:txBody>
          <a:bodyPr>
            <a:norm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Pomník na Staroměstském náměstí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95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80485" y="841375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cs-CZ" sz="3600" b="1" dirty="0">
                <a:solidFill>
                  <a:schemeClr val="accent1"/>
                </a:solidFill>
              </a:rPr>
              <a:t>Jan Hus</a:t>
            </a:r>
            <a:endParaRPr lang="cs-CZ" sz="3600" dirty="0">
              <a:solidFill>
                <a:schemeClr val="accent1"/>
              </a:solidFill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9899" y="2125757"/>
            <a:ext cx="6123783" cy="3802762"/>
          </a:xfrm>
        </p:spPr>
        <p:txBody>
          <a:bodyPr anchor="t">
            <a:normAutofit/>
          </a:bodyPr>
          <a:lstStyle/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Církevní vrchnost se ho snažila umlčet.</a:t>
            </a:r>
          </a:p>
          <a:p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Požadoval chudobu církve, obhajoval Jana Viklefa – anglický profesor oxfordské univerzity, mluvil o úpadku církve, hromadění majetku.</a:t>
            </a:r>
          </a:p>
          <a:p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1410 – pražský arcibiskup dal spálit Viklefovy knihy – označil je za kacířské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4381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3C5918A-1DC5-4CF3-AA27-00AA3088AA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786683A-6FD6-4BF7-B3B0-DC39767739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5169E50-59FB-4AEE-B61D-44A882A4C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17C30F0-5A38-4B60-B632-3AF7C2780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00CBA5-3F2B-4AAC-9F86-99AFECC19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74928" y="1124998"/>
            <a:ext cx="3456122" cy="4589717"/>
          </a:xfrm>
        </p:spPr>
        <p:txBody>
          <a:bodyPr>
            <a:normAutofit/>
          </a:bodyPr>
          <a:lstStyle/>
          <a:p>
            <a:pPr algn="l"/>
            <a:r>
              <a:rPr lang="cs-CZ" sz="4800" b="1" dirty="0"/>
              <a:t>Jan Hus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8577" y="794042"/>
            <a:ext cx="5427137" cy="5248622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1412</a:t>
            </a:r>
            <a:r>
              <a:rPr lang="cs-CZ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Hus vystoupil proti prodeji odpustků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Papež dal Husa do klatby</a:t>
            </a:r>
            <a:r>
              <a:rPr lang="cs-CZ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nesměl konat v Praze církevní obřady.</a:t>
            </a:r>
          </a:p>
          <a:p>
            <a:r>
              <a:rPr lang="cs-CZ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Hus odešel na </a:t>
            </a:r>
            <a:r>
              <a:rPr 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Krakovec a Kozí hrádek</a:t>
            </a:r>
            <a:r>
              <a:rPr lang="cs-CZ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psal zde a kázal.</a:t>
            </a:r>
          </a:p>
          <a:p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665939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cs-CZ" sz="4400" b="1" dirty="0">
                <a:solidFill>
                  <a:schemeClr val="tx1"/>
                </a:solidFill>
              </a:rPr>
              <a:t>Jan Hus</a:t>
            </a:r>
            <a:endParaRPr lang="cs-CZ" sz="44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1414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císař Zikmund vyzval Husa k obhajobě před církevním koncilem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Kostnici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Hus obžalován z kacířství, měl své názory odvolat a podřídit se církvi.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Hus nechtěl ustoupit, byl vězněn, mučen.</a:t>
            </a:r>
          </a:p>
        </p:txBody>
      </p:sp>
    </p:spTree>
    <p:extLst>
      <p:ext uri="{BB962C8B-B14F-4D97-AF65-F5344CB8AC3E}">
        <p14:creationId xmlns:p14="http://schemas.microsoft.com/office/powerpoint/2010/main" val="396424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7">
            <a:extLst>
              <a:ext uri="{FF2B5EF4-FFF2-40B4-BE49-F238E27FC236}">
                <a16:creationId xmlns:a16="http://schemas.microsoft.com/office/drawing/2014/main" id="{7D490819-5666-421A-BA38-5BB7F760B6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8FDFAB5E-BFB6-4290-9F06-1AD4E52A3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4FA43FA-82AD-4E41-A5A7-32F0F9DAA7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C3C34A1E-706E-4DB7-891E-6FB4762411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E55BE0F-8EA7-4F30-B3FD-8F6DD29BA2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3C9F415B-574B-4647-BD72-F211EA3FA7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DD98CAF-1BC1-4BD6-AAD2-68EBF8D8B2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FF6CBDDA-3893-44B9-86D9-F1F38D4B5F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FEF4109-DC7B-4C15-9C2D-53A69A120C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0DAA94-BB0A-4185-97AF-CB63182E85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114C7C3A-04DD-4CC1-A272-F2578FE23C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AA1C8D2-B988-4C8F-97B7-229630F2AD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5621FCD-0E62-4332-965D-80FA0EF809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1E7C9B8-4AA1-43A1-A547-785A413952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01F4C519-3639-48B7-A720-466A40BF17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39AFA97-19A9-4DA4-A478-A3E31B83B4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01126FE-0E00-4313-BDE9-CF2C04D96B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1D31F0FA-D603-49E8-B72E-7665CF9A5D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35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8C24D97-A4EA-4764-AEE5-61C0892F66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6B724DA-22AE-4918-B782-3E7CD48583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9F6E83DB-ADF8-409A-95CF-41BE0E028F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C83EE84C-89F7-406E-959C-8E3518D3E4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09B50F9-709E-4054-AD5F-814AD7459F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7720" y="960120"/>
            <a:ext cx="3988993" cy="4171278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>
                <a:solidFill>
                  <a:schemeClr val="tx1"/>
                </a:solidFill>
              </a:rPr>
              <a:t>Jan Hus</a:t>
            </a:r>
            <a:endParaRPr lang="cs-CZ" sz="5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18447" y="960120"/>
            <a:ext cx="6281873" cy="417127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Koncil označil jeho spisy za kacířské.</a:t>
            </a:r>
            <a:endParaRPr lang="cs-CZ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7. 1415 upálen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hranici.</a:t>
            </a:r>
          </a:p>
          <a:p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1416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souzen a upálen Husův přítel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Jeroným Pražský</a:t>
            </a:r>
            <a:r>
              <a:rPr lang="cs-CZ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3913817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541</Words>
  <Application>Microsoft Office PowerPoint</Application>
  <PresentationFormat>Širokoúhlá obrazovka</PresentationFormat>
  <Paragraphs>54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Rockwell</vt:lpstr>
      <vt:lpstr>Wingdings</vt:lpstr>
      <vt:lpstr>Atlas</vt:lpstr>
      <vt:lpstr>Jan Hus</vt:lpstr>
      <vt:lpstr>Husovi předchůdci</vt:lpstr>
      <vt:lpstr>Husovi předchůdci</vt:lpstr>
      <vt:lpstr>Jan Hus</vt:lpstr>
      <vt:lpstr>Prezentace aplikace PowerPoint</vt:lpstr>
      <vt:lpstr>Jan Hus</vt:lpstr>
      <vt:lpstr>Jan Hus</vt:lpstr>
      <vt:lpstr>Jan Hus</vt:lpstr>
      <vt:lpstr>Jan Hus</vt:lpstr>
      <vt:lpstr>Jan Hus</vt:lpstr>
      <vt:lpstr>Jan Hus - dílo</vt:lpstr>
      <vt:lpstr>Jan Hus - dílo</vt:lpstr>
      <vt:lpstr>Jan Hus - dílo</vt:lpstr>
      <vt:lpstr>Husův vliv na vývoj českého pravopisu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Bednář Milan, nprap.</dc:creator>
  <cp:lastModifiedBy>Bednářová Pavla</cp:lastModifiedBy>
  <cp:revision>3</cp:revision>
  <dcterms:created xsi:type="dcterms:W3CDTF">2020-11-18T08:20:18Z</dcterms:created>
  <dcterms:modified xsi:type="dcterms:W3CDTF">2021-11-19T13:16:35Z</dcterms:modified>
</cp:coreProperties>
</file>