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7" r:id="rId8"/>
    <p:sldId id="26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6" autoAdjust="0"/>
    <p:restoredTop sz="94660"/>
  </p:normalViewPr>
  <p:slideViewPr>
    <p:cSldViewPr>
      <p:cViewPr varScale="1">
        <p:scale>
          <a:sx n="120" d="100"/>
          <a:sy n="120" d="100"/>
        </p:scale>
        <p:origin x="13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0CBB1-2A9B-4FB3-B524-E7DFB7FC1EA4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FC250-872D-4B4C-863B-19D365DD182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A2251-A528-452D-987D-361BCC30E8FB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127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757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143119"/>
      </p:ext>
    </p:extLst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9508723"/>
      </p:ext>
    </p:extLst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82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107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767075"/>
      </p:ext>
    </p:extLst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2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17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978910"/>
      </p:ext>
    </p:extLst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719462"/>
      </p:ext>
    </p:extLst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137929"/>
      </p:ext>
    </p:extLst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F421762-6F59-473C-8A99-38EF4DD5CB03}" type="datetimeFigureOut">
              <a:rPr lang="cs-CZ" smtClean="0"/>
              <a:pPr/>
              <a:t>04.11.2020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94CEF71-A5CC-4FA7-AD82-1EDB1D05D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69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ver dir="d"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3D9B6CF-87DD-47C7-B38D-7C5353D4D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9144000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3504" y="2133600"/>
            <a:ext cx="2283714" cy="1898904"/>
          </a:xfrm>
        </p:spPr>
        <p:txBody>
          <a:bodyPr>
            <a:normAutofit/>
          </a:bodyPr>
          <a:lstStyle/>
          <a:p>
            <a:r>
              <a:rPr lang="cs-CZ" sz="2400" b="1" u="sng"/>
              <a:t>Legendy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44816" y="4352543"/>
            <a:ext cx="2001091" cy="1387983"/>
          </a:xfrm>
        </p:spPr>
        <p:txBody>
          <a:bodyPr>
            <a:normAutofit/>
          </a:bodyPr>
          <a:lstStyle/>
          <a:p>
            <a:r>
              <a:rPr lang="cs-CZ" sz="1600" dirty="0">
                <a:solidFill>
                  <a:srgbClr val="FFFFFF"/>
                </a:solidFill>
              </a:rPr>
              <a:t>8. třída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E2328B-DA12-4B90-BD82-3CCF13AF6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722" y="640080"/>
            <a:ext cx="5173218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7FF0B6-332F-4842-A5F8-EA360BD5F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15309" y="802767"/>
            <a:ext cx="4924044" cy="493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4" descr="C:\Users\Aja\AppData\Local\Microsoft\Windows\Temporary Internet Files\Content.IE5\CXMKDN3Y\MC900359519[1].wm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55339" y="1338977"/>
            <a:ext cx="4443984" cy="386534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399032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O čem si budeme dnes povídat? Obrázky napoví.</a:t>
            </a:r>
          </a:p>
        </p:txBody>
      </p:sp>
      <p:pic>
        <p:nvPicPr>
          <p:cNvPr id="3074" name="Picture 2" descr="http://upload.wikimedia.org/wikipedia/commons/thumb/8/87/Christian_cross.svg/180px-Christian_cros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1928802"/>
            <a:ext cx="928694" cy="1295012"/>
          </a:xfrm>
          <a:prstGeom prst="rect">
            <a:avLst/>
          </a:prstGeom>
          <a:noFill/>
        </p:spPr>
      </p:pic>
      <p:pic>
        <p:nvPicPr>
          <p:cNvPr id="3076" name="Picture 4" descr="Soubor:Reims-Portail Nord 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1857364"/>
            <a:ext cx="1070974" cy="1428760"/>
          </a:xfrm>
          <a:prstGeom prst="rect">
            <a:avLst/>
          </a:prstGeom>
          <a:noFill/>
        </p:spPr>
      </p:pic>
      <p:pic>
        <p:nvPicPr>
          <p:cNvPr id="3078" name="Picture 6" descr="C:\Users\Aja\AppData\Local\Microsoft\Windows\Temporary Internet Files\Content.IE5\U2E7PW9E\MC90001930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857364"/>
            <a:ext cx="1428760" cy="1604237"/>
          </a:xfrm>
          <a:prstGeom prst="rect">
            <a:avLst/>
          </a:prstGeom>
          <a:noFill/>
        </p:spPr>
      </p:pic>
      <p:pic>
        <p:nvPicPr>
          <p:cNvPr id="3079" name="Picture 7" descr="C:\Users\Aja\AppData\Local\Microsoft\Windows\Temporary Internet Files\Content.IE5\B5C89PBA\MC90030144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8794" y="1785926"/>
            <a:ext cx="1500198" cy="1660943"/>
          </a:xfrm>
          <a:prstGeom prst="rect">
            <a:avLst/>
          </a:prstGeom>
          <a:noFill/>
        </p:spPr>
      </p:pic>
      <p:sp>
        <p:nvSpPr>
          <p:cNvPr id="9" name="Zaoblený obdélník 8"/>
          <p:cNvSpPr/>
          <p:nvPr/>
        </p:nvSpPr>
        <p:spPr>
          <a:xfrm>
            <a:off x="142844" y="3571876"/>
            <a:ext cx="142876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bg1"/>
                </a:solidFill>
              </a:rPr>
              <a:t>texty</a:t>
            </a:r>
          </a:p>
        </p:txBody>
      </p:sp>
      <p:sp>
        <p:nvSpPr>
          <p:cNvPr id="10" name="Zaoblený obdélník 9"/>
          <p:cNvSpPr/>
          <p:nvPr/>
        </p:nvSpPr>
        <p:spPr>
          <a:xfrm>
            <a:off x="1857356" y="3571876"/>
            <a:ext cx="178595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</a:rPr>
              <a:t>narození</a:t>
            </a:r>
          </a:p>
        </p:txBody>
      </p:sp>
      <p:sp>
        <p:nvSpPr>
          <p:cNvPr id="11" name="Zaoblený obdélník 10"/>
          <p:cNvSpPr/>
          <p:nvPr/>
        </p:nvSpPr>
        <p:spPr>
          <a:xfrm>
            <a:off x="3929058" y="3571876"/>
            <a:ext cx="178595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</a:rPr>
              <a:t>umučení</a:t>
            </a:r>
          </a:p>
        </p:txBody>
      </p:sp>
      <p:sp>
        <p:nvSpPr>
          <p:cNvPr id="12" name="Zaoblený obdélník 11"/>
          <p:cNvSpPr/>
          <p:nvPr/>
        </p:nvSpPr>
        <p:spPr>
          <a:xfrm>
            <a:off x="5929322" y="3571876"/>
            <a:ext cx="1306974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bg1"/>
                </a:solidFill>
              </a:rPr>
              <a:t>smrt</a:t>
            </a:r>
          </a:p>
        </p:txBody>
      </p:sp>
      <p:pic>
        <p:nvPicPr>
          <p:cNvPr id="3080" name="Picture 8" descr="C:\Users\Aja\AppData\Local\Microsoft\Windows\Temporary Internet Files\Content.IE5\I8913PAD\MC90033880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43834" y="1571612"/>
            <a:ext cx="1000132" cy="1763675"/>
          </a:xfrm>
          <a:prstGeom prst="rect">
            <a:avLst/>
          </a:prstGeom>
          <a:noFill/>
        </p:spPr>
      </p:pic>
      <p:sp>
        <p:nvSpPr>
          <p:cNvPr id="14" name="Zaoblený obdélník 13"/>
          <p:cNvSpPr/>
          <p:nvPr/>
        </p:nvSpPr>
        <p:spPr>
          <a:xfrm>
            <a:off x="7286644" y="3571876"/>
            <a:ext cx="157163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chemeClr val="bg1"/>
                </a:solidFill>
              </a:rPr>
              <a:t>svatý</a:t>
            </a:r>
          </a:p>
        </p:txBody>
      </p:sp>
      <p:sp>
        <p:nvSpPr>
          <p:cNvPr id="15" name="Elipsa 14"/>
          <p:cNvSpPr/>
          <p:nvPr/>
        </p:nvSpPr>
        <p:spPr>
          <a:xfrm>
            <a:off x="142844" y="5000636"/>
            <a:ext cx="2857520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u="sng" dirty="0"/>
              <a:t>Legendy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3500430" y="5000636"/>
            <a:ext cx="542928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/>
              <a:t>Texty o narození, umučení a smrti světců.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399032"/>
          </a:xfrm>
        </p:spPr>
        <p:txBody>
          <a:bodyPr>
            <a:normAutofit fontScale="90000"/>
          </a:bodyPr>
          <a:lstStyle/>
          <a:p>
            <a:r>
              <a:rPr lang="cs-CZ" sz="3400" b="1" dirty="0">
                <a:solidFill>
                  <a:schemeClr val="tx1"/>
                </a:solidFill>
              </a:rPr>
              <a:t>Kdo může být prohlášen za svatého? Musí být splněny tyto podmínky.</a:t>
            </a:r>
          </a:p>
        </p:txBody>
      </p:sp>
      <p:sp>
        <p:nvSpPr>
          <p:cNvPr id="4" name="Obdélník 3"/>
          <p:cNvSpPr/>
          <p:nvPr/>
        </p:nvSpPr>
        <p:spPr>
          <a:xfrm>
            <a:off x="285720" y="1428736"/>
            <a:ext cx="814393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bg1"/>
                </a:solidFill>
              </a:rPr>
              <a:t>1. Svatý musí vést dobrý život, pomáhat chudým a nemocným a starat se o ně. </a:t>
            </a:r>
          </a:p>
        </p:txBody>
      </p:sp>
      <p:sp>
        <p:nvSpPr>
          <p:cNvPr id="5" name="Obdélník 4"/>
          <p:cNvSpPr/>
          <p:nvPr/>
        </p:nvSpPr>
        <p:spPr>
          <a:xfrm>
            <a:off x="285720" y="3143248"/>
            <a:ext cx="814393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bg1"/>
                </a:solidFill>
              </a:rPr>
              <a:t>2. Svatý musí zemřít smrtí, při které je prolita krev – většinou probodnut mečem.</a:t>
            </a:r>
          </a:p>
        </p:txBody>
      </p:sp>
      <p:sp>
        <p:nvSpPr>
          <p:cNvPr id="6" name="Obdélník 5"/>
          <p:cNvSpPr/>
          <p:nvPr/>
        </p:nvSpPr>
        <p:spPr>
          <a:xfrm>
            <a:off x="2143108" y="4500570"/>
            <a:ext cx="485778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bg1"/>
                </a:solidFill>
              </a:rPr>
              <a:t>3. Po smrti svatého se musí odehrávat nějaký zázrak – např. Václavovi přirostlo zpět jeho setnuté ucho.</a:t>
            </a:r>
          </a:p>
        </p:txBody>
      </p:sp>
      <p:pic>
        <p:nvPicPr>
          <p:cNvPr id="2049" name="Picture 1" descr="C:\Users\Aja\AppData\Local\Microsoft\Windows\Temporary Internet Files\Content.IE5\NKHCPSU3\MC90042383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1225" y="1928802"/>
            <a:ext cx="1882775" cy="1381125"/>
          </a:xfrm>
          <a:prstGeom prst="rect">
            <a:avLst/>
          </a:prstGeom>
          <a:noFill/>
        </p:spPr>
      </p:pic>
      <p:pic>
        <p:nvPicPr>
          <p:cNvPr id="2050" name="Picture 2" descr="C:\Users\Aja\AppData\Local\Microsoft\Windows\Temporary Internet Files\Content.IE5\EIZP7BPH\MC90035128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631424">
            <a:off x="-216636" y="4937751"/>
            <a:ext cx="3207612" cy="935890"/>
          </a:xfrm>
          <a:prstGeom prst="rect">
            <a:avLst/>
          </a:prstGeom>
          <a:noFill/>
        </p:spPr>
      </p:pic>
      <p:pic>
        <p:nvPicPr>
          <p:cNvPr id="2051" name="Picture 3" descr="C:\Users\Aja\AppData\Local\Microsoft\Windows\Temporary Internet Files\Content.IE5\I8913PAD\MC900238192[2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4357694"/>
            <a:ext cx="1500198" cy="2299675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96263"/>
            <a:ext cx="5937755" cy="1188720"/>
          </a:xfrm>
        </p:spPr>
        <p:txBody>
          <a:bodyPr/>
          <a:lstStyle/>
          <a:p>
            <a:r>
              <a:rPr lang="cs-CZ" b="1" u="sng" dirty="0">
                <a:solidFill>
                  <a:schemeClr val="tx1"/>
                </a:solidFill>
              </a:rPr>
              <a:t>1. Staroslověnské legendy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1617630"/>
          </a:xfrm>
        </p:spPr>
        <p:txBody>
          <a:bodyPr/>
          <a:lstStyle/>
          <a:p>
            <a:r>
              <a:rPr lang="cs-CZ" b="1" u="sng" dirty="0"/>
              <a:t>Legendy </a:t>
            </a:r>
            <a:r>
              <a:rPr lang="cs-CZ" b="1" u="sng" dirty="0" err="1"/>
              <a:t>moravsko</a:t>
            </a:r>
            <a:r>
              <a:rPr lang="cs-CZ" b="1" u="sng" dirty="0"/>
              <a:t> – panonské</a:t>
            </a:r>
            <a:r>
              <a:rPr lang="cs-CZ" dirty="0"/>
              <a:t> popisují život a smrt dvou světců. Poznáš je                      z obrázku?</a:t>
            </a:r>
          </a:p>
        </p:txBody>
      </p:sp>
      <p:pic>
        <p:nvPicPr>
          <p:cNvPr id="29698" name="Picture 2" descr="Soubor:Cyril and Methodi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429000"/>
            <a:ext cx="1857388" cy="3157034"/>
          </a:xfrm>
          <a:prstGeom prst="rect">
            <a:avLst/>
          </a:prstGeom>
          <a:noFill/>
        </p:spPr>
      </p:pic>
      <p:sp>
        <p:nvSpPr>
          <p:cNvPr id="5" name="Elipsa 4"/>
          <p:cNvSpPr/>
          <p:nvPr/>
        </p:nvSpPr>
        <p:spPr>
          <a:xfrm>
            <a:off x="3571868" y="3357562"/>
            <a:ext cx="4857784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/>
              <a:t>Svatý Cyril a svatý Metoděj</a:t>
            </a:r>
          </a:p>
        </p:txBody>
      </p:sp>
      <p:sp>
        <p:nvSpPr>
          <p:cNvPr id="6" name="Elipsa 5"/>
          <p:cNvSpPr/>
          <p:nvPr/>
        </p:nvSpPr>
        <p:spPr>
          <a:xfrm>
            <a:off x="3000364" y="4786322"/>
            <a:ext cx="5786478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Legendy slouží především jako obhajoba staroslověnštiny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147637"/>
            <a:ext cx="8229600" cy="1111981"/>
          </a:xfrm>
        </p:spPr>
        <p:txBody>
          <a:bodyPr/>
          <a:lstStyle/>
          <a:p>
            <a:r>
              <a:rPr lang="cs-CZ" b="1" u="sng" dirty="0">
                <a:solidFill>
                  <a:schemeClr val="tx1"/>
                </a:solidFill>
              </a:rPr>
              <a:t>2. Latinsky psané legendy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2500330"/>
          </a:xfrm>
        </p:spPr>
        <p:txBody>
          <a:bodyPr>
            <a:normAutofit/>
          </a:bodyPr>
          <a:lstStyle/>
          <a:p>
            <a:r>
              <a:rPr lang="cs-CZ" sz="2400" b="1" u="sng" dirty="0"/>
              <a:t>Vita </a:t>
            </a:r>
            <a:r>
              <a:rPr lang="cs-CZ" sz="2400" b="1" u="sng" dirty="0" err="1"/>
              <a:t>et</a:t>
            </a:r>
            <a:r>
              <a:rPr lang="cs-CZ" sz="2400" b="1" u="sng" dirty="0"/>
              <a:t> </a:t>
            </a:r>
            <a:r>
              <a:rPr lang="cs-CZ" sz="2400" b="1" u="sng" dirty="0" err="1"/>
              <a:t>passio</a:t>
            </a:r>
            <a:r>
              <a:rPr lang="cs-CZ" sz="2400" b="1" u="sng" dirty="0"/>
              <a:t> </a:t>
            </a:r>
            <a:r>
              <a:rPr lang="cs-CZ" sz="2400" b="1" u="sng" dirty="0" err="1"/>
              <a:t>sancti</a:t>
            </a:r>
            <a:r>
              <a:rPr lang="cs-CZ" sz="2400" b="1" u="sng" dirty="0"/>
              <a:t> </a:t>
            </a:r>
            <a:r>
              <a:rPr lang="cs-CZ" sz="2400" b="1" u="sng" dirty="0" err="1"/>
              <a:t>Vencaslai</a:t>
            </a:r>
            <a:r>
              <a:rPr lang="cs-CZ" sz="2400" b="1" u="sng" dirty="0"/>
              <a:t> </a:t>
            </a:r>
            <a:r>
              <a:rPr lang="cs-CZ" sz="2400" b="1" u="sng" dirty="0" err="1"/>
              <a:t>et</a:t>
            </a:r>
            <a:r>
              <a:rPr lang="cs-CZ" sz="2400" b="1" u="sng" dirty="0"/>
              <a:t> </a:t>
            </a:r>
            <a:r>
              <a:rPr lang="cs-CZ" sz="2400" b="1" u="sng" dirty="0" err="1"/>
              <a:t>sanctae</a:t>
            </a:r>
            <a:r>
              <a:rPr lang="cs-CZ" sz="2400" b="1" u="sng" dirty="0"/>
              <a:t> </a:t>
            </a:r>
            <a:r>
              <a:rPr lang="cs-CZ" sz="2400" b="1" u="sng" dirty="0" err="1"/>
              <a:t>Ludmilae</a:t>
            </a:r>
            <a:r>
              <a:rPr lang="cs-CZ" sz="2400" b="1" u="sng" dirty="0"/>
              <a:t> </a:t>
            </a:r>
            <a:r>
              <a:rPr lang="cs-CZ" sz="2400" b="1" u="sng" dirty="0" err="1"/>
              <a:t>aviae</a:t>
            </a:r>
            <a:r>
              <a:rPr lang="cs-CZ" sz="2400" b="1" u="sng" dirty="0"/>
              <a:t> </a:t>
            </a:r>
            <a:r>
              <a:rPr lang="cs-CZ" sz="2400" b="1" u="sng" dirty="0" err="1"/>
              <a:t>eius</a:t>
            </a:r>
            <a:r>
              <a:rPr lang="cs-CZ" sz="2400" b="1" u="sng" dirty="0"/>
              <a:t> </a:t>
            </a:r>
          </a:p>
          <a:p>
            <a:pPr>
              <a:buNone/>
            </a:pPr>
            <a:r>
              <a:rPr lang="cs-CZ" sz="2400" i="1" dirty="0"/>
              <a:t>	je latinsky psaná legenda překládaná jako Život svatého Václava a svaté Ludmily babičky jeho. Kvůli dlouhému názvu se používá kratší jméno – </a:t>
            </a:r>
            <a:r>
              <a:rPr lang="cs-CZ" sz="2400" b="1" i="1" u="sng" dirty="0"/>
              <a:t>Kristiánova legenda</a:t>
            </a:r>
            <a:endParaRPr lang="cs-CZ" sz="2400" b="1" u="sng" dirty="0"/>
          </a:p>
        </p:txBody>
      </p:sp>
      <p:pic>
        <p:nvPicPr>
          <p:cNvPr id="30722" name="Picture 2" descr="http://upload.wikimedia.org/wikipedia/commons/thumb/4/44/Christianslegende.jpg/220px-Christianslegen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3357562"/>
            <a:ext cx="2095500" cy="3352801"/>
          </a:xfrm>
          <a:prstGeom prst="rect">
            <a:avLst/>
          </a:prstGeom>
          <a:noFill/>
        </p:spPr>
      </p:pic>
      <p:pic>
        <p:nvPicPr>
          <p:cNvPr id="30724" name="Picture 4" descr="Soubor:Dalimilova kronika vrazda Ludmil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714752"/>
            <a:ext cx="6000792" cy="2894499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500034" y="3700219"/>
            <a:ext cx="5986562" cy="771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err="1">
                <a:solidFill>
                  <a:schemeClr val="bg1"/>
                </a:solidFill>
              </a:rPr>
              <a:t>Tunna</a:t>
            </a:r>
            <a:r>
              <a:rPr lang="cs-CZ" sz="2000" b="1" dirty="0">
                <a:solidFill>
                  <a:schemeClr val="bg1"/>
                </a:solidFill>
              </a:rPr>
              <a:t> a </a:t>
            </a:r>
            <a:r>
              <a:rPr lang="cs-CZ" sz="2000" b="1" dirty="0" err="1">
                <a:solidFill>
                  <a:schemeClr val="bg1"/>
                </a:solidFill>
              </a:rPr>
              <a:t>Gomon</a:t>
            </a:r>
            <a:r>
              <a:rPr lang="cs-CZ" sz="2000" b="1" dirty="0">
                <a:solidFill>
                  <a:schemeClr val="bg1"/>
                </a:solidFill>
              </a:rPr>
              <a:t> vyrážejí dveře a škrtí svatou Ludmilu šálou.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7765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chemeClr val="tx1"/>
                </a:solidFill>
              </a:rPr>
              <a:t>3. Česky psané legendy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1714512"/>
          </a:xfrm>
        </p:spPr>
        <p:txBody>
          <a:bodyPr>
            <a:normAutofit/>
          </a:bodyPr>
          <a:lstStyle/>
          <a:p>
            <a:r>
              <a:rPr lang="cs-CZ" sz="2800" dirty="0"/>
              <a:t>Česky psanou legendou je příběh života ženy, která zasvětila celý svůj život bohu.  </a:t>
            </a:r>
          </a:p>
        </p:txBody>
      </p:sp>
      <p:pic>
        <p:nvPicPr>
          <p:cNvPr id="31746" name="Picture 2" descr="http://upload.wikimedia.org/wikipedia/commons/thumb/c/c7/Michelangelo_Caravaggio_060.jpg/220px-Michelangelo_Caravaggio_0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071679"/>
            <a:ext cx="3000396" cy="4644120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3500430" y="2071678"/>
            <a:ext cx="528641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Legenda o svaté Kateřině</a:t>
            </a:r>
          </a:p>
        </p:txBody>
      </p:sp>
      <p:sp>
        <p:nvSpPr>
          <p:cNvPr id="6" name="Obdélník 5"/>
          <p:cNvSpPr/>
          <p:nvPr/>
        </p:nvSpPr>
        <p:spPr>
          <a:xfrm>
            <a:off x="3500430" y="3000372"/>
            <a:ext cx="5286412" cy="3714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cs-CZ" sz="2000" b="1" dirty="0"/>
              <a:t>Kateřina byla egyptskou princeznou, která zasvětila život Bohu. Když ji císař </a:t>
            </a:r>
            <a:r>
              <a:rPr lang="cs-CZ" sz="2000" b="1" dirty="0" err="1"/>
              <a:t>Maxentius</a:t>
            </a:r>
            <a:r>
              <a:rPr lang="cs-CZ" sz="2000" b="1" dirty="0"/>
              <a:t> požádal o ruku, odmítla. Jako trest ji císař nechal umučit. První pokus o popravu však byl neúspěšný: hořící kolo, na něž měla být vpletena, zasáhl blesk, který kolo spálil a Kateřinu osvobodil. Proto jí císař nechal uřezat prsy a </a:t>
            </a:r>
            <a:r>
              <a:rPr lang="cs-CZ" sz="2000" b="1" dirty="0" err="1"/>
              <a:t>stít</a:t>
            </a:r>
            <a:r>
              <a:rPr lang="cs-CZ" sz="2000" b="1" dirty="0"/>
              <a:t> hlavu. Ze žil světice namísto krve prýštilo mléko a andělé zanesli mrtvé tělo na posvátnou egyptskou horu Sinaj.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2521B-CEBD-4555-99B9-D0DF3C263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5937755" cy="1188720"/>
          </a:xfrm>
        </p:spPr>
        <p:txBody>
          <a:bodyPr/>
          <a:lstStyle/>
          <a:p>
            <a:r>
              <a:rPr lang="cs-CZ" dirty="0"/>
              <a:t>Zápis- Legendy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232EA2-DFCC-4D42-A48F-CFF49975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060848"/>
            <a:ext cx="7416823" cy="2952328"/>
          </a:xfrm>
          <a:solidFill>
            <a:schemeClr val="accent1"/>
          </a:solidFill>
        </p:spPr>
        <p:txBody>
          <a:bodyPr/>
          <a:lstStyle/>
          <a:p>
            <a:r>
              <a:rPr lang="cs-CZ" dirty="0"/>
              <a:t>Legendy jsou texty o narození, životě, umučení a smrti svatých, po smrti svatého se musí odehrávat nějaký zázrak</a:t>
            </a:r>
          </a:p>
          <a:p>
            <a:r>
              <a:rPr lang="cs-CZ" dirty="0"/>
              <a:t>Staroslověnské legendy - Legendy </a:t>
            </a:r>
            <a:r>
              <a:rPr lang="cs-CZ" dirty="0" err="1"/>
              <a:t>moravsko</a:t>
            </a:r>
            <a:r>
              <a:rPr lang="cs-CZ" dirty="0"/>
              <a:t> – panonské popisují život a smrt Cyrila a Metoděje, slouží jako obhajoba staroslověnštiny</a:t>
            </a:r>
          </a:p>
          <a:p>
            <a:r>
              <a:rPr lang="cs-CZ" dirty="0"/>
              <a:t>Latinsky psané legendy – Kristiánova legenda – Život svatého Václava a svaté Ludmily</a:t>
            </a:r>
          </a:p>
          <a:p>
            <a:r>
              <a:rPr lang="cs-CZ" dirty="0"/>
              <a:t>Česky psané legendy – O svaté Kateřině</a:t>
            </a:r>
          </a:p>
        </p:txBody>
      </p:sp>
    </p:spTree>
    <p:extLst>
      <p:ext uri="{BB962C8B-B14F-4D97-AF65-F5344CB8AC3E}">
        <p14:creationId xmlns:p14="http://schemas.microsoft.com/office/powerpoint/2010/main" val="1949561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Správně odpovídej a vylušti, co je skryto pod otázkami.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85992"/>
            <a:ext cx="7686700" cy="41688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23000" dirty="0">
                <a:solidFill>
                  <a:schemeClr val="accent3">
                    <a:lumMod val="75000"/>
                  </a:schemeClr>
                </a:solidFill>
              </a:rPr>
              <a:t>?</a:t>
            </a:r>
          </a:p>
        </p:txBody>
      </p:sp>
    </p:spTree>
  </p:cSld>
  <p:clrMapOvr>
    <a:masterClrMapping/>
  </p:clrMapOvr>
  <p:transition>
    <p:cover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upload.wikimedia.org/wikipedia/commons/thumb/3/32/KyrilMethod.jpg/220px-KyrilMeth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0"/>
            <a:ext cx="5976664" cy="6858000"/>
          </a:xfrm>
          <a:prstGeom prst="rect">
            <a:avLst/>
          </a:prstGeom>
          <a:noFill/>
        </p:spPr>
      </p:pic>
      <p:sp>
        <p:nvSpPr>
          <p:cNvPr id="52" name="Obdélník 51"/>
          <p:cNvSpPr/>
          <p:nvPr/>
        </p:nvSpPr>
        <p:spPr>
          <a:xfrm>
            <a:off x="0" y="0"/>
            <a:ext cx="2357422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Kdo byla babička sv. Václava?</a:t>
            </a:r>
          </a:p>
        </p:txBody>
      </p:sp>
      <p:sp>
        <p:nvSpPr>
          <p:cNvPr id="54" name="Obdélník 53"/>
          <p:cNvSpPr/>
          <p:nvPr/>
        </p:nvSpPr>
        <p:spPr>
          <a:xfrm>
            <a:off x="0" y="0"/>
            <a:ext cx="2357422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1.</a:t>
            </a:r>
          </a:p>
        </p:txBody>
      </p:sp>
      <p:sp>
        <p:nvSpPr>
          <p:cNvPr id="5" name="Obdélník 4"/>
          <p:cNvSpPr/>
          <p:nvPr/>
        </p:nvSpPr>
        <p:spPr>
          <a:xfrm>
            <a:off x="2357422" y="0"/>
            <a:ext cx="2286016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cs-CZ" sz="2000" b="1" dirty="0"/>
              <a:t>Jak Ludmila zemřela?</a:t>
            </a:r>
          </a:p>
        </p:txBody>
      </p:sp>
      <p:sp>
        <p:nvSpPr>
          <p:cNvPr id="6" name="Obdélník 5"/>
          <p:cNvSpPr/>
          <p:nvPr/>
        </p:nvSpPr>
        <p:spPr>
          <a:xfrm>
            <a:off x="2339752" y="0"/>
            <a:ext cx="2300836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2.</a:t>
            </a:r>
          </a:p>
        </p:txBody>
      </p:sp>
      <p:sp>
        <p:nvSpPr>
          <p:cNvPr id="10" name="Obdélník 9"/>
          <p:cNvSpPr/>
          <p:nvPr/>
        </p:nvSpPr>
        <p:spPr>
          <a:xfrm>
            <a:off x="4643438" y="0"/>
            <a:ext cx="2214578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cs-CZ" sz="2000" b="1" dirty="0"/>
              <a:t>Kde byl zabit sv. Václav?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6858016" y="0"/>
            <a:ext cx="2285984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Kdo zabil knížete Václava?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0" y="2428868"/>
            <a:ext cx="2357422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Co víš o životě svaté Kateřiny?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4644008" y="0"/>
            <a:ext cx="2229398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3.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6858016" y="0"/>
            <a:ext cx="2285984" cy="24288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4.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0" y="2420888"/>
            <a:ext cx="2357422" cy="212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5.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2357422" y="2428868"/>
            <a:ext cx="2286016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Jakým jazykem je psána Legenda o svaté Kateřině?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4643438" y="2428868"/>
            <a:ext cx="2214578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Jmenuj tři české světce?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6858016" y="2428868"/>
            <a:ext cx="2285984" cy="2115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Jaký zázrak se stal po smrti Václava?</a:t>
            </a:r>
          </a:p>
        </p:txBody>
      </p:sp>
      <p:sp>
        <p:nvSpPr>
          <p:cNvPr id="19" name="Obdélník 18"/>
          <p:cNvSpPr/>
          <p:nvPr/>
        </p:nvSpPr>
        <p:spPr>
          <a:xfrm>
            <a:off x="0" y="4572008"/>
            <a:ext cx="2357422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O životě kterých světců vypráví moravsko-panonské legendy?</a:t>
            </a:r>
          </a:p>
          <a:p>
            <a:pPr algn="ctr"/>
            <a:endParaRPr lang="cs-CZ" b="1" dirty="0"/>
          </a:p>
        </p:txBody>
      </p:sp>
      <p:sp>
        <p:nvSpPr>
          <p:cNvPr id="20" name="Obdélník 19"/>
          <p:cNvSpPr/>
          <p:nvPr/>
        </p:nvSpPr>
        <p:spPr>
          <a:xfrm>
            <a:off x="2357422" y="4572008"/>
            <a:ext cx="2286016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Komu je zasvěcena rotunda na Řípu?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4643438" y="4572008"/>
            <a:ext cx="2286016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Čí život popisuje Kristiánova legenda?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6858016" y="4572008"/>
            <a:ext cx="2285984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/>
              <a:t>Co je to legenda?</a:t>
            </a:r>
          </a:p>
        </p:txBody>
      </p:sp>
      <p:sp>
        <p:nvSpPr>
          <p:cNvPr id="26" name="Obdélník 25"/>
          <p:cNvSpPr/>
          <p:nvPr/>
        </p:nvSpPr>
        <p:spPr>
          <a:xfrm>
            <a:off x="2339752" y="2420888"/>
            <a:ext cx="2286016" cy="212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6.</a:t>
            </a:r>
          </a:p>
        </p:txBody>
      </p:sp>
      <p:sp>
        <p:nvSpPr>
          <p:cNvPr id="27" name="Obdélník 26"/>
          <p:cNvSpPr/>
          <p:nvPr/>
        </p:nvSpPr>
        <p:spPr>
          <a:xfrm>
            <a:off x="4644008" y="2420888"/>
            <a:ext cx="2214578" cy="212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7.</a:t>
            </a:r>
          </a:p>
        </p:txBody>
      </p:sp>
      <p:sp>
        <p:nvSpPr>
          <p:cNvPr id="28" name="Obdélník 27"/>
          <p:cNvSpPr/>
          <p:nvPr/>
        </p:nvSpPr>
        <p:spPr>
          <a:xfrm>
            <a:off x="6858016" y="2420888"/>
            <a:ext cx="2285984" cy="212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8.</a:t>
            </a:r>
          </a:p>
        </p:txBody>
      </p:sp>
      <p:sp>
        <p:nvSpPr>
          <p:cNvPr id="29" name="Obdélník 28"/>
          <p:cNvSpPr/>
          <p:nvPr/>
        </p:nvSpPr>
        <p:spPr>
          <a:xfrm>
            <a:off x="0" y="4572008"/>
            <a:ext cx="2357422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9.</a:t>
            </a:r>
          </a:p>
        </p:txBody>
      </p:sp>
      <p:sp>
        <p:nvSpPr>
          <p:cNvPr id="30" name="Obdélník 29"/>
          <p:cNvSpPr/>
          <p:nvPr/>
        </p:nvSpPr>
        <p:spPr>
          <a:xfrm>
            <a:off x="2339752" y="4572008"/>
            <a:ext cx="2286016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10.</a:t>
            </a:r>
          </a:p>
        </p:txBody>
      </p:sp>
      <p:sp>
        <p:nvSpPr>
          <p:cNvPr id="37" name="Obdélník 36"/>
          <p:cNvSpPr/>
          <p:nvPr/>
        </p:nvSpPr>
        <p:spPr>
          <a:xfrm>
            <a:off x="4644008" y="4572008"/>
            <a:ext cx="2214578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11.</a:t>
            </a:r>
          </a:p>
        </p:txBody>
      </p:sp>
      <p:sp>
        <p:nvSpPr>
          <p:cNvPr id="38" name="Obdélník 37"/>
          <p:cNvSpPr/>
          <p:nvPr/>
        </p:nvSpPr>
        <p:spPr>
          <a:xfrm>
            <a:off x="6858016" y="4572008"/>
            <a:ext cx="2285984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12.</a:t>
            </a:r>
          </a:p>
        </p:txBody>
      </p:sp>
    </p:spTree>
    <p:extLst>
      <p:ext uri="{BB962C8B-B14F-4D97-AF65-F5344CB8AC3E}">
        <p14:creationId xmlns:p14="http://schemas.microsoft.com/office/powerpoint/2010/main" val="3772690191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52" grpId="0" animBg="1"/>
      <p:bldP spid="54" grpId="0" animBg="1"/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Balík</Template>
  <TotalTime>285</TotalTime>
  <Words>463</Words>
  <Application>Microsoft Office PowerPoint</Application>
  <PresentationFormat>Předvádění na obrazovce (4:3)</PresentationFormat>
  <Paragraphs>58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Balík</vt:lpstr>
      <vt:lpstr>Legendy</vt:lpstr>
      <vt:lpstr>O čem si budeme dnes povídat? Obrázky napoví.</vt:lpstr>
      <vt:lpstr>Kdo může být prohlášen za svatého? Musí být splněny tyto podmínky.</vt:lpstr>
      <vt:lpstr>1. Staroslověnské legendy</vt:lpstr>
      <vt:lpstr>2. Latinsky psané legendy</vt:lpstr>
      <vt:lpstr>3. Česky psané legendy</vt:lpstr>
      <vt:lpstr>Zápis- Legendy  </vt:lpstr>
      <vt:lpstr>Správně odpovídej a vylušti, co je skryto pod otázkami.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Legendy</dc:title>
  <dc:creator>Aja</dc:creator>
  <cp:lastModifiedBy>Bednář Milan, nprap.</cp:lastModifiedBy>
  <cp:revision>32</cp:revision>
  <dcterms:created xsi:type="dcterms:W3CDTF">2012-08-08T09:09:33Z</dcterms:created>
  <dcterms:modified xsi:type="dcterms:W3CDTF">2020-11-04T18:10:03Z</dcterms:modified>
</cp:coreProperties>
</file>