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5F5E85-F95E-4C8C-B772-E0156B55D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7EF626A-7D10-4834-B57A-6BF49E2F15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05CF35-FE68-4D0B-9133-6E8D932DD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744A38-B318-456C-9F30-67F57704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43C51C3-F521-45AD-AB96-D9DF2A0BB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65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03E694-4BA4-4360-97EC-4191010D1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04DE22D-3CD7-45A5-9A2E-7B8879652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54685D4-3749-4855-81A6-0464DBB10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264FE5-17DC-411F-9D04-4CC2C19D1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B7AFB8-8923-436F-9B9F-09623C613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9631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A42EAAC-EE6A-4AF3-8BA4-72AC8B04C3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15D49FB-AC23-4208-B398-394095216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7E97DE-A8BC-4B2D-8EE5-01679E7EA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B98A52-6F1E-4B5C-87CF-DB965C783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5B3939-BD50-428E-8813-DD9D069B7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58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F46012-3C28-4248-AAB1-44FEFFB8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657CD1-52B7-4D4F-9CDE-2686D65AE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AA4F416-3C3D-4860-82E7-068769656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798DB4-DD23-476D-9E69-D92DE5425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F5BEC9-CEB8-4418-9523-BC2481064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88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0C11AB-F40D-4CA2-9AFC-B3E2489C8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E06D198-05CE-473B-823B-E5424FC2F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73FBA6-F0B5-481E-9101-AAF61CE5F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BA634A-1102-4741-9728-F6DCC6C00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E40983A-F2A9-488E-9518-72BD3D02E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365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392CA4-DD22-42D9-87C4-C1A62E209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E123FF-2071-4A3F-9A37-13C268DB0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862F7EA-DDBB-413A-9681-F5F05856E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B7AA098-A4AD-41B8-89AC-37B89F79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2DE2395-F883-44AA-AB95-9BDB51BF0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BCFFD2-0995-4040-8CF4-C7376824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03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DF771D-672F-4436-9FCE-1068FACA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65B0609-CC70-4826-9B30-8969F14D0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FF3E8BB-4D03-4CA5-A570-169AED0DB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AC5CB40-C637-497D-944B-231EC84B72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5F677DC-D72E-4723-829C-4C6E71D91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B154372-F252-41E9-A74C-3C5E363E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6BFD8FF-82B0-4497-A548-F212F4150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359AEBA-5FED-4C75-A7AE-67FCE8661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14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55A408-55CE-45F1-8E6C-943BB2CF2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119579E-8D64-4A06-BE78-CAE7E93CA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78BF5D-FE48-426E-BD76-2C8F960B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893BBCF-D3D0-4A60-9FD9-5F80B6C08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804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500884D-5F33-41D4-B982-0D3AA2C3A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50EF0F9-B35F-4388-A017-508A6BCE4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203C0E5-7A0A-426C-A5E2-C74166DE6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28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F1EE41-94F2-4A1C-AADB-D54C27C9F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75A7C7-1716-4BBE-A4A2-86C79FB48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D0BE40F-E526-42C2-9D86-BD4B3BFDB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BC8C0D4-9E9C-471A-9074-019883D9C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28B5F2A-1F3F-4B48-83DE-329342664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F29D62D-EAD7-4898-A490-C71D972CE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05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33EFAA-EFF8-430C-93D3-0718E393F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8C12D6A-D37E-409F-A7D2-AE5DC41603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1E319F1-9539-4415-872D-6F15156DF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B4CD69E-DDCA-4C9E-8C45-64B10FB89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CC6A607-F9C0-423F-8167-A2D3B8E4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162953A-72FB-4E1B-8BFF-3E0C09FAA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50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404CD55-55CD-4430-87CE-2720F1AA8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F63A582-8B0F-4622-85B2-1822E0D40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B496BE-88F7-4B33-9DC5-5121F9C503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32DAE-C75C-4041-83BA-84685C671C80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94DA3A-91A9-4EC9-B324-9C8F896B9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AE0863-A764-4279-91D3-E035E03D7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C2FA0-97F8-45E5-8BD5-5AF429A145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79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A25D70-4A55-4F72-B9C5-A69CDBF4DB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957100-6D8B-4161-9F2F-C0A949EC84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D8B065-EE51-4AE2-A94C-86249998FD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0A5FD43-0922-409F-A9BC-163E4266DE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1787" y="1741337"/>
            <a:ext cx="5448730" cy="2387918"/>
          </a:xfrm>
        </p:spPr>
        <p:txBody>
          <a:bodyPr anchor="b">
            <a:normAutofit/>
          </a:bodyPr>
          <a:lstStyle/>
          <a:p>
            <a:r>
              <a:rPr lang="cs-CZ" sz="5200">
                <a:solidFill>
                  <a:schemeClr val="tx2"/>
                </a:solidFill>
              </a:rPr>
              <a:t>Věty vedlejší – opakování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6B2702A-EA3F-4932-A877-4EFD21EC92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1161" y="4200522"/>
            <a:ext cx="5449982" cy="682079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tx2"/>
                </a:solidFill>
              </a:rPr>
              <a:t>8. třída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8999293-B054-4B57-A26F-D04C2BB113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43336"/>
            <a:ext cx="5163047" cy="2657478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505D8A-F41A-450D-A648-E77DF6B8D8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BD6DCE-6A81-4F34-9958-67B578EA16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462BE8-CD72-48CF-8A7B-C716D2B99E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C2CDB70-40F1-4D00-8F17-A532E732EB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1945C4-D997-42F3-B59A-984CF00667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651FE4A-9487-43BE-A388-134535743B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44B0EF3-9992-4B95-8A43-6206B3FC3F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41B1C1F-C2FE-4C47-9D74-ADB9B53F4B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48177B-A49E-4E24-9007-07A0EDD6A2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43230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2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8256D34-3DA6-4261-B63C-200344085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55" y="552906"/>
            <a:ext cx="5165936" cy="1674904"/>
          </a:xfrm>
        </p:spPr>
        <p:txBody>
          <a:bodyPr anchor="ctr">
            <a:normAutofit/>
          </a:bodyPr>
          <a:lstStyle/>
          <a:p>
            <a:endParaRPr lang="cs-CZ" sz="4000"/>
          </a:p>
        </p:txBody>
      </p:sp>
      <p:sp>
        <p:nvSpPr>
          <p:cNvPr id="16" name="Content Placeholder 9">
            <a:extLst>
              <a:ext uri="{FF2B5EF4-FFF2-40B4-BE49-F238E27FC236}">
                <a16:creationId xmlns:a16="http://schemas.microsoft.com/office/drawing/2014/main" id="{9EEE6090-5DA3-45B8-A3B3-0C4D4C36C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0909" y="552906"/>
            <a:ext cx="5159825" cy="1674905"/>
          </a:xfrm>
        </p:spPr>
        <p:txBody>
          <a:bodyPr anchor="ctr">
            <a:normAutofit/>
          </a:bodyPr>
          <a:lstStyle/>
          <a:p>
            <a:endParaRPr lang="en-US" sz="200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AF772C7-815F-4065-A673-581A7990A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875" y="172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7" name="Zástupný obsah 3">
            <a:extLst>
              <a:ext uri="{FF2B5EF4-FFF2-40B4-BE49-F238E27FC236}">
                <a16:creationId xmlns:a16="http://schemas.microsoft.com/office/drawing/2014/main" id="{D96CD359-B0FE-401E-8F3E-3F3C204FAA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656465"/>
              </p:ext>
            </p:extLst>
          </p:nvPr>
        </p:nvGraphicFramePr>
        <p:xfrm>
          <a:off x="39757" y="453225"/>
          <a:ext cx="11783833" cy="65247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7867">
                  <a:extLst>
                    <a:ext uri="{9D8B030D-6E8A-4147-A177-3AD203B41FA5}">
                      <a16:colId xmlns:a16="http://schemas.microsoft.com/office/drawing/2014/main" val="584609783"/>
                    </a:ext>
                  </a:extLst>
                </a:gridCol>
                <a:gridCol w="3037399">
                  <a:extLst>
                    <a:ext uri="{9D8B030D-6E8A-4147-A177-3AD203B41FA5}">
                      <a16:colId xmlns:a16="http://schemas.microsoft.com/office/drawing/2014/main" val="3667468638"/>
                    </a:ext>
                  </a:extLst>
                </a:gridCol>
                <a:gridCol w="3595832">
                  <a:extLst>
                    <a:ext uri="{9D8B030D-6E8A-4147-A177-3AD203B41FA5}">
                      <a16:colId xmlns:a16="http://schemas.microsoft.com/office/drawing/2014/main" val="4127623128"/>
                    </a:ext>
                  </a:extLst>
                </a:gridCol>
                <a:gridCol w="2295419">
                  <a:extLst>
                    <a:ext uri="{9D8B030D-6E8A-4147-A177-3AD203B41FA5}">
                      <a16:colId xmlns:a16="http://schemas.microsoft.com/office/drawing/2014/main" val="514682179"/>
                    </a:ext>
                  </a:extLst>
                </a:gridCol>
                <a:gridCol w="1527316">
                  <a:extLst>
                    <a:ext uri="{9D8B030D-6E8A-4147-A177-3AD203B41FA5}">
                      <a16:colId xmlns:a16="http://schemas.microsoft.com/office/drawing/2014/main" val="1280593951"/>
                    </a:ext>
                  </a:extLst>
                </a:gridCol>
              </a:tblGrid>
              <a:tr h="2307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Vedlejší věty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solidFill>
                            <a:schemeClr val="tx1"/>
                          </a:solidFill>
                          <a:effectLst/>
                        </a:rPr>
                        <a:t>Jak ji poznáme</a:t>
                      </a:r>
                      <a:endParaRPr lang="cs-CZ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solidFill>
                            <a:schemeClr val="tx1"/>
                          </a:solidFill>
                          <a:effectLst/>
                        </a:rPr>
                        <a:t>Jak se ptáme</a:t>
                      </a:r>
                      <a:endParaRPr lang="cs-CZ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solidFill>
                            <a:schemeClr val="tx1"/>
                          </a:solidFill>
                          <a:effectLst/>
                        </a:rPr>
                        <a:t>příklad</a:t>
                      </a:r>
                      <a:endParaRPr lang="cs-CZ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Spojovací výrazy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74754080"/>
                  </a:ext>
                </a:extLst>
              </a:tr>
              <a:tr h="4273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u="sng" dirty="0">
                          <a:solidFill>
                            <a:schemeClr val="tx1"/>
                          </a:solidFill>
                          <a:effectLst/>
                        </a:rPr>
                        <a:t>přísudková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V řídící větě je </a:t>
                      </a:r>
                      <a:r>
                        <a:rPr lang="cs-CZ" sz="1300" u="sng" dirty="0">
                          <a:effectLst/>
                          <a:highlight>
                            <a:srgbClr val="FFFF00"/>
                          </a:highlight>
                        </a:rPr>
                        <a:t>sponové sloveso</a:t>
                      </a:r>
                      <a:r>
                        <a:rPr lang="cs-CZ" sz="1300" dirty="0">
                          <a:effectLst/>
                          <a:highlight>
                            <a:srgbClr val="FFFF00"/>
                          </a:highlight>
                        </a:rPr>
                        <a:t> </a:t>
                      </a:r>
                      <a:r>
                        <a:rPr lang="cs-CZ" sz="1300" dirty="0">
                          <a:effectLst/>
                        </a:rPr>
                        <a:t>(být, stávat se) a jmenná část přísudku je vyjádřena VV.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Renata </a:t>
                      </a:r>
                      <a:r>
                        <a:rPr lang="cs-CZ" sz="1300" u="sng">
                          <a:effectLst/>
                        </a:rPr>
                        <a:t>není</a:t>
                      </a:r>
                      <a:r>
                        <a:rPr lang="cs-CZ" sz="1300">
                          <a:effectLst/>
                        </a:rPr>
                        <a:t>, jako bývala.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jako, kdo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47995859"/>
                  </a:ext>
                </a:extLst>
              </a:tr>
              <a:tr h="5570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u="sng" dirty="0">
                          <a:solidFill>
                            <a:schemeClr val="tx1"/>
                          </a:solidFill>
                          <a:effectLst/>
                        </a:rPr>
                        <a:t>podmětná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Řídící věta je tvořena jen přísudkovou částí, podmět zastupuje VV.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Kdo? Co? + </a:t>
                      </a:r>
                      <a:r>
                        <a:rPr lang="cs-CZ" sz="1300" dirty="0">
                          <a:effectLst/>
                          <a:highlight>
                            <a:srgbClr val="FFFF00"/>
                          </a:highlight>
                        </a:rPr>
                        <a:t>Jaká věc?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+ věta řídící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Snahou bylo, abyste se u nás cítili lépe.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že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65217871"/>
                  </a:ext>
                </a:extLst>
              </a:tr>
              <a:tr h="5570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u="sng" dirty="0">
                          <a:solidFill>
                            <a:schemeClr val="tx1"/>
                          </a:solidFill>
                          <a:effectLst/>
                        </a:rPr>
                        <a:t>předmětná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Rozvíjí sloveso nebo přídavné </a:t>
                      </a:r>
                      <a:r>
                        <a:rPr lang="cs-CZ" sz="1300" dirty="0" err="1">
                          <a:effectLst/>
                        </a:rPr>
                        <a:t>jm</a:t>
                      </a:r>
                      <a:r>
                        <a:rPr lang="cs-CZ" sz="1300" dirty="0">
                          <a:effectLst/>
                        </a:rPr>
                        <a:t>. věty řídící, vyjadřuje jeho předmět.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Pádové otázky kromě 1.  a 5.pádu + </a:t>
                      </a:r>
                      <a:r>
                        <a:rPr lang="cs-CZ" sz="1300" dirty="0">
                          <a:effectLst/>
                          <a:highlight>
                            <a:srgbClr val="FFFF00"/>
                          </a:highlight>
                        </a:rPr>
                        <a:t>Jakou věc?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+ věta řídící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Jsem pyšný na to, že jsem to dokázal.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že, co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22818863"/>
                  </a:ext>
                </a:extLst>
              </a:tr>
              <a:tr h="5570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u="sng">
                          <a:solidFill>
                            <a:schemeClr val="tx1"/>
                          </a:solidFill>
                          <a:effectLst/>
                        </a:rPr>
                        <a:t>přívlastková</a:t>
                      </a:r>
                      <a:endParaRPr lang="cs-CZ" sz="13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Rozvíjí </a:t>
                      </a:r>
                      <a:r>
                        <a:rPr lang="cs-CZ" sz="1300" u="sng" dirty="0">
                          <a:effectLst/>
                          <a:highlight>
                            <a:srgbClr val="FFFF00"/>
                          </a:highlight>
                        </a:rPr>
                        <a:t>podstatné jméno</a:t>
                      </a:r>
                      <a:r>
                        <a:rPr lang="cs-CZ" sz="1300" dirty="0">
                          <a:effectLst/>
                        </a:rPr>
                        <a:t>, blíže určuje jeho význam.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Jaký? Který?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+ věta řídící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Uviděl jsem </a:t>
                      </a:r>
                      <a:r>
                        <a:rPr lang="cs-CZ" sz="1300" u="sng">
                          <a:effectLst/>
                        </a:rPr>
                        <a:t>strom</a:t>
                      </a:r>
                      <a:r>
                        <a:rPr lang="cs-CZ" sz="1300">
                          <a:effectLst/>
                        </a:rPr>
                        <a:t>, který jsem neznal.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který, jako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40521883"/>
                  </a:ext>
                </a:extLst>
              </a:tr>
              <a:tr h="5570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u="sng" dirty="0">
                          <a:solidFill>
                            <a:schemeClr val="tx1"/>
                          </a:solidFill>
                          <a:effectLst/>
                        </a:rPr>
                        <a:t>doplňková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Rozvíjí sloveso i jméno řídící věty </a:t>
                      </a:r>
                      <a:r>
                        <a:rPr lang="cs-CZ" sz="1300" dirty="0">
                          <a:effectLst/>
                          <a:highlight>
                            <a:srgbClr val="FFFF00"/>
                          </a:highlight>
                        </a:rPr>
                        <a:t>(</a:t>
                      </a:r>
                      <a:r>
                        <a:rPr lang="cs-CZ" sz="1300" u="sng" dirty="0">
                          <a:effectLst/>
                          <a:highlight>
                            <a:srgbClr val="FFFF00"/>
                          </a:highlight>
                        </a:rPr>
                        <a:t>sloveso smyslového vnímání</a:t>
                      </a:r>
                      <a:r>
                        <a:rPr lang="cs-CZ" sz="1300" dirty="0">
                          <a:effectLst/>
                          <a:highlight>
                            <a:srgbClr val="FFFF00"/>
                          </a:highlight>
                        </a:rPr>
                        <a:t>)</a:t>
                      </a:r>
                      <a:endParaRPr lang="cs-CZ" sz="13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Jak? Jaký?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+ věta řídící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u="sng">
                          <a:effectLst/>
                        </a:rPr>
                        <a:t>Viděl jsem</a:t>
                      </a:r>
                      <a:r>
                        <a:rPr lang="cs-CZ" sz="1300">
                          <a:effectLst/>
                        </a:rPr>
                        <a:t> letadlo, jak přistává.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Jak, jako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4019253"/>
                  </a:ext>
                </a:extLst>
              </a:tr>
              <a:tr h="2307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Příslovečné 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 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 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48748172"/>
                  </a:ext>
                </a:extLst>
              </a:tr>
              <a:tr h="5570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-          časová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Vyjadřuje </a:t>
                      </a:r>
                      <a:r>
                        <a:rPr lang="cs-CZ" sz="1300" u="sng" dirty="0">
                          <a:effectLst/>
                        </a:rPr>
                        <a:t>časový údaj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Kdy? Odkdy? Dokdy?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+ věta řídící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Když jsem byl u vás, měl jsem radost.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když, jakmile, až, dokud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02903084"/>
                  </a:ext>
                </a:extLst>
              </a:tr>
              <a:tr h="2307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-          místní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Určuje </a:t>
                      </a:r>
                      <a:r>
                        <a:rPr lang="cs-CZ" sz="1300" u="sng" dirty="0">
                          <a:effectLst/>
                        </a:rPr>
                        <a:t>místo, polohu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Kde? Kam? Kudy?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Je vždycky </a:t>
                      </a:r>
                      <a:r>
                        <a:rPr lang="cs-CZ" sz="1300" u="sng">
                          <a:effectLst/>
                        </a:rPr>
                        <a:t>tam</a:t>
                      </a:r>
                      <a:r>
                        <a:rPr lang="cs-CZ" sz="1300">
                          <a:effectLst/>
                        </a:rPr>
                        <a:t>, kde má být.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kde, odkud, kudy, kam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41468864"/>
                  </a:ext>
                </a:extLst>
              </a:tr>
              <a:tr h="2307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-          způsobová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Vyjadřuje </a:t>
                      </a:r>
                      <a:r>
                        <a:rPr lang="cs-CZ" sz="1300" u="sng" dirty="0">
                          <a:effectLst/>
                        </a:rPr>
                        <a:t>způsob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Jak? Jakým způsobem?     + věta řídící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Postupujeme </a:t>
                      </a:r>
                      <a:r>
                        <a:rPr lang="cs-CZ" sz="1300" u="sng">
                          <a:effectLst/>
                        </a:rPr>
                        <a:t>tak</a:t>
                      </a:r>
                      <a:r>
                        <a:rPr lang="cs-CZ" sz="1300">
                          <a:effectLst/>
                        </a:rPr>
                        <a:t>, jak si to přeje vedoucí.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jak, jako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98001486"/>
                  </a:ext>
                </a:extLst>
              </a:tr>
              <a:tr h="2307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-          měrová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Vyjadřuje </a:t>
                      </a:r>
                      <a:r>
                        <a:rPr lang="cs-CZ" sz="1300" u="sng" dirty="0">
                          <a:effectLst/>
                        </a:rPr>
                        <a:t>množství, míru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Kolikrát? Kolik?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Dám ti </a:t>
                      </a:r>
                      <a:r>
                        <a:rPr lang="cs-CZ" sz="1300" u="sng">
                          <a:effectLst/>
                        </a:rPr>
                        <a:t>tolik</a:t>
                      </a:r>
                      <a:r>
                        <a:rPr lang="cs-CZ" sz="1300">
                          <a:effectLst/>
                        </a:rPr>
                        <a:t> peněz, kolik budeš potřebovat.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tolikrát, kolik, kolikrát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12847170"/>
                  </a:ext>
                </a:extLst>
              </a:tr>
              <a:tr h="2307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-          účelová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Vyjadřuje účel konání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Za jakým účelem? + věta řídící + </a:t>
                      </a:r>
                      <a:r>
                        <a:rPr lang="cs-CZ" sz="1300" dirty="0">
                          <a:effectLst/>
                          <a:highlight>
                            <a:srgbClr val="FFFF00"/>
                          </a:highlight>
                        </a:rPr>
                        <a:t>stane se </a:t>
                      </a:r>
                      <a:endParaRPr lang="cs-CZ" sz="13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Pospícháme, abychom přišli včas.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abych, aby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6438589"/>
                  </a:ext>
                </a:extLst>
              </a:tr>
              <a:tr h="5570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-          příčinná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Vyjadřuje </a:t>
                      </a:r>
                      <a:r>
                        <a:rPr lang="cs-CZ" sz="1300" u="sng">
                          <a:effectLst/>
                        </a:rPr>
                        <a:t>příčinu</a:t>
                      </a:r>
                      <a:r>
                        <a:rPr lang="cs-CZ" sz="1300">
                          <a:effectLst/>
                        </a:rPr>
                        <a:t> děje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Z jaké příčiny, z jakého důvodu?   věta řídící + </a:t>
                      </a:r>
                      <a:r>
                        <a:rPr lang="cs-CZ" sz="1300" dirty="0">
                          <a:effectLst/>
                          <a:highlight>
                            <a:srgbClr val="FFFF00"/>
                          </a:highlight>
                        </a:rPr>
                        <a:t>stalo se </a:t>
                      </a:r>
                      <a:endParaRPr lang="cs-CZ" sz="13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Budu ve škole krátce, protože půjdu k lékaři.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protože, že, poněvadž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71595628"/>
                  </a:ext>
                </a:extLst>
              </a:tr>
              <a:tr h="5570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-          podmínková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>
                          <a:effectLst/>
                        </a:rPr>
                        <a:t>Vyjadřuje </a:t>
                      </a:r>
                      <a:r>
                        <a:rPr lang="cs-CZ" sz="1300" u="sng">
                          <a:effectLst/>
                        </a:rPr>
                        <a:t>podmínku konání děje</a:t>
                      </a:r>
                      <a:endParaRPr lang="cs-CZ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Za jaké podmínky?        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+ věta řídící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Jestliže mě uvidí, bude zle.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jestliže, kdyby, jestli, když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93516169"/>
                  </a:ext>
                </a:extLst>
              </a:tr>
              <a:tr h="4273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-          přípustková </a:t>
                      </a:r>
                      <a:endParaRPr lang="cs-CZ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Připouštíme okolnosti děje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Přes co? Navzdory čemu? 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Rád hraji šachy, i když většinou prohraji.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300" dirty="0">
                          <a:effectLst/>
                        </a:rPr>
                        <a:t>I když, třebaže, přestože, ačkoliv </a:t>
                      </a:r>
                      <a:endParaRPr lang="cs-CZ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48159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999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504</Words>
  <Application>Microsoft Office PowerPoint</Application>
  <PresentationFormat>Širokoúhlá obrazovka</PresentationFormat>
  <Paragraphs>83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Motiv Office</vt:lpstr>
      <vt:lpstr>Věty vedlejší – opakování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Věty vedlejší – opakování</dc:title>
  <dc:creator>Bednář Milan, nprap.</dc:creator>
  <cp:lastModifiedBy>Pavla Bednářová</cp:lastModifiedBy>
  <cp:revision>4</cp:revision>
  <dcterms:created xsi:type="dcterms:W3CDTF">2020-11-17T17:14:37Z</dcterms:created>
  <dcterms:modified xsi:type="dcterms:W3CDTF">2025-11-18T09:03:42Z</dcterms:modified>
</cp:coreProperties>
</file>