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C07DD-E3CD-4646-943E-B9213E441D54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EB17E-8EC6-4FDA-8B52-3231874068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116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222CBC-60E5-463B-92EC-BE5155DF723C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4925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14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90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694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44476"/>
            <a:ext cx="11180233" cy="14319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117601" y="1905000"/>
            <a:ext cx="5236633" cy="4191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57434" y="1905000"/>
            <a:ext cx="5236633" cy="4191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C7D07-4095-4E5E-B520-0EE83D7845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255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1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890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08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696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600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57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619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863C6-5229-484A-AC5D-39AB996DD2BB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3E24B-45F2-4145-AD4A-E43218A6FD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690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Balzac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9. třída</a:t>
            </a:r>
          </a:p>
        </p:txBody>
      </p:sp>
      <p:sp>
        <p:nvSpPr>
          <p:cNvPr id="4" name="Obdélník 3"/>
          <p:cNvSpPr/>
          <p:nvPr/>
        </p:nvSpPr>
        <p:spPr>
          <a:xfrm>
            <a:off x="4110892" y="4576746"/>
            <a:ext cx="4701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https://learningapps.org/watch?v=prcneumfc21</a:t>
            </a:r>
          </a:p>
        </p:txBody>
      </p:sp>
    </p:spTree>
    <p:extLst>
      <p:ext uri="{BB962C8B-B14F-4D97-AF65-F5344CB8AC3E}">
        <p14:creationId xmlns:p14="http://schemas.microsoft.com/office/powerpoint/2010/main" val="1593050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81201" y="332656"/>
            <a:ext cx="8385175" cy="839688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err="1"/>
              <a:t>Honoré</a:t>
            </a:r>
            <a:r>
              <a:rPr lang="cs-CZ" dirty="0"/>
              <a:t> de Balzac  </a:t>
            </a:r>
          </a:p>
        </p:txBody>
      </p:sp>
      <p:sp>
        <p:nvSpPr>
          <p:cNvPr id="351236" name="Rectangle 4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135561" y="1700808"/>
            <a:ext cx="4154115" cy="4752528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dirty="0"/>
              <a:t>(1799- 1850)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b="1" dirty="0"/>
              <a:t>Zakladatel realismu, analyzoval francouzskou společnost ve všech jejích podobách – od</a:t>
            </a:r>
            <a:r>
              <a:rPr lang="cs-CZ" sz="2400" dirty="0"/>
              <a:t> </a:t>
            </a:r>
            <a:r>
              <a:rPr lang="cs-CZ" sz="2400" b="1" dirty="0"/>
              <a:t>francouzské revoluce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b="1" dirty="0"/>
              <a:t>Důkladný popis různých  prostředí i postav všech společenských vrstev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b="1" dirty="0"/>
              <a:t>Měšťácká dravost, mamonářství, touha po moci a zisku, pokrytectví</a:t>
            </a:r>
          </a:p>
        </p:txBody>
      </p:sp>
      <p:pic>
        <p:nvPicPr>
          <p:cNvPr id="4100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4494" y="2157643"/>
            <a:ext cx="2762636" cy="3685715"/>
          </a:xfrm>
        </p:spPr>
      </p:pic>
    </p:spTree>
    <p:extLst>
      <p:ext uri="{BB962C8B-B14F-4D97-AF65-F5344CB8AC3E}">
        <p14:creationId xmlns:p14="http://schemas.microsoft.com/office/powerpoint/2010/main" val="3553340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919536" y="260648"/>
            <a:ext cx="8280152" cy="612110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dirty="0"/>
              <a:t>Toužil zbohatnout a být slavný, velký dříč (chrlil jeden román za druhým, prý v jednom roce napsal až 20!)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dirty="0"/>
              <a:t>Snaha vyrovnat se aristokratické společnosti – rozmařile utrácel peníze za přepychové obleky a nábytek apod.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b="1" dirty="0"/>
              <a:t>Venkovský původ</a:t>
            </a:r>
            <a:r>
              <a:rPr lang="cs-CZ" dirty="0"/>
              <a:t> zastíral šlechtickou podobou svého jména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dirty="0"/>
              <a:t>Zadlužení, věřitelé, ze  strachu z vězení pro dlužníky psal svá nejlepší díla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dirty="0"/>
              <a:t>Vystudoval práva, odstěhoval se do Paříže, krátce vlastnil tiskárnu – zkrachoval</a:t>
            </a:r>
          </a:p>
        </p:txBody>
      </p:sp>
    </p:spTree>
    <p:extLst>
      <p:ext uri="{BB962C8B-B14F-4D97-AF65-F5344CB8AC3E}">
        <p14:creationId xmlns:p14="http://schemas.microsoft.com/office/powerpoint/2010/main" val="3153188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774826" y="188914"/>
            <a:ext cx="8594725" cy="6408737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zprvu, aby měl z čeho žít ,psal tzv. </a:t>
            </a:r>
            <a:r>
              <a:rPr lang="cs-CZ" sz="3000" b="1" dirty="0"/>
              <a:t>„černé romány“,</a:t>
            </a:r>
            <a:r>
              <a:rPr lang="cs-CZ" sz="3000" dirty="0"/>
              <a:t> umělecky zcela podprůměrné. (dobrodružné knihy plné  exotiky, korzárů, svedených panen a ušlechtilých hrdinů)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psal je pod pseudonymem – styděl se za ně, ale vydělal si, brzy utratil. Stále jej pronásledují dluhy, různé jeho výdělečné podniky </a:t>
            </a:r>
            <a:r>
              <a:rPr lang="cs-CZ" sz="3000" dirty="0" err="1"/>
              <a:t>zkrachovávají</a:t>
            </a:r>
            <a:r>
              <a:rPr lang="cs-CZ" sz="3000" dirty="0"/>
              <a:t>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touží proniknout do </a:t>
            </a:r>
            <a:r>
              <a:rPr lang="cs-CZ" sz="3000" dirty="0" err="1"/>
              <a:t>aristrokratické</a:t>
            </a:r>
            <a:r>
              <a:rPr lang="cs-CZ" sz="3000" dirty="0"/>
              <a:t> společnosti a získat finančně nezávislé postavení, ale bez úspěchu, neustále splácí dluhy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velkou naději vkládá do sňatku s pohádkově bohatou polskou šlechtičnou </a:t>
            </a:r>
            <a:r>
              <a:rPr lang="cs-CZ" sz="3000" dirty="0" err="1"/>
              <a:t>Evelynou</a:t>
            </a:r>
            <a:r>
              <a:rPr lang="cs-CZ" sz="3000" dirty="0"/>
              <a:t> </a:t>
            </a:r>
            <a:r>
              <a:rPr lang="cs-CZ" sz="3000" dirty="0" err="1"/>
              <a:t>Hanskou</a:t>
            </a:r>
            <a:r>
              <a:rPr lang="cs-CZ" sz="3000" dirty="0"/>
              <a:t>, svou dlouholetou přítelkyní. Pronikl konečně do aristokratické společnosti, mohl tvořit bez existenčních starostí, ale brzo po svatbě umírá.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335289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79695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folHlink"/>
                </a:solidFill>
              </a:rPr>
              <a:t>Literární dílo:</a:t>
            </a:r>
            <a:endParaRPr lang="cs-CZ" dirty="0"/>
          </a:p>
        </p:txBody>
      </p:sp>
      <p:sp>
        <p:nvSpPr>
          <p:cNvPr id="35533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981200" y="1124744"/>
            <a:ext cx="8229600" cy="547260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b="1" dirty="0">
                <a:solidFill>
                  <a:srgbClr val="FF0000"/>
                </a:solidFill>
              </a:rPr>
              <a:t>Lidská komedie</a:t>
            </a:r>
            <a:r>
              <a:rPr lang="cs-CZ" b="1" dirty="0"/>
              <a:t> – </a:t>
            </a:r>
            <a:r>
              <a:rPr lang="cs-CZ" dirty="0"/>
              <a:t>cyklus Balzacových románů, celkovou vizi načrtl v roce 1834.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dirty="0"/>
              <a:t>Chtěl vykreslit obraz společnosti a civilizace své doby, které se mu zdály úpadkové. Cyklus románů měl být historií lidského srdce a vztahů. V tomto díle vystihl přelom dvou společenských epoch, aristokratického feudalismu a měšťanského kapitalismu. Svými sympatiemi stál na straně aristokracie</a:t>
            </a:r>
            <a:r>
              <a:rPr lang="cs-CZ" b="1" dirty="0"/>
              <a:t>. Kriticky vylíčil francouzské měšťanstvo v jeho dravém nástupu k moci.</a:t>
            </a:r>
          </a:p>
        </p:txBody>
      </p:sp>
    </p:spTree>
    <p:extLst>
      <p:ext uri="{BB962C8B-B14F-4D97-AF65-F5344CB8AC3E}">
        <p14:creationId xmlns:p14="http://schemas.microsoft.com/office/powerpoint/2010/main" val="377978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774826" y="260350"/>
            <a:ext cx="8594725" cy="58356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Své dílo rozvrhl Balzac do </a:t>
            </a:r>
            <a:r>
              <a:rPr lang="cs-CZ" sz="3000" b="1" dirty="0"/>
              <a:t>tří částí</a:t>
            </a:r>
            <a:r>
              <a:rPr lang="cs-CZ" sz="3000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První, nejrozsáhlejší, se nazývala „studie mravů“ (111 románů)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Druhou část, „filosofickou studii“, mělo tvořit 27 románů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Třetí část- „analytická studie“ měla obsahovat 5 románů.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Z celkového počtu 143 knih Lidské komedie jich stihl napsat 95 a vystupuje v nich přes 2000 postav.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u="sng" dirty="0" err="1"/>
              <a:t>Ustřední</a:t>
            </a:r>
            <a:r>
              <a:rPr lang="cs-CZ" sz="3000" u="sng" dirty="0"/>
              <a:t> trilogii Lidské komedie tvoří romány </a:t>
            </a:r>
            <a:r>
              <a:rPr lang="cs-CZ" sz="3000" b="1" u="sng" dirty="0"/>
              <a:t>Otec </a:t>
            </a:r>
            <a:r>
              <a:rPr lang="cs-CZ" sz="3000" b="1" u="sng" dirty="0" err="1"/>
              <a:t>Goriot</a:t>
            </a:r>
            <a:r>
              <a:rPr lang="cs-CZ" sz="3000" u="sng" dirty="0"/>
              <a:t>, </a:t>
            </a:r>
            <a:r>
              <a:rPr lang="cs-CZ" sz="3000" b="1" u="sng" dirty="0"/>
              <a:t>Ztracené iluze</a:t>
            </a:r>
            <a:r>
              <a:rPr lang="cs-CZ" sz="3000" u="sng" dirty="0"/>
              <a:t> a </a:t>
            </a:r>
            <a:r>
              <a:rPr lang="cs-CZ" sz="3000" b="1" u="sng" dirty="0"/>
              <a:t>Lesk a bída kurtizán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3000" dirty="0"/>
              <a:t>Jednotlivé díly na sebe volně navazují.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5915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Otec </a:t>
            </a:r>
            <a:r>
              <a:rPr lang="cs-CZ" dirty="0" err="1"/>
              <a:t>Goriot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…čím chladněji si budete počínat, tím rychleji půjdete nahoru. Bijte bez lítosti, budou se vás bát. Berte ženy a muže jako dopravní koně, které zanecháváte zchvácené na každé zastávce, tak dojdete k vrcholům svých tužeb… Zmocní – li se vás opravdový cit, ukryjte jej jako poklad, neprozraďte ho nikdy, byl </a:t>
            </a:r>
            <a:r>
              <a:rPr lang="cs-CZ"/>
              <a:t>byste ztracen…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3692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6FCF67-6156-9611-B92D-974C70FC5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Balzac, S. </a:t>
            </a:r>
            <a:r>
              <a:rPr lang="cs-CZ" dirty="0" err="1"/>
              <a:t>Zweig</a:t>
            </a:r>
            <a:endParaRPr lang="cs-CZ" dirty="0"/>
          </a:p>
        </p:txBody>
      </p:sp>
      <p:graphicFrame>
        <p:nvGraphicFramePr>
          <p:cNvPr id="8" name="Zástupný obsah 7">
            <a:extLst>
              <a:ext uri="{FF2B5EF4-FFF2-40B4-BE49-F238E27FC236}">
                <a16:creationId xmlns:a16="http://schemas.microsoft.com/office/drawing/2014/main" id="{19335240-7745-0FC0-FE67-E182BF044A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161815"/>
              </p:ext>
            </p:extLst>
          </p:nvPr>
        </p:nvGraphicFramePr>
        <p:xfrm>
          <a:off x="244301" y="1362856"/>
          <a:ext cx="11246084" cy="2375538"/>
        </p:xfrm>
        <a:graphic>
          <a:graphicData uri="http://schemas.openxmlformats.org/drawingml/2006/table">
            <a:tbl>
              <a:tblPr firstRow="1" firstCol="1" bandRow="1"/>
              <a:tblGrid>
                <a:gridCol w="2869949">
                  <a:extLst>
                    <a:ext uri="{9D8B030D-6E8A-4147-A177-3AD203B41FA5}">
                      <a16:colId xmlns:a16="http://schemas.microsoft.com/office/drawing/2014/main" val="3140905169"/>
                    </a:ext>
                  </a:extLst>
                </a:gridCol>
                <a:gridCol w="8376135">
                  <a:extLst>
                    <a:ext uri="{9D8B030D-6E8A-4147-A177-3AD203B41FA5}">
                      <a16:colId xmlns:a16="http://schemas.microsoft.com/office/drawing/2014/main" val="31622030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2400" kern="1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hodin večer 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1200" kern="1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0185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2400" kern="1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hodin večer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1200" kern="1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182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2400" kern="1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hodin večer 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1200" kern="1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6272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2400" kern="1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hodin večer 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1200" kern="1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77884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2400" kern="1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půlnoc 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1200" kern="1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1156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2400" kern="1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hodin ráno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cs-CZ" sz="1200" kern="1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933023"/>
                  </a:ext>
                </a:extLst>
              </a:tr>
            </a:tbl>
          </a:graphicData>
        </a:graphic>
      </p:graphicFrame>
      <p:sp>
        <p:nvSpPr>
          <p:cNvPr id="10" name="TextovéPole 9">
            <a:extLst>
              <a:ext uri="{FF2B5EF4-FFF2-40B4-BE49-F238E27FC236}">
                <a16:creationId xmlns:a16="http://schemas.microsoft.com/office/drawing/2014/main" id="{52637D67-A925-0E70-F811-A011FB72B19E}"/>
              </a:ext>
            </a:extLst>
          </p:cNvPr>
          <p:cNvSpPr txBox="1"/>
          <p:nvPr/>
        </p:nvSpPr>
        <p:spPr>
          <a:xfrm>
            <a:off x="244300" y="3936917"/>
            <a:ext cx="11246083" cy="2191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Pokuste se popsat Balzacův psací stůl, Které předměty se na něm vyskytovaly, zakreslete?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Jakým způsobem Balzac psal, pokuste se popsat způsob? Jaká je Balzacova fantazie?</a:t>
            </a:r>
          </a:p>
        </p:txBody>
      </p:sp>
    </p:spTree>
    <p:extLst>
      <p:ext uri="{BB962C8B-B14F-4D97-AF65-F5344CB8AC3E}">
        <p14:creationId xmlns:p14="http://schemas.microsoft.com/office/powerpoint/2010/main" val="3394518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4A0281-D93E-1096-680F-987A0CFCF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Otec </a:t>
            </a:r>
            <a:r>
              <a:rPr lang="cs-CZ" dirty="0" err="1"/>
              <a:t>Goriot</a:t>
            </a:r>
            <a:r>
              <a:rPr lang="cs-CZ" dirty="0"/>
              <a:t> – str. 136-138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DE93B7-C22D-1562-796F-C566AFBE7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/>
              <a:t>Kdo vede v ukázce rozhovor, jaký je mezi postavami vztah? </a:t>
            </a:r>
          </a:p>
          <a:p>
            <a:pPr marL="514350" indent="-514350">
              <a:buAutoNum type="arabicPeriod"/>
            </a:pPr>
            <a:r>
              <a:rPr lang="cs-CZ" dirty="0"/>
              <a:t>Jak se nyní jmenují </a:t>
            </a:r>
            <a:r>
              <a:rPr lang="cs-CZ" dirty="0" err="1"/>
              <a:t>Goriotovy</a:t>
            </a:r>
            <a:r>
              <a:rPr lang="cs-CZ" dirty="0"/>
              <a:t> dcery, za koho se provdaly, jaký vedou život, jaký je mezi nimi vztah? </a:t>
            </a:r>
          </a:p>
          <a:p>
            <a:pPr marL="514350" indent="-514350">
              <a:buAutoNum type="arabicPeriod"/>
            </a:pPr>
            <a:r>
              <a:rPr lang="cs-CZ" dirty="0"/>
              <a:t>V jaké fázi je život otce </a:t>
            </a:r>
            <a:r>
              <a:rPr lang="cs-CZ" dirty="0" err="1"/>
              <a:t>Goriota</a:t>
            </a:r>
            <a:r>
              <a:rPr lang="cs-CZ" dirty="0"/>
              <a:t>? Jakou udělal chyby při výchově svých dcer? </a:t>
            </a:r>
          </a:p>
          <a:p>
            <a:pPr marL="514350" indent="-514350">
              <a:buAutoNum type="arabicPeriod"/>
            </a:pPr>
            <a:r>
              <a:rPr lang="cs-CZ" dirty="0"/>
              <a:t>Jaké rady uděluje vikomtesa Evženovi, aby obstál v pařížské společnosti? Jak </a:t>
            </a:r>
            <a:r>
              <a:rPr lang="cs-CZ"/>
              <a:t>je hodnotíš? </a:t>
            </a:r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5954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602</Words>
  <Application>Microsoft Office PowerPoint</Application>
  <PresentationFormat>Širokoúhlá obrazovka</PresentationFormat>
  <Paragraphs>53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Balzac</vt:lpstr>
      <vt:lpstr>Honoré de Balzac  </vt:lpstr>
      <vt:lpstr>Prezentace aplikace PowerPoint</vt:lpstr>
      <vt:lpstr>Prezentace aplikace PowerPoint</vt:lpstr>
      <vt:lpstr>Literární dílo:</vt:lpstr>
      <vt:lpstr>Prezentace aplikace PowerPoint</vt:lpstr>
      <vt:lpstr>Otec Goriot</vt:lpstr>
      <vt:lpstr>Balzac, S. Zweig</vt:lpstr>
      <vt:lpstr>Otec Goriot – str. 136-138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Balzac</dc:title>
  <dc:creator>Bednářová Pavla</dc:creator>
  <cp:lastModifiedBy>Milan Bednář</cp:lastModifiedBy>
  <cp:revision>3</cp:revision>
  <dcterms:created xsi:type="dcterms:W3CDTF">2021-11-15T15:18:18Z</dcterms:created>
  <dcterms:modified xsi:type="dcterms:W3CDTF">2025-11-23T16:31:16Z</dcterms:modified>
</cp:coreProperties>
</file>