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63" r:id="rId5"/>
    <p:sldId id="273" r:id="rId6"/>
    <p:sldId id="281" r:id="rId7"/>
    <p:sldId id="274" r:id="rId8"/>
    <p:sldId id="277" r:id="rId9"/>
    <p:sldId id="275" r:id="rId10"/>
    <p:sldId id="276" r:id="rId11"/>
    <p:sldId id="269" r:id="rId12"/>
    <p:sldId id="280" r:id="rId13"/>
    <p:sldId id="284" r:id="rId14"/>
    <p:sldId id="285" r:id="rId15"/>
    <p:sldId id="283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9" d="100"/>
          <a:sy n="119" d="100"/>
        </p:scale>
        <p:origin x="13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5E4C0-B7B1-44E2-BA0B-0BD9A9076611}" type="datetimeFigureOut">
              <a:rPr lang="cs-CZ" smtClean="0"/>
              <a:pPr/>
              <a:t>26.11.2025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FB9DEE-514C-45D0-881B-800C24B430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y2ULl8osu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12223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6600" b="1" dirty="0">
                <a:solidFill>
                  <a:schemeClr val="bg1"/>
                </a:solidFill>
                <a:latin typeface="Bradley Hand ITC" pitchFamily="66" charset="0"/>
              </a:rPr>
              <a:t>CHARLES DICKENS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4767064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[</a:t>
            </a:r>
            <a:r>
              <a:rPr lang="cs-CZ" sz="4000" b="1" dirty="0" err="1">
                <a:solidFill>
                  <a:schemeClr val="bg1"/>
                </a:solidFill>
              </a:rPr>
              <a:t>čárlz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err="1">
                <a:solidFill>
                  <a:schemeClr val="bg1"/>
                </a:solidFill>
              </a:rPr>
              <a:t>dykynz</a:t>
            </a:r>
            <a:r>
              <a:rPr lang="cs-CZ" sz="4000" b="1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3284984"/>
            <a:ext cx="4680520" cy="2308324"/>
          </a:xfrm>
          <a:prstGeom prst="rect">
            <a:avLst/>
          </a:prstGeom>
          <a:effectLst>
            <a:outerShdw blurRad="39000" dist="254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chemeClr val="bg1"/>
                </a:solidFill>
              </a:rPr>
              <a:t>„</a:t>
            </a:r>
            <a:r>
              <a:rPr lang="cs-CZ" sz="3600" b="1" i="1" dirty="0">
                <a:solidFill>
                  <a:schemeClr val="bg1"/>
                </a:solidFill>
              </a:rPr>
              <a:t>Každý neúspěch člověka něčemu naučí, </a:t>
            </a:r>
          </a:p>
          <a:p>
            <a:pPr algn="ctr"/>
            <a:r>
              <a:rPr lang="cs-CZ" sz="3600" b="1" i="1" dirty="0">
                <a:solidFill>
                  <a:schemeClr val="bg1"/>
                </a:solidFill>
              </a:rPr>
              <a:t>pokud se chce nechat poučit“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950623" cy="41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ROMÁNY NA 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/>
              <a:t>Zvláštností tehdejší doby</a:t>
            </a:r>
            <a:r>
              <a:rPr lang="cs-CZ" i="1" dirty="0"/>
              <a:t>, která do jisté míry ovlivnila celou Dickensovu tvorbu, byl zvyk </a:t>
            </a:r>
            <a:r>
              <a:rPr lang="cs-CZ" b="1" i="1" u="sng" dirty="0">
                <a:solidFill>
                  <a:srgbClr val="FFC000"/>
                </a:solidFill>
              </a:rPr>
              <a:t>romány na pokračování </a:t>
            </a:r>
            <a:r>
              <a:rPr lang="cs-CZ" i="1" dirty="0"/>
              <a:t>vydávat v </a:t>
            </a:r>
            <a:r>
              <a:rPr lang="cs-CZ" i="1" dirty="0">
                <a:solidFill>
                  <a:srgbClr val="FFC000"/>
                </a:solidFill>
              </a:rPr>
              <a:t>sešitech či novinách</a:t>
            </a:r>
            <a:r>
              <a:rPr lang="cs-CZ" i="1" dirty="0"/>
              <a:t>, a teprve podle jejich úspěchu jim dát i knižní podobu. </a:t>
            </a:r>
          </a:p>
          <a:p>
            <a:r>
              <a:rPr lang="cs-CZ" i="1" dirty="0"/>
              <a:t>Aby se Dickens uživil, byl nucen každý měsíc odevzdat </a:t>
            </a:r>
            <a:r>
              <a:rPr lang="cs-CZ" i="1" dirty="0">
                <a:solidFill>
                  <a:srgbClr val="FFC000"/>
                </a:solidFill>
              </a:rPr>
              <a:t>určitý počet stran </a:t>
            </a:r>
            <a:r>
              <a:rPr lang="cs-CZ" i="1" dirty="0"/>
              <a:t>románu, o němž někdy sám nevěděl, jak skončí. </a:t>
            </a:r>
          </a:p>
          <a:p>
            <a:r>
              <a:rPr lang="cs-CZ" i="1" dirty="0"/>
              <a:t>Přízeň čtenářů byla vrtkavá, a tak autor musel děj obohacovat novými a </a:t>
            </a:r>
            <a:r>
              <a:rPr lang="cs-CZ" b="1" i="1" u="sng" dirty="0">
                <a:solidFill>
                  <a:srgbClr val="FFC000"/>
                </a:solidFill>
              </a:rPr>
              <a:t>novými postavami</a:t>
            </a:r>
            <a:r>
              <a:rPr lang="cs-CZ" i="1" dirty="0"/>
              <a:t>. </a:t>
            </a:r>
          </a:p>
          <a:p>
            <a:r>
              <a:rPr lang="cs-CZ" i="1" dirty="0"/>
              <a:t>To je důvod, proč Dickensovy romány někdy představují složitý, téměř nepochopitelný propletenec. </a:t>
            </a:r>
          </a:p>
          <a:p>
            <a:r>
              <a:rPr lang="cs-CZ" i="1" dirty="0"/>
              <a:t>Kritici však při rozboru jeho díla zjišťují, že </a:t>
            </a:r>
            <a:r>
              <a:rPr lang="cs-CZ" i="1" dirty="0">
                <a:solidFill>
                  <a:srgbClr val="FFC000"/>
                </a:solidFill>
              </a:rPr>
              <a:t>své romány dokonale promýšlel</a:t>
            </a:r>
            <a:r>
              <a:rPr lang="cs-CZ" i="1" dirty="0"/>
              <a:t>, že s postavami žil, a pokud měly zemřít, trpěl spolu s nimi.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2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145348"/>
            <a:ext cx="4932040" cy="292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Roku 1837 začal vycházet román </a:t>
            </a:r>
            <a:r>
              <a:rPr lang="cs-CZ" sz="2800" b="1" dirty="0">
                <a:solidFill>
                  <a:srgbClr val="FFC000"/>
                </a:solidFill>
              </a:rPr>
              <a:t>Oliver Twist</a:t>
            </a:r>
            <a:r>
              <a:rPr lang="cs-CZ" sz="2400" b="1" dirty="0">
                <a:solidFill>
                  <a:schemeClr val="bg1"/>
                </a:solidFill>
              </a:rPr>
              <a:t>, jehož námětem je autorovo celoživotní téma – </a:t>
            </a:r>
            <a:r>
              <a:rPr lang="cs-CZ" sz="2400" b="1" u="sng" dirty="0">
                <a:solidFill>
                  <a:schemeClr val="bg1"/>
                </a:solidFill>
              </a:rPr>
              <a:t>tragický osud chudých dětí.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Tento román se vyznačuje </a:t>
            </a:r>
            <a:r>
              <a:rPr lang="cs-CZ" sz="2800" b="1" u="sng" dirty="0">
                <a:solidFill>
                  <a:schemeClr val="bg1"/>
                </a:solidFill>
              </a:rPr>
              <a:t>kritickým</a:t>
            </a:r>
            <a:r>
              <a:rPr lang="cs-CZ" sz="2400" b="1" dirty="0">
                <a:solidFill>
                  <a:schemeClr val="bg1"/>
                </a:solidFill>
              </a:rPr>
              <a:t> pohledem na soudobé instituce a </a:t>
            </a:r>
            <a:r>
              <a:rPr lang="cs-CZ" sz="2800" b="1" u="sng" dirty="0">
                <a:solidFill>
                  <a:schemeClr val="bg1"/>
                </a:solidFill>
              </a:rPr>
              <a:t>silným sociálním soucítěním</a:t>
            </a:r>
            <a:r>
              <a:rPr lang="cs-CZ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5060"/>
            <a:ext cx="2779746" cy="4328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Obdélník 2"/>
          <p:cNvSpPr/>
          <p:nvPr/>
        </p:nvSpPr>
        <p:spPr>
          <a:xfrm>
            <a:off x="827584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https://www.youtube.com/watch?v=Ry2ULl8osu4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JMENOVKA SPISOVATELE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800" dirty="0">
                <a:solidFill>
                  <a:srgbClr val="FFC000"/>
                </a:solidFill>
              </a:rPr>
              <a:t>Charles Dickens</a:t>
            </a:r>
          </a:p>
          <a:p>
            <a:r>
              <a:rPr lang="cs-CZ" dirty="0"/>
              <a:t>Jeden z nejpopulárnějších anglických spisovatelů 19. </a:t>
            </a:r>
            <a:r>
              <a:rPr lang="cs-CZ" dirty="0" smtClean="0"/>
              <a:t>století, zástupce kritického realismu – sociální poměry v Anglii</a:t>
            </a:r>
            <a:endParaRPr lang="cs-CZ" dirty="0"/>
          </a:p>
          <a:p>
            <a:r>
              <a:rPr lang="cs-CZ" dirty="0"/>
              <a:t>Představitel tzv. „Viktoriánského románu“, texty vycházejí na pokračování v novinách</a:t>
            </a:r>
          </a:p>
          <a:p>
            <a:r>
              <a:rPr lang="cs-CZ" b="1" dirty="0"/>
              <a:t>Dílo: </a:t>
            </a:r>
            <a:r>
              <a:rPr lang="cs-CZ" dirty="0">
                <a:solidFill>
                  <a:srgbClr val="FFC000"/>
                </a:solidFill>
              </a:rPr>
              <a:t>Kronika </a:t>
            </a:r>
            <a:r>
              <a:rPr lang="cs-CZ" dirty="0" err="1">
                <a:solidFill>
                  <a:srgbClr val="FFC000"/>
                </a:solidFill>
              </a:rPr>
              <a:t>Pickwickova</a:t>
            </a:r>
            <a:r>
              <a:rPr lang="cs-CZ" dirty="0">
                <a:solidFill>
                  <a:srgbClr val="FFC000"/>
                </a:solidFill>
              </a:rPr>
              <a:t> klubu </a:t>
            </a:r>
            <a:r>
              <a:rPr lang="cs-CZ" dirty="0"/>
              <a:t>/humor/</a:t>
            </a:r>
          </a:p>
          <a:p>
            <a:r>
              <a:rPr lang="cs-CZ" dirty="0"/>
              <a:t>Romány: </a:t>
            </a:r>
            <a:r>
              <a:rPr lang="cs-CZ" dirty="0">
                <a:solidFill>
                  <a:srgbClr val="FFC000"/>
                </a:solidFill>
              </a:rPr>
              <a:t>Oliver Twist, </a:t>
            </a:r>
            <a:r>
              <a:rPr lang="cs-CZ" dirty="0">
                <a:solidFill>
                  <a:schemeClr val="tx1"/>
                </a:solidFill>
              </a:rPr>
              <a:t>– tragický osud chudých dětí,   román se vyznačuje kritickým pohledem na soudobé instituce a silným sociálním soucítěním.</a:t>
            </a: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	       David </a:t>
            </a:r>
            <a:r>
              <a:rPr lang="cs-CZ" dirty="0" err="1">
                <a:solidFill>
                  <a:srgbClr val="FFC000"/>
                </a:solidFill>
              </a:rPr>
              <a:t>Copperfield</a:t>
            </a: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           Nadějné vyhlídky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96136" y="4837569"/>
            <a:ext cx="2714273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ZAPIŠTE SI DO SEŠITU</a:t>
            </a:r>
          </a:p>
        </p:txBody>
      </p:sp>
    </p:spTree>
    <p:extLst>
      <p:ext uri="{BB962C8B-B14F-4D97-AF65-F5344CB8AC3E}">
        <p14:creationId xmlns:p14="http://schemas.microsoft.com/office/powerpoint/2010/main" val="29890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Slovníček zlodějského argotu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4968552"/>
          </a:xfrm>
        </p:spPr>
        <p:txBody>
          <a:bodyPr>
            <a:normAutofit fontScale="25000" lnSpcReduction="20000"/>
          </a:bodyPr>
          <a:lstStyle/>
          <a:p>
            <a:r>
              <a:rPr lang="cs-CZ" sz="5100" dirty="0"/>
              <a:t>Pokuste se k pojmům ze zlodějského argotu doplnit neutrální výraz a vytvořit z argotických slov smysluplnou větu.</a:t>
            </a:r>
          </a:p>
          <a:p>
            <a:endParaRPr lang="cs-CZ" sz="5100" dirty="0"/>
          </a:p>
          <a:p>
            <a:endParaRPr lang="cs-CZ" dirty="0"/>
          </a:p>
          <a:p>
            <a:pPr marL="0" indent="0">
              <a:buNone/>
            </a:pP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šábnout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se	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šnůrové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mlýn		loreta	</a:t>
            </a: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chmátka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píďata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hakovat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fuksový</a:t>
            </a:r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šmuk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hadovat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chakmon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pasr</a:t>
            </a:r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9600" b="1" dirty="0">
                <a:solidFill>
                  <a:srgbClr val="FFC000"/>
                </a:solidFill>
              </a:rPr>
              <a:t>Nabídka slov: policajti, krádež, rozdělit si lup, klenoty, zlatý, hodinky, soud, udávat- zradit policii, krást, vězení, překupník, šikovný zloděj</a:t>
            </a:r>
          </a:p>
          <a:p>
            <a:endParaRPr lang="cs-CZ" sz="9600" b="1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2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Slovníček zlodějského argotu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40080" cy="4968552"/>
          </a:xfrm>
        </p:spPr>
        <p:txBody>
          <a:bodyPr>
            <a:normAutofit fontScale="25000" lnSpcReduction="20000"/>
          </a:bodyPr>
          <a:lstStyle/>
          <a:p>
            <a:r>
              <a:rPr lang="cs-CZ" sz="5100" dirty="0"/>
              <a:t>Pokuste se k pojmům ze zlodějského argotu doplnit neutrální výraz a vytvořit z argotických slov smysluplnou větu.</a:t>
            </a:r>
          </a:p>
          <a:p>
            <a:endParaRPr lang="cs-CZ" sz="5100" dirty="0"/>
          </a:p>
          <a:p>
            <a:endParaRPr lang="cs-CZ" dirty="0"/>
          </a:p>
          <a:p>
            <a:pPr marL="0" indent="0">
              <a:buNone/>
            </a:pP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šábnout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se -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rozdělit se   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šnůrové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policajti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mlýn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loreta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vězení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chmátka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krádež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píďata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hodinky</a:t>
            </a:r>
          </a:p>
          <a:p>
            <a:pPr marL="0" indent="0">
              <a:buNone/>
            </a:pP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hakovat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krást 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 	    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fuksový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zlatý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šmuk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klenot</a:t>
            </a:r>
          </a:p>
          <a:p>
            <a:pPr marL="0" indent="0">
              <a:buNone/>
            </a:pPr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hadovat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udávat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chakmon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šikovný zloděj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pasr</a:t>
            </a:r>
            <a:r>
              <a:rPr lang="cs-CZ" sz="8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překupník</a:t>
            </a:r>
          </a:p>
          <a:p>
            <a:endParaRPr lang="cs-CZ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9600" b="1" dirty="0">
                <a:solidFill>
                  <a:srgbClr val="FFC000"/>
                </a:solidFill>
              </a:rPr>
              <a:t>Nabídka slov: policajti, krádež, rozdělit si lup, klenoty, zlatý, hodinky, soud, udávat- zradit policii, krást, vězení, překupník, šikovný zloděj</a:t>
            </a:r>
          </a:p>
          <a:p>
            <a:endParaRPr lang="cs-CZ" sz="9600" b="1" dirty="0">
              <a:solidFill>
                <a:srgbClr val="FFC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2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cs-CZ" dirty="0"/>
              <a:t>Práce s textem – </a:t>
            </a:r>
            <a:r>
              <a:rPr lang="cs-CZ" dirty="0" err="1"/>
              <a:t>oliver</a:t>
            </a:r>
            <a:r>
              <a:rPr lang="cs-CZ" dirty="0"/>
              <a:t> twist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3600" b="1" dirty="0"/>
              <a:t>Jaká práce byla přidělena malému Oliverovi? </a:t>
            </a:r>
          </a:p>
          <a:p>
            <a:pPr marL="514350" indent="-514350">
              <a:buAutoNum type="arabicPeriod"/>
            </a:pPr>
            <a:r>
              <a:rPr lang="cs-CZ" sz="3600" b="1" dirty="0"/>
              <a:t>Pokuste se popsat podmínky v </a:t>
            </a:r>
            <a:r>
              <a:rPr lang="cs-CZ" sz="3600" b="1"/>
              <a:t>sitročinci</a:t>
            </a:r>
            <a:r>
              <a:rPr lang="cs-CZ" sz="3600" b="1" dirty="0"/>
              <a:t>. </a:t>
            </a:r>
          </a:p>
          <a:p>
            <a:pPr marL="514350" indent="-514350">
              <a:buAutoNum type="arabicPeriod"/>
            </a:pPr>
            <a:r>
              <a:rPr lang="cs-CZ" sz="3600" b="1" dirty="0"/>
              <a:t>Čím se Oliver provinil, proč?</a:t>
            </a:r>
          </a:p>
          <a:p>
            <a:pPr marL="514350" indent="-514350">
              <a:buAutoNum type="arabicPeriod"/>
            </a:pPr>
            <a:r>
              <a:rPr lang="cs-CZ" sz="3600" b="1" dirty="0"/>
              <a:t>Jak byl za svůj čin potrestán?</a:t>
            </a:r>
          </a:p>
          <a:p>
            <a:pPr marL="514350" indent="-514350">
              <a:buAutoNum type="arabicPeriod"/>
            </a:pPr>
            <a:r>
              <a:rPr lang="cs-CZ" sz="3600" b="1" dirty="0"/>
              <a:t>Vyhledejte v textu příklady ironie?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  <a:latin typeface="Bodoni MT" pitchFamily="18" charset="0"/>
              </a:rPr>
              <a:t>LITERÁRNÍ TERMÍNY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5303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KRITICKÝ REALISMUS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VIKTORIÁNSKÝ ROMÁN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PUBLICISTA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NOVINÁŘ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PSEUDONYM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HUMORISTICKÝ ROMÁN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FENOMENÁLNÍ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SOCIÁLNÍ CÍTĚNÍ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</a:pP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3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KDO BYL CHARLES DICKENS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Anglický </a:t>
            </a:r>
            <a:r>
              <a:rPr lang="cs-CZ" sz="3600" b="1" i="1" u="sng" dirty="0">
                <a:solidFill>
                  <a:srgbClr val="FFC000"/>
                </a:solidFill>
              </a:rPr>
              <a:t>kriticko-realistický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 spisovatel, </a:t>
            </a:r>
            <a:r>
              <a:rPr lang="cs-CZ" sz="3600" b="1" i="1" u="sng" dirty="0">
                <a:solidFill>
                  <a:srgbClr val="FFC000"/>
                </a:solidFill>
              </a:rPr>
              <a:t>publicista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 a novinář </a:t>
            </a:r>
          </a:p>
          <a:p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Nejvýznamnějším a nejpopulárnějším představitelem </a:t>
            </a:r>
            <a:r>
              <a:rPr lang="cs-CZ" sz="3600" b="1" i="1" u="sng" dirty="0">
                <a:solidFill>
                  <a:srgbClr val="FFC000"/>
                </a:solidFill>
              </a:rPr>
              <a:t>viktoriánského románu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cs-CZ" sz="3600" b="1" i="1" u="sng" dirty="0">
                <a:solidFill>
                  <a:srgbClr val="FFC000"/>
                </a:solidFill>
              </a:rPr>
              <a:t>nuzných poměrů 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se vypracoval na opravdovou hvězdu literárního nebe a to jen svou </a:t>
            </a:r>
            <a:r>
              <a:rPr lang="cs-CZ" sz="3600" b="1" i="1" u="sng" dirty="0">
                <a:solidFill>
                  <a:srgbClr val="FFC000"/>
                </a:solidFill>
              </a:rPr>
              <a:t>houževnatostí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 a vytrvalostí.</a:t>
            </a:r>
          </a:p>
          <a:p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Je považován za jednoho z největších </a:t>
            </a:r>
            <a:r>
              <a:rPr lang="cs-CZ" sz="3600" b="1" i="1" u="sng" dirty="0">
                <a:solidFill>
                  <a:srgbClr val="FFC000"/>
                </a:solidFill>
              </a:rPr>
              <a:t>romanopisců</a:t>
            </a:r>
            <a:r>
              <a:rPr lang="cs-CZ" sz="3600" b="1" i="1" dirty="0">
                <a:solidFill>
                  <a:srgbClr val="FFC000"/>
                </a:solidFill>
              </a:rPr>
              <a:t> </a:t>
            </a:r>
            <a:r>
              <a:rPr lang="cs-CZ" sz="3600" b="1" i="1" dirty="0">
                <a:solidFill>
                  <a:schemeClr val="accent1">
                    <a:lumMod val="75000"/>
                  </a:schemeClr>
                </a:solidFill>
              </a:rPr>
              <a:t>19. století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7430"/>
            <a:ext cx="92282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24128" y="5877272"/>
            <a:ext cx="32403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VYSVĚTLI PODTRŽENÉ TERMÍNY</a:t>
            </a:r>
          </a:p>
        </p:txBody>
      </p:sp>
    </p:spTree>
    <p:extLst>
      <p:ext uri="{BB962C8B-B14F-4D97-AF65-F5344CB8AC3E}">
        <p14:creationId xmlns:p14="http://schemas.microsoft.com/office/powerpoint/2010/main" val="5490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4800" dirty="0"/>
              <a:t>NOVÉ TERMÍNY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10000"/>
          </a:bodyPr>
          <a:lstStyle/>
          <a:p>
            <a:r>
              <a:rPr lang="cs-CZ" sz="3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KRITICKÝ REALISMUS </a:t>
            </a:r>
            <a:r>
              <a:rPr lang="cs-CZ" dirty="0"/>
              <a:t>= zájem o díla z reálného prostředí, kritika společnosti</a:t>
            </a:r>
          </a:p>
          <a:p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PUBLICISTIKA</a:t>
            </a:r>
            <a:r>
              <a:rPr lang="cs-CZ" dirty="0"/>
              <a:t> = oblast literatury určená pro veřejnost – noviny, televize, dokumentární film….</a:t>
            </a:r>
          </a:p>
          <a:p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VIKTORIÁNSKÝ ROMÁN </a:t>
            </a:r>
            <a:r>
              <a:rPr lang="cs-CZ" dirty="0"/>
              <a:t>= román v období vlády královny Viktorie (znaky – zájem o sociální otázky, vychází na pokračování, množství postav)</a:t>
            </a:r>
          </a:p>
          <a:p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NUZNÝ</a:t>
            </a:r>
            <a:r>
              <a:rPr lang="cs-CZ" dirty="0"/>
              <a:t> = chudý, bez prostředků</a:t>
            </a:r>
          </a:p>
          <a:p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HOUŽEVNATOST</a:t>
            </a:r>
            <a:r>
              <a:rPr lang="cs-CZ" dirty="0"/>
              <a:t> = lidská vlastnost, vytrvalý, pevný, stálý</a:t>
            </a:r>
          </a:p>
          <a:p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ROMANOPISEC</a:t>
            </a:r>
            <a:r>
              <a:rPr lang="cs-CZ" dirty="0"/>
              <a:t> = autor románů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4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3" y="1007758"/>
            <a:ext cx="2740219" cy="23900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ovéPole 4"/>
          <p:cNvSpPr txBox="1"/>
          <p:nvPr/>
        </p:nvSpPr>
        <p:spPr>
          <a:xfrm>
            <a:off x="274341" y="4077072"/>
            <a:ext cx="2981741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MUZEUM CHARLESE DICKENSE V LONDÝNĚ  (V DOMĚ, KDE ŽIL JAKO MALÝ CHLAPEC)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2798"/>
            <a:ext cx="4657725" cy="40671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956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96752"/>
            <a:ext cx="8568952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Dva týdny po Charlesových dvanáctých narozeninách byl jeho otec zatčen pro dluhy a odveden </a:t>
            </a:r>
            <a:r>
              <a:rPr lang="cs-CZ" sz="2800" b="1" u="sng" dirty="0">
                <a:solidFill>
                  <a:schemeClr val="bg1"/>
                </a:solidFill>
              </a:rPr>
              <a:t>do vězení pro dlužníky.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Doma začalo ubývat jídla, matka, která zůstala sama s pěti dětmi, musela </a:t>
            </a:r>
            <a:r>
              <a:rPr lang="cs-CZ" sz="2800" b="1" u="sng" dirty="0">
                <a:solidFill>
                  <a:prstClr val="black"/>
                </a:solidFill>
              </a:rPr>
              <a:t>postupně zastavovat </a:t>
            </a:r>
            <a:r>
              <a:rPr lang="cs-CZ" sz="2800" dirty="0">
                <a:solidFill>
                  <a:prstClr val="black"/>
                </a:solidFill>
              </a:rPr>
              <a:t>zařízení domácnosti, na řadu přišly i Charlesovy oblíbené knihy.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Rodina rozhodla, že </a:t>
            </a:r>
            <a:r>
              <a:rPr lang="cs-CZ" sz="2800" b="1" u="sng" dirty="0">
                <a:solidFill>
                  <a:schemeClr val="bg1"/>
                </a:solidFill>
              </a:rPr>
              <a:t>Charles musí jít pracovat</a:t>
            </a:r>
            <a:r>
              <a:rPr lang="cs-CZ" sz="2800" dirty="0">
                <a:solidFill>
                  <a:prstClr val="black"/>
                </a:solidFill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Dětská práce byla v tehdejší Anglii samozřejmostí, takže jeho rodiče neviděli nic špatného na tom, že jejich </a:t>
            </a:r>
            <a:r>
              <a:rPr lang="cs-CZ" sz="2800" b="1" u="sng" dirty="0">
                <a:solidFill>
                  <a:prstClr val="black"/>
                </a:solidFill>
              </a:rPr>
              <a:t>citlivý, chytrý syn </a:t>
            </a:r>
            <a:r>
              <a:rPr lang="cs-CZ" sz="2800" dirty="0">
                <a:solidFill>
                  <a:prstClr val="black"/>
                </a:solidFill>
              </a:rPr>
              <a:t>musí denně docházet do dílny na výrobu leštidel na boty.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5516" y="351678"/>
            <a:ext cx="86409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prstClr val="black"/>
                </a:solidFill>
              </a:rPr>
              <a:t>Životní osudy, které ovlivnily pozdější spisovatelovu tvorbu</a:t>
            </a:r>
          </a:p>
        </p:txBody>
      </p:sp>
    </p:spTree>
    <p:extLst>
      <p:ext uri="{BB962C8B-B14F-4D97-AF65-F5344CB8AC3E}">
        <p14:creationId xmlns:p14="http://schemas.microsoft.com/office/powerpoint/2010/main" val="26950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854549" cy="59815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7" name="Picture 5" descr="C:\Users\hkolackova\AppData\Local\Microsoft\Windows\Temporary Internet Files\Content.IE5\9F5SIVNK\MP900341549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9141" y="908720"/>
            <a:ext cx="8640960" cy="569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Ani chlapcova práce ale příliš nepomohla a do vězení pro dlužníky se zanedlouho odstěhovala </a:t>
            </a:r>
            <a:r>
              <a:rPr lang="cs-CZ" sz="2800" b="1" u="sng" dirty="0">
                <a:solidFill>
                  <a:schemeClr val="bg1"/>
                </a:solidFill>
              </a:rPr>
              <a:t>celá rodina</a:t>
            </a:r>
            <a:endParaRPr lang="cs-CZ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Charles tam přicházel každý večer a ráno s rodinou snídal.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Za své rodinné poměry se </a:t>
            </a:r>
            <a:r>
              <a:rPr lang="cs-CZ" sz="2800" b="1" u="sng" dirty="0">
                <a:solidFill>
                  <a:schemeClr val="bg1"/>
                </a:solidFill>
              </a:rPr>
              <a:t>velice styděl</a:t>
            </a:r>
            <a:r>
              <a:rPr lang="cs-CZ" sz="28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Začaly se mu vracet </a:t>
            </a:r>
            <a:r>
              <a:rPr lang="cs-CZ" sz="2800" b="1" u="sng" dirty="0">
                <a:solidFill>
                  <a:schemeClr val="bg1"/>
                </a:solidFill>
              </a:rPr>
              <a:t>nervové záchvaty</a:t>
            </a:r>
            <a:r>
              <a:rPr lang="cs-CZ" sz="2800" dirty="0">
                <a:solidFill>
                  <a:schemeClr val="bg1"/>
                </a:solidFill>
              </a:rPr>
              <a:t>, kterými trpěl v dětství.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Zasáhla šťastná náhoda, otec </a:t>
            </a:r>
            <a:r>
              <a:rPr lang="cs-CZ" sz="2800" b="1" u="sng" dirty="0">
                <a:solidFill>
                  <a:schemeClr val="bg1"/>
                </a:solidFill>
              </a:rPr>
              <a:t>zdědil dost</a:t>
            </a:r>
            <a:r>
              <a:rPr lang="cs-CZ" sz="2800" dirty="0">
                <a:solidFill>
                  <a:schemeClr val="bg1"/>
                </a:solidFill>
              </a:rPr>
              <a:t>, aby mohl zaplatit dluhy a dostat se tak z vězení.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Ale Charlese nechali </a:t>
            </a:r>
            <a:r>
              <a:rPr lang="cs-CZ" sz="2800" b="1" u="sng" dirty="0">
                <a:solidFill>
                  <a:schemeClr val="bg1"/>
                </a:solidFill>
              </a:rPr>
              <a:t>dál chodit do továrny </a:t>
            </a:r>
            <a:r>
              <a:rPr lang="cs-CZ" sz="2800" dirty="0">
                <a:solidFill>
                  <a:schemeClr val="bg1"/>
                </a:solidFill>
              </a:rPr>
              <a:t>za výdělkem.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</a:rPr>
              <a:t>V dílně strávil jen šest měsíců, odnesl si z toho ale </a:t>
            </a:r>
            <a:r>
              <a:rPr lang="cs-CZ" sz="2800" b="1" u="sng" dirty="0">
                <a:solidFill>
                  <a:schemeClr val="bg1"/>
                </a:solidFill>
              </a:rPr>
              <a:t>trauma</a:t>
            </a:r>
            <a:r>
              <a:rPr lang="cs-CZ" sz="2800" dirty="0">
                <a:solidFill>
                  <a:schemeClr val="bg1"/>
                </a:solidFill>
              </a:rPr>
              <a:t>, kterého se celý život nezbavil.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3157" y="173831"/>
            <a:ext cx="835292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prstClr val="black"/>
                </a:solidFill>
              </a:rPr>
              <a:t>Životní osudy, které ovlivnily pozdější spisovatelovu tvorbu</a:t>
            </a:r>
          </a:p>
        </p:txBody>
      </p:sp>
    </p:spTree>
    <p:extLst>
      <p:ext uri="{BB962C8B-B14F-4D97-AF65-F5344CB8AC3E}">
        <p14:creationId xmlns:p14="http://schemas.microsoft.com/office/powerpoint/2010/main" val="25972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LÁSKY CHARLESE DICKENSE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Autofit/>
          </a:bodyPr>
          <a:lstStyle/>
          <a:p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Dodnes ne zcela vyjasněný je Dickensův citový život</a:t>
            </a:r>
          </a:p>
          <a:p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Po nenaplněné lásce k dívce ze "společensky vyšší třídy" si vzal za ženu "sobě rovnou". Založil s ní </a:t>
            </a:r>
            <a:r>
              <a:rPr lang="cs-CZ" sz="2800" b="1" i="1" u="sng" dirty="0">
                <a:solidFill>
                  <a:schemeClr val="accent3"/>
                </a:solidFill>
              </a:rPr>
              <a:t>početnou rodinu 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a stal se starostlivým i náročným otcem. </a:t>
            </a:r>
          </a:p>
          <a:p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Silné city však postupně choval i </a:t>
            </a:r>
            <a:r>
              <a:rPr lang="cs-CZ" sz="2800" b="1" i="1" u="sng" dirty="0">
                <a:solidFill>
                  <a:schemeClr val="accent3"/>
                </a:solidFill>
              </a:rPr>
              <a:t>ke dvěma mladším manželčiným sestrám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: jedna z nich brzy zemřela, druhá dlouhá léta patřila k Dickensově rodině a podílela se na výchově dětí, a to i poté, co se – na konci 50. let – </a:t>
            </a:r>
            <a:r>
              <a:rPr lang="cs-CZ" sz="2800" b="1" i="1" u="sng" dirty="0">
                <a:solidFill>
                  <a:schemeClr val="accent3"/>
                </a:solidFill>
              </a:rPr>
              <a:t>manželství rozpadlo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</a:rPr>
              <a:t>, neboť spisovatel vzplanul láskou k </a:t>
            </a:r>
            <a:r>
              <a:rPr lang="cs-CZ" sz="2800" b="1" i="1" u="sng" dirty="0">
                <a:solidFill>
                  <a:schemeClr val="accent3"/>
                </a:solidFill>
              </a:rPr>
              <a:t>mladé herečce.</a:t>
            </a:r>
          </a:p>
          <a:p>
            <a:endParaRPr lang="cs-CZ" sz="2400" b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Literární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r>
              <a:rPr lang="cs-CZ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Svou literární dráhu zahájil drobnými časopiseckými črty a povídkami pod pseudonymem </a:t>
            </a:r>
            <a:r>
              <a:rPr lang="cs-CZ" sz="3600" b="1" i="1" u="sng" dirty="0" err="1">
                <a:solidFill>
                  <a:srgbClr val="FFC000"/>
                </a:solidFill>
              </a:rPr>
              <a:t>Boz</a:t>
            </a:r>
            <a:endParaRPr lang="cs-CZ" sz="3600" b="1" i="1" u="sng" dirty="0">
              <a:solidFill>
                <a:srgbClr val="FFC000"/>
              </a:solidFill>
            </a:endParaRPr>
          </a:p>
          <a:p>
            <a:r>
              <a:rPr lang="cs-CZ" sz="3600" i="1" dirty="0">
                <a:solidFill>
                  <a:srgbClr val="FFC000"/>
                </a:solidFill>
              </a:rPr>
              <a:t>humoristický román </a:t>
            </a:r>
            <a:r>
              <a:rPr lang="cs-CZ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 pokračování </a:t>
            </a:r>
            <a:r>
              <a:rPr lang="cs-CZ" sz="3600" b="1" i="1" u="sng" dirty="0">
                <a:solidFill>
                  <a:srgbClr val="FFC000"/>
                </a:solidFill>
              </a:rPr>
              <a:t>Kronika </a:t>
            </a:r>
            <a:r>
              <a:rPr lang="cs-CZ" sz="3600" b="1" i="1" u="sng" dirty="0" err="1">
                <a:solidFill>
                  <a:srgbClr val="FFC000"/>
                </a:solidFill>
              </a:rPr>
              <a:t>Pickwickova</a:t>
            </a:r>
            <a:r>
              <a:rPr lang="cs-CZ" sz="3600" b="1" i="1" u="sng" dirty="0">
                <a:solidFill>
                  <a:srgbClr val="FFC000"/>
                </a:solidFill>
              </a:rPr>
              <a:t> klubu. </a:t>
            </a:r>
            <a:r>
              <a:rPr lang="cs-CZ" sz="3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Tento román měl fenomenální úspěch, především díky další Dickensově výjimečné vlastnosti – jiskrnému humoru.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8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976</Words>
  <Application>Microsoft Office PowerPoint</Application>
  <PresentationFormat>Předvádění na obrazovce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Bodoni MT</vt:lpstr>
      <vt:lpstr>Bradley Hand ITC</vt:lpstr>
      <vt:lpstr>Franklin Gothic Book</vt:lpstr>
      <vt:lpstr>Franklin Gothic Medium</vt:lpstr>
      <vt:lpstr>Wingdings</vt:lpstr>
      <vt:lpstr>Wingdings 2</vt:lpstr>
      <vt:lpstr>Cesta</vt:lpstr>
      <vt:lpstr>CHARLES DICKENS</vt:lpstr>
      <vt:lpstr>KDO BYL CHARLES DICKENS</vt:lpstr>
      <vt:lpstr>NOVÉ TERMÍNY</vt:lpstr>
      <vt:lpstr>Prezentace aplikace PowerPoint</vt:lpstr>
      <vt:lpstr>Prezentace aplikace PowerPoint</vt:lpstr>
      <vt:lpstr>Prezentace aplikace PowerPoint</vt:lpstr>
      <vt:lpstr>Prezentace aplikace PowerPoint</vt:lpstr>
      <vt:lpstr>LÁSKY CHARLESE DICKENSE</vt:lpstr>
      <vt:lpstr>Literární činnost</vt:lpstr>
      <vt:lpstr>ROMÁNY NA POKRAČOVÁNÍ</vt:lpstr>
      <vt:lpstr>Prezentace aplikace PowerPoint</vt:lpstr>
      <vt:lpstr>JMENOVKA SPISOVATELE</vt:lpstr>
      <vt:lpstr>Slovníček zlodějského argotu</vt:lpstr>
      <vt:lpstr>Slovníček zlodějského argotu</vt:lpstr>
      <vt:lpstr>Práce s textem – oliver twist</vt:lpstr>
      <vt:lpstr>LITERÁRNÍ TERMÍNY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EU12</dc:creator>
  <cp:lastModifiedBy>Pavla Bednářová</cp:lastModifiedBy>
  <cp:revision>41</cp:revision>
  <dcterms:created xsi:type="dcterms:W3CDTF">2011-11-11T17:31:48Z</dcterms:created>
  <dcterms:modified xsi:type="dcterms:W3CDTF">2025-11-26T07:16:57Z</dcterms:modified>
</cp:coreProperties>
</file>