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69" r:id="rId4"/>
    <p:sldId id="257" r:id="rId5"/>
    <p:sldId id="258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40E22-E70F-478D-A021-1421C2D8A38B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EC246-B24B-4782-BBC5-AFC6C63A8DA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4305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3B244-03EA-469E-ABA7-9309659FF0AD}" type="datetimeFigureOut">
              <a:rPr lang="cs-CZ" smtClean="0"/>
              <a:pPr/>
              <a:t>14.12.2025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8241B-FC87-4D5A-90B2-FF9B19252BE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rnest_Hemingway" TargetMode="External"/><Relationship Id="rId2" Type="http://schemas.openxmlformats.org/officeDocument/2006/relationships/hyperlink" Target="http://cs.wikipedia.org/wiki/Ztracen%C3%A1_generac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/>
          </a:bodyPr>
          <a:lstStyle/>
          <a:p>
            <a:r>
              <a:rPr lang="cs-CZ" dirty="0"/>
              <a:t>VOJÁKŮV  NÁVRAT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/>
          <a:p>
            <a:r>
              <a:rPr lang="cs-CZ" dirty="0"/>
              <a:t>Ernest </a:t>
            </a:r>
            <a:r>
              <a:rPr lang="cs-CZ" dirty="0" err="1"/>
              <a:t>Hemingway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ke třetí části povídky: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9)   Na základě tohoto úryvku charakterizujte vztahy v rodině.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404664"/>
            <a:ext cx="8856984" cy="6192688"/>
          </a:xfrm>
        </p:spPr>
        <p:txBody>
          <a:bodyPr lIns="0">
            <a:noAutofit/>
          </a:bodyPr>
          <a:lstStyle/>
          <a:p>
            <a:pPr>
              <a:buNone/>
            </a:pPr>
            <a:r>
              <a:rPr lang="cs-CZ" sz="1800" dirty="0"/>
              <a:t>    IV.</a:t>
            </a:r>
          </a:p>
          <a:p>
            <a:pPr>
              <a:buNone/>
            </a:pPr>
            <a:r>
              <a:rPr lang="cs-CZ" sz="1800" dirty="0"/>
              <a:t>    „To je všechno?“ zeptal se </a:t>
            </a:r>
            <a:r>
              <a:rPr lang="cs-CZ" sz="1800" dirty="0" err="1"/>
              <a:t>Krebs</a:t>
            </a:r>
            <a:r>
              <a:rPr lang="cs-CZ" sz="1800" dirty="0"/>
              <a:t>.</a:t>
            </a:r>
          </a:p>
          <a:p>
            <a:pPr>
              <a:buNone/>
            </a:pPr>
            <a:r>
              <a:rPr lang="cs-CZ" sz="1800" dirty="0"/>
              <a:t>    „Copak nemáš rád svou matku, hochu můj nejdražší?“</a:t>
            </a:r>
          </a:p>
          <a:p>
            <a:pPr>
              <a:buNone/>
            </a:pPr>
            <a:r>
              <a:rPr lang="cs-CZ" sz="1800" dirty="0"/>
              <a:t>    „Ne,“ řekl </a:t>
            </a:r>
            <a:r>
              <a:rPr lang="cs-CZ" sz="1800" dirty="0" err="1"/>
              <a:t>Krebs</a:t>
            </a:r>
            <a:r>
              <a:rPr lang="cs-CZ" sz="1800" dirty="0"/>
              <a:t>.</a:t>
            </a:r>
          </a:p>
          <a:p>
            <a:pPr>
              <a:buNone/>
            </a:pPr>
            <a:r>
              <a:rPr lang="cs-CZ" sz="1800" dirty="0"/>
              <a:t>    Matka na něho pohlédla přes stůl. Oči se jí leskly. Začínala plakat.</a:t>
            </a:r>
          </a:p>
          <a:p>
            <a:pPr>
              <a:buNone/>
            </a:pPr>
            <a:r>
              <a:rPr lang="cs-CZ" sz="1800" dirty="0"/>
              <a:t>    „Nemám rád nikoho,“  řekl </a:t>
            </a:r>
            <a:r>
              <a:rPr lang="cs-CZ" sz="1800" dirty="0" err="1"/>
              <a:t>Krebs</a:t>
            </a:r>
            <a:r>
              <a:rPr lang="cs-CZ" sz="1800" dirty="0"/>
              <a:t>.</a:t>
            </a:r>
          </a:p>
          <a:p>
            <a:pPr>
              <a:buNone/>
            </a:pPr>
            <a:r>
              <a:rPr lang="cs-CZ" sz="1800" dirty="0"/>
              <a:t>    Tohle nebylo k ničemu dobré. To jí nemohl vypovědět, nemohl dokázat, aby to pochopila. To byla pošetilost, že jí to řekl. Jenom ji zranil. Šel k ní a vzal ji za ruku. Plakala, s hlavou složenou v dlaních.</a:t>
            </a:r>
          </a:p>
          <a:p>
            <a:pPr>
              <a:buNone/>
            </a:pPr>
            <a:r>
              <a:rPr lang="cs-CZ" sz="1800" dirty="0"/>
              <a:t>     „Já jsem to tak nemyslel,“ řekl. „Měl jsem jenom na něco zlost. Já jsem to nemyslel vážně, že tě nemám rád.“</a:t>
            </a:r>
          </a:p>
          <a:p>
            <a:pPr>
              <a:buNone/>
            </a:pPr>
            <a:r>
              <a:rPr lang="cs-CZ" sz="1800" dirty="0"/>
              <a:t>     Matka pořád plakala. </a:t>
            </a:r>
            <a:r>
              <a:rPr lang="cs-CZ" sz="1800" dirty="0" err="1"/>
              <a:t>Krebs</a:t>
            </a:r>
            <a:r>
              <a:rPr lang="cs-CZ" sz="1800" dirty="0"/>
              <a:t> jí položil ruku na rameno.</a:t>
            </a:r>
          </a:p>
          <a:p>
            <a:pPr>
              <a:buNone/>
            </a:pPr>
            <a:r>
              <a:rPr lang="cs-CZ" sz="1800" dirty="0"/>
              <a:t>     „Nevěříš mi to, mami?“</a:t>
            </a:r>
          </a:p>
          <a:p>
            <a:pPr>
              <a:buNone/>
            </a:pPr>
            <a:r>
              <a:rPr lang="cs-CZ" sz="1800" dirty="0"/>
              <a:t>     Matka zavrtěla hlavou.</a:t>
            </a:r>
          </a:p>
          <a:p>
            <a:pPr>
              <a:buNone/>
            </a:pPr>
            <a:r>
              <a:rPr lang="cs-CZ" sz="1800" dirty="0"/>
              <a:t>     „Prosím tě, prosím tě, mami. Prosím tě, věř mi to.“</a:t>
            </a:r>
          </a:p>
          <a:p>
            <a:pPr>
              <a:buNone/>
            </a:pPr>
            <a:r>
              <a:rPr lang="cs-CZ" sz="1800" dirty="0"/>
              <a:t>     „Tak dobře,“ řekla matka zajíkavým hlasem. Vzhlédla k němu. „Já ti věřím, </a:t>
            </a:r>
            <a:r>
              <a:rPr lang="cs-CZ" sz="1800" dirty="0" err="1"/>
              <a:t>Harolde</a:t>
            </a:r>
            <a:r>
              <a:rPr lang="cs-CZ" sz="1800" dirty="0"/>
              <a:t>.“</a:t>
            </a:r>
          </a:p>
          <a:p>
            <a:pPr>
              <a:buNone/>
            </a:pPr>
            <a:r>
              <a:rPr lang="cs-CZ" sz="1800" dirty="0"/>
              <a:t>     </a:t>
            </a:r>
            <a:r>
              <a:rPr lang="cs-CZ" sz="1800" dirty="0" err="1"/>
              <a:t>Krebs</a:t>
            </a:r>
            <a:r>
              <a:rPr lang="cs-CZ" sz="1800" dirty="0"/>
              <a:t> ji políbil do vlasů. Nastavila mu tvář.</a:t>
            </a:r>
          </a:p>
          <a:p>
            <a:pPr>
              <a:buNone/>
            </a:pPr>
            <a:r>
              <a:rPr lang="cs-CZ" sz="1800" dirty="0"/>
              <a:t>     „Jsem tvoje matka,“ řekla. „Když jsi byl takové malinké děťátko, tak jsem tě nosila na srdci.“</a:t>
            </a:r>
          </a:p>
          <a:p>
            <a:pPr>
              <a:buNone/>
            </a:pPr>
            <a:r>
              <a:rPr lang="cs-CZ" sz="1800" dirty="0"/>
              <a:t>     Krebsovi bylo nevolno a trochu se mu zvedal žaludek.</a:t>
            </a:r>
            <a:r>
              <a:rPr lang="cs-CZ" sz="1800" baseline="30000" dirty="0"/>
              <a:t>4</a:t>
            </a:r>
            <a:endParaRPr lang="cs-CZ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 ke čtvrtému úryvku: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10)   Podtrhněte části, které ilustrují pocity příslušníků ztracené generace, okomentujte.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04D75BA8-32AB-829B-B7AE-86746BC60D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50269"/>
              </p:ext>
            </p:extLst>
          </p:nvPr>
        </p:nvGraphicFramePr>
        <p:xfrm>
          <a:off x="393815" y="2328"/>
          <a:ext cx="8356369" cy="6392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601">
                  <a:extLst>
                    <a:ext uri="{9D8B030D-6E8A-4147-A177-3AD203B41FA5}">
                      <a16:colId xmlns:a16="http://schemas.microsoft.com/office/drawing/2014/main" val="3699686083"/>
                    </a:ext>
                  </a:extLst>
                </a:gridCol>
                <a:gridCol w="5831716">
                  <a:extLst>
                    <a:ext uri="{9D8B030D-6E8A-4147-A177-3AD203B41FA5}">
                      <a16:colId xmlns:a16="http://schemas.microsoft.com/office/drawing/2014/main" val="1457715683"/>
                    </a:ext>
                  </a:extLst>
                </a:gridCol>
                <a:gridCol w="1018972">
                  <a:extLst>
                    <a:ext uri="{9D8B030D-6E8A-4147-A177-3AD203B41FA5}">
                      <a16:colId xmlns:a16="http://schemas.microsoft.com/office/drawing/2014/main" val="2134585079"/>
                    </a:ext>
                  </a:extLst>
                </a:gridCol>
                <a:gridCol w="1110080">
                  <a:extLst>
                    <a:ext uri="{9D8B030D-6E8A-4147-A177-3AD203B41FA5}">
                      <a16:colId xmlns:a16="http://schemas.microsoft.com/office/drawing/2014/main" val="22355838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Remarque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 err="1">
                          <a:effectLst/>
                        </a:rPr>
                        <a:t>Hemingway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4380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Pocházel z Německa. 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L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K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89709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Aktivně se na západní frontě účastnil bojů.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O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U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2319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3.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Pocházel z USA, byl spisovatel a publicista.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Š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S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0134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4.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Je autorem románu Na západní frontě klid. 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T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R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1116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5.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Za 1. světové války jezdil sanitním vozem.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CH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G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8703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6.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Pracoval jako novinář v Paříži. 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A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E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0367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7.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Nacisté jeho knihy pálili.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N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M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4263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8.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Musel emigrovat z Německa.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E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I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1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9.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Dalším jeho dílem je román Tři kamarádi.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R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Ř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049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10.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Psal tzv. metodou ledovce.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U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A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9616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11.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Zemřel v emigraci ve Švýcarsku.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T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C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318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12.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Je držitelem Nobelovy ceny za literaturu.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E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I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8297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13.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Je autorem románu Sbohem armádo, novely Stařec a moře.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A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O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369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14.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Zemřel za nevyjasněných okolností.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M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N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2930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48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E70B0-DCF9-28DD-C748-2FBEB41C5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6D7CFB8C-5706-151C-EDA2-728CC4363A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6434160"/>
              </p:ext>
            </p:extLst>
          </p:nvPr>
        </p:nvGraphicFramePr>
        <p:xfrm>
          <a:off x="393815" y="2328"/>
          <a:ext cx="8356369" cy="6392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5601">
                  <a:extLst>
                    <a:ext uri="{9D8B030D-6E8A-4147-A177-3AD203B41FA5}">
                      <a16:colId xmlns:a16="http://schemas.microsoft.com/office/drawing/2014/main" val="3699686083"/>
                    </a:ext>
                  </a:extLst>
                </a:gridCol>
                <a:gridCol w="5831716">
                  <a:extLst>
                    <a:ext uri="{9D8B030D-6E8A-4147-A177-3AD203B41FA5}">
                      <a16:colId xmlns:a16="http://schemas.microsoft.com/office/drawing/2014/main" val="1457715683"/>
                    </a:ext>
                  </a:extLst>
                </a:gridCol>
                <a:gridCol w="1018972">
                  <a:extLst>
                    <a:ext uri="{9D8B030D-6E8A-4147-A177-3AD203B41FA5}">
                      <a16:colId xmlns:a16="http://schemas.microsoft.com/office/drawing/2014/main" val="2134585079"/>
                    </a:ext>
                  </a:extLst>
                </a:gridCol>
                <a:gridCol w="1110080">
                  <a:extLst>
                    <a:ext uri="{9D8B030D-6E8A-4147-A177-3AD203B41FA5}">
                      <a16:colId xmlns:a16="http://schemas.microsoft.com/office/drawing/2014/main" val="22355838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 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Remarque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 err="1">
                          <a:effectLst/>
                        </a:rPr>
                        <a:t>Hemingway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4380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Pocházel z Německa. 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L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K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89709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Aktivně se na západní frontě účastnil bojů.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O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U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23197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3.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Pocházel z USA, byl spisovatel a publicista.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Š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S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701341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4.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Je autorem románu Na západní frontě klid. 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T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R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111160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5.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Za 1. světové války jezdil sanitním vozem.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CH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G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87034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6.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Pracoval jako novinář v Paříži. 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A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E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03676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7.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Nacisté jeho knihy pálili.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N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M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942635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8.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Musel emigrovat z Německa.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E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I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511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9. 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Dalším jeho dílem je román Tři kamarádi.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R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Ř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2049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10.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Psal tzv. metodou ledovce.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U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A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96161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11.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Zemřel v emigraci ve Švýcarsku.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T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C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38318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12.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Je držitelem Nobelovy ceny za literaturu.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E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I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82971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13.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Je autorem románu Sbohem armádo, novely Stařec a moře.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A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O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3699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14.</a:t>
                      </a:r>
                      <a:endParaRPr lang="cs-CZ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>
                          <a:effectLst/>
                        </a:rPr>
                        <a:t>Zemřel za nevyjasněných okolností.</a:t>
                      </a:r>
                      <a:endParaRPr lang="cs-CZ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</a:rPr>
                        <a:t>M</a:t>
                      </a:r>
                      <a:endParaRPr lang="cs-CZ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400" kern="100" dirty="0">
                          <a:effectLst/>
                          <a:highlight>
                            <a:srgbClr val="FF00FF"/>
                          </a:highlight>
                        </a:rPr>
                        <a:t>N</a:t>
                      </a:r>
                      <a:endParaRPr lang="cs-CZ" sz="2400" kern="1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2930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892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Na stránkách </a:t>
            </a:r>
            <a:r>
              <a:rPr lang="cs-CZ" dirty="0" err="1"/>
              <a:t>Wikipedie</a:t>
            </a:r>
            <a:r>
              <a:rPr lang="cs-CZ" dirty="0"/>
              <a:t> vyhledejte odpovědi na otázky: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Co je to „ztracená generace“? Co je charakteristické pro její příslušníky?</a:t>
            </a:r>
          </a:p>
          <a:p>
            <a:r>
              <a:rPr lang="cs-CZ" dirty="0">
                <a:hlinkClick r:id="rId2"/>
              </a:rPr>
              <a:t>http://cs.wikipedia.org/wiki/Ztracen%C3%A1_generace</a:t>
            </a:r>
            <a:endParaRPr lang="cs-CZ" dirty="0"/>
          </a:p>
          <a:p>
            <a:r>
              <a:rPr lang="cs-CZ" dirty="0"/>
              <a:t>Proč řadíme k této generaci i </a:t>
            </a:r>
            <a:r>
              <a:rPr lang="cs-CZ" dirty="0" err="1"/>
              <a:t>Hemingwaye</a:t>
            </a:r>
            <a:r>
              <a:rPr lang="cs-CZ" dirty="0"/>
              <a:t>?</a:t>
            </a:r>
          </a:p>
          <a:p>
            <a:r>
              <a:rPr lang="cs-CZ" dirty="0">
                <a:hlinkClick r:id="rId3"/>
              </a:rPr>
              <a:t>http://cs.wikipedia.org/wiki/Ernest_Hemingway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332656"/>
            <a:ext cx="8640960" cy="6336704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cs-CZ" sz="6000" dirty="0"/>
              <a:t>I.</a:t>
            </a:r>
          </a:p>
          <a:p>
            <a:pPr>
              <a:buNone/>
            </a:pPr>
            <a:r>
              <a:rPr lang="cs-CZ" sz="6000" dirty="0"/>
              <a:t>Vojákův návrat</a:t>
            </a:r>
          </a:p>
          <a:p>
            <a:pPr>
              <a:buNone/>
            </a:pPr>
            <a:endParaRPr lang="cs-CZ" sz="6000" dirty="0"/>
          </a:p>
          <a:p>
            <a:pPr algn="just">
              <a:buNone/>
            </a:pPr>
            <a:r>
              <a:rPr lang="cs-CZ" sz="6000" dirty="0"/>
              <a:t>	    Položila vajíčka se slaninou před něho a přinesla džbán s javorovým sirupem na pohankové vdolky. Pak si sedla za stůl naproti </a:t>
            </a:r>
            <a:r>
              <a:rPr lang="cs-CZ" sz="6000" dirty="0" err="1"/>
              <a:t>Krebsovi</a:t>
            </a:r>
            <a:r>
              <a:rPr lang="cs-CZ" sz="6000" dirty="0"/>
              <a:t>.</a:t>
            </a:r>
          </a:p>
          <a:p>
            <a:pPr algn="just">
              <a:buNone/>
            </a:pPr>
            <a:r>
              <a:rPr lang="cs-CZ" sz="6000" dirty="0"/>
              <a:t>     	    „Mohl bys, prosím tě, na chvilku ty noviny odložit, </a:t>
            </a:r>
            <a:r>
              <a:rPr lang="cs-CZ" sz="6000" dirty="0" err="1"/>
              <a:t>Harolde</a:t>
            </a:r>
            <a:r>
              <a:rPr lang="cs-CZ" sz="6000" dirty="0"/>
              <a:t>?“ řekla.</a:t>
            </a:r>
          </a:p>
          <a:p>
            <a:pPr algn="just">
              <a:buNone/>
            </a:pPr>
            <a:r>
              <a:rPr lang="cs-CZ" sz="6000" dirty="0"/>
              <a:t>     	    </a:t>
            </a:r>
            <a:r>
              <a:rPr lang="cs-CZ" sz="6000" dirty="0" err="1"/>
              <a:t>Krebs</a:t>
            </a:r>
            <a:r>
              <a:rPr lang="cs-CZ" sz="6000" dirty="0"/>
              <a:t> vzal noviny a složil je.</a:t>
            </a:r>
          </a:p>
          <a:p>
            <a:pPr algn="just">
              <a:buNone/>
            </a:pPr>
            <a:r>
              <a:rPr lang="cs-CZ" sz="6000" dirty="0"/>
              <a:t>     	    „Už ses rozhodl, co budeš dělat, </a:t>
            </a:r>
            <a:r>
              <a:rPr lang="cs-CZ" sz="6000" dirty="0" err="1"/>
              <a:t>Harolde</a:t>
            </a:r>
            <a:r>
              <a:rPr lang="cs-CZ" sz="6000" dirty="0"/>
              <a:t>?“ řekla matka, sundávajíc si brýle.</a:t>
            </a:r>
          </a:p>
          <a:p>
            <a:pPr algn="just">
              <a:buNone/>
            </a:pPr>
            <a:r>
              <a:rPr lang="cs-CZ" sz="6000" dirty="0"/>
              <a:t>     	    „Ne,“ odpověděl </a:t>
            </a:r>
            <a:r>
              <a:rPr lang="cs-CZ" sz="6000" dirty="0" err="1"/>
              <a:t>Krebs</a:t>
            </a:r>
            <a:r>
              <a:rPr lang="cs-CZ" sz="6000" dirty="0"/>
              <a:t>.</a:t>
            </a:r>
          </a:p>
          <a:p>
            <a:pPr algn="just">
              <a:buNone/>
            </a:pPr>
            <a:r>
              <a:rPr lang="cs-CZ" sz="6000" dirty="0"/>
              <a:t>     	    „Nemyslíš, že už je právě načase?“ Matka to nechtěla říci v nějakém špatném úmyslu. Zřejmě jí to dělalo starosti. </a:t>
            </a:r>
          </a:p>
          <a:p>
            <a:pPr algn="just">
              <a:buNone/>
            </a:pPr>
            <a:r>
              <a:rPr lang="cs-CZ" sz="6000" dirty="0"/>
              <a:t>     	    „Ještě jsem o tom nepřemýšlel,“ řekl </a:t>
            </a:r>
            <a:r>
              <a:rPr lang="cs-CZ" sz="6000" dirty="0" err="1"/>
              <a:t>Krebs</a:t>
            </a:r>
            <a:r>
              <a:rPr lang="cs-CZ" sz="6000" dirty="0"/>
              <a:t>.</a:t>
            </a:r>
          </a:p>
          <a:p>
            <a:pPr algn="just">
              <a:buNone/>
            </a:pPr>
            <a:r>
              <a:rPr lang="cs-CZ" sz="6000" dirty="0"/>
              <a:t>     	    „Bůh má pro každého nějakou práci,“ řekla mu matka. „V jeho království není místo pro zahálčivé ruce.“</a:t>
            </a:r>
          </a:p>
          <a:p>
            <a:pPr algn="just">
              <a:buNone/>
            </a:pPr>
            <a:r>
              <a:rPr lang="cs-CZ" sz="6000" dirty="0"/>
              <a:t>     	    </a:t>
            </a:r>
            <a:r>
              <a:rPr lang="cs-CZ" sz="6000" b="1" u="sng" dirty="0"/>
              <a:t>„Já nejsem v jeho království,“ řekl </a:t>
            </a:r>
            <a:r>
              <a:rPr lang="cs-CZ" sz="6000" b="1" u="sng" dirty="0" err="1"/>
              <a:t>Krebs</a:t>
            </a:r>
            <a:r>
              <a:rPr lang="cs-CZ" sz="6000" b="1" u="sng" dirty="0"/>
              <a:t>.</a:t>
            </a:r>
          </a:p>
          <a:p>
            <a:pPr algn="just">
              <a:buNone/>
            </a:pPr>
            <a:r>
              <a:rPr lang="cs-CZ" sz="6000" dirty="0"/>
              <a:t>     	    „Všichni jsme v jeho království.“</a:t>
            </a:r>
          </a:p>
          <a:p>
            <a:pPr algn="just">
              <a:buNone/>
            </a:pPr>
            <a:r>
              <a:rPr lang="cs-CZ" sz="6000" dirty="0"/>
              <a:t>     	    Krebs z toho byl jako vždycky nesvůj a rozmrzelý.</a:t>
            </a:r>
            <a:r>
              <a:rPr lang="cs-CZ" sz="6000" baseline="30000" dirty="0"/>
              <a:t>1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Úkoly k prvnímu úryvku: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cs-CZ" dirty="0"/>
              <a:t>Vysvětlete název povídky.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Jak můžeme </a:t>
            </a:r>
            <a:r>
              <a:rPr lang="cs-CZ" dirty="0" err="1"/>
              <a:t>Harolda</a:t>
            </a:r>
            <a:r>
              <a:rPr lang="cs-CZ" dirty="0"/>
              <a:t> </a:t>
            </a:r>
            <a:r>
              <a:rPr lang="cs-CZ" dirty="0" err="1"/>
              <a:t>Krebse</a:t>
            </a:r>
            <a:r>
              <a:rPr lang="cs-CZ" dirty="0"/>
              <a:t> zatím charakterizovat?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Co asi prožil v první světové válce a jak ho to poznamenalo?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Podtrhněte v úryvku tu část, která odkazuje na nechuť a neschopnost zařadit se zpět do „normálního“ života.</a:t>
            </a:r>
          </a:p>
          <a:p>
            <a:pPr marL="514350" indent="-514350">
              <a:buFont typeface="+mj-lt"/>
              <a:buAutoNum type="arabicParenR"/>
            </a:pPr>
            <a:r>
              <a:rPr lang="cs-CZ" dirty="0"/>
              <a:t>Pokuste se vysvětlit zvýrazněnou část.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000" dirty="0"/>
              <a:t>II.</a:t>
            </a:r>
          </a:p>
          <a:p>
            <a:pPr algn="just">
              <a:buNone/>
            </a:pPr>
            <a:r>
              <a:rPr lang="cs-CZ" sz="2000" dirty="0"/>
              <a:t>      </a:t>
            </a:r>
          </a:p>
          <a:p>
            <a:pPr algn="just">
              <a:buNone/>
            </a:pPr>
            <a:r>
              <a:rPr lang="cs-CZ" sz="2000" dirty="0"/>
              <a:t>    „Mám o tebe pořád tolik starostí, </a:t>
            </a:r>
            <a:r>
              <a:rPr lang="cs-CZ" sz="2000" dirty="0" err="1"/>
              <a:t>Harolde</a:t>
            </a:r>
            <a:r>
              <a:rPr lang="cs-CZ" sz="2000" dirty="0"/>
              <a:t>,“ pokračovala matka. „Vím, jakým pokušením jsi musel být vystaven. Vím, jak jsou muži slabí. Pamatuji, co nám vyprávěl tvůj drahý dědeček, můj vlastní otec, o občanské válce, a pořád se za tebe ještě modlím. Modlím se za tebe, jak je den dlouhý, </a:t>
            </a:r>
            <a:r>
              <a:rPr lang="cs-CZ" sz="2000" dirty="0" err="1"/>
              <a:t>Harolde</a:t>
            </a:r>
            <a:r>
              <a:rPr lang="cs-CZ" sz="2000" dirty="0"/>
              <a:t>.“</a:t>
            </a:r>
          </a:p>
          <a:p>
            <a:pPr algn="just">
              <a:buNone/>
            </a:pPr>
            <a:r>
              <a:rPr lang="cs-CZ" sz="2000" dirty="0"/>
              <a:t>          </a:t>
            </a:r>
            <a:r>
              <a:rPr lang="cs-CZ" sz="2000" dirty="0" err="1"/>
              <a:t>Krebs</a:t>
            </a:r>
            <a:r>
              <a:rPr lang="cs-CZ" sz="2000" dirty="0"/>
              <a:t> hleděl, jak před ním na talíři tuhne slanina.</a:t>
            </a:r>
          </a:p>
          <a:p>
            <a:pPr algn="just">
              <a:buNone/>
            </a:pPr>
            <a:r>
              <a:rPr lang="cs-CZ" sz="2000" dirty="0"/>
              <a:t>         „A tvému otci to také dělá starosti,“ pokračovala matka. „Myslí, </a:t>
            </a:r>
            <a:r>
              <a:rPr lang="cs-CZ" sz="2000" dirty="0" err="1"/>
              <a:t>žes</a:t>
            </a:r>
            <a:r>
              <a:rPr lang="cs-CZ" sz="2000" dirty="0"/>
              <a:t> ztratil ctižádost, že nemáš žádný životní cíl. </a:t>
            </a:r>
            <a:r>
              <a:rPr lang="cs-CZ" sz="2000" dirty="0" err="1"/>
              <a:t>Charley</a:t>
            </a:r>
            <a:r>
              <a:rPr lang="cs-CZ" sz="2000" dirty="0"/>
              <a:t> </a:t>
            </a:r>
            <a:r>
              <a:rPr lang="cs-CZ" sz="2000" dirty="0" err="1"/>
              <a:t>Simmons</a:t>
            </a:r>
            <a:r>
              <a:rPr lang="cs-CZ" sz="2000" dirty="0"/>
              <a:t>, a ten je zrovna ve tvém věku, má už pěkné místo a bude se ženit. Všichni chlapci se už pomalu usazují; všichni jsou rozhodnuti to někam dotáhnout; však to můžeš sám vidět, že takoví chlapci, jako je </a:t>
            </a:r>
            <a:r>
              <a:rPr lang="cs-CZ" sz="2000" dirty="0" err="1"/>
              <a:t>Charley</a:t>
            </a:r>
            <a:r>
              <a:rPr lang="cs-CZ" sz="2000" dirty="0"/>
              <a:t> </a:t>
            </a:r>
            <a:r>
              <a:rPr lang="cs-CZ" sz="2000" dirty="0" err="1"/>
              <a:t>Simmons</a:t>
            </a:r>
            <a:r>
              <a:rPr lang="cs-CZ" sz="2000" dirty="0"/>
              <a:t>, jsou na nejlepší cestě být skutečně ozdobou společnosti.“</a:t>
            </a:r>
          </a:p>
          <a:p>
            <a:pPr algn="just">
              <a:buNone/>
            </a:pPr>
            <a:r>
              <a:rPr lang="cs-CZ" sz="2000" dirty="0"/>
              <a:t>           Krebs nic neříkal.</a:t>
            </a:r>
            <a:r>
              <a:rPr lang="cs-CZ" sz="2000" baseline="30000" dirty="0"/>
              <a:t>2</a:t>
            </a:r>
            <a:endParaRPr lang="cs-CZ" sz="2000" dirty="0"/>
          </a:p>
          <a:p>
            <a:pPr algn="just"/>
            <a:endParaRPr lang="cs-CZ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Úkoly ke druhému úryvku: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6)   Chápe matka, co </a:t>
            </a:r>
            <a:r>
              <a:rPr lang="cs-CZ" dirty="0" err="1"/>
              <a:t>Krebs</a:t>
            </a:r>
            <a:r>
              <a:rPr lang="cs-CZ" dirty="0"/>
              <a:t> cítí?</a:t>
            </a:r>
          </a:p>
          <a:p>
            <a:pPr>
              <a:buNone/>
            </a:pPr>
            <a:r>
              <a:rPr lang="cs-CZ" dirty="0"/>
              <a:t>7)   Proč autor zmiňuje </a:t>
            </a:r>
            <a:r>
              <a:rPr lang="cs-CZ" dirty="0" err="1"/>
              <a:t>Charleyho</a:t>
            </a:r>
            <a:r>
              <a:rPr lang="cs-CZ" dirty="0"/>
              <a:t> </a:t>
            </a:r>
            <a:r>
              <a:rPr lang="cs-CZ" dirty="0" err="1"/>
              <a:t>Simmonse</a:t>
            </a:r>
            <a:r>
              <a:rPr lang="cs-CZ" dirty="0"/>
              <a:t>, který je v </a:t>
            </a:r>
            <a:r>
              <a:rPr lang="cs-CZ" dirty="0" err="1"/>
              <a:t>Krebsově</a:t>
            </a:r>
            <a:r>
              <a:rPr lang="cs-CZ" dirty="0"/>
              <a:t> věku? Proč je nechává matku porovnávat?</a:t>
            </a:r>
          </a:p>
          <a:p>
            <a:pPr>
              <a:buNone/>
            </a:pPr>
            <a:r>
              <a:rPr lang="cs-CZ" dirty="0"/>
              <a:t>8)	   Zamyslete se nad slovy  o ozdobě společnosti.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cs-CZ" sz="2200" dirty="0"/>
              <a:t>III.	</a:t>
            </a:r>
            <a:r>
              <a:rPr lang="cs-CZ" sz="2000" dirty="0"/>
              <a:t>    </a:t>
            </a:r>
          </a:p>
          <a:p>
            <a:pPr algn="just">
              <a:buNone/>
            </a:pPr>
            <a:endParaRPr lang="cs-CZ" sz="2000" dirty="0"/>
          </a:p>
          <a:p>
            <a:pPr algn="just">
              <a:buNone/>
            </a:pPr>
            <a:r>
              <a:rPr lang="cs-CZ" sz="2000" dirty="0"/>
              <a:t>           „Netvař se takhle, </a:t>
            </a:r>
            <a:r>
              <a:rPr lang="cs-CZ" sz="2000" dirty="0" err="1"/>
              <a:t>Harolde</a:t>
            </a:r>
            <a:r>
              <a:rPr lang="cs-CZ" sz="2000" dirty="0"/>
              <a:t>,“ řekla mu matka. „Víš, jak tě máme rádi, a já ti chci pro tvoje vlastní dobro říct. jak se věci mají. Otec ti nijak nechce omezovat svobodu. Myslí, že bychom ti měli dovolit jezdit v autě. Jestli budeš chtít vzít s sebou na projížďku nějaké hezké děvče někde tady odtud, tak nás to bude jenom těšit. Chceme, aby ses bavil. Ale budeš muset konečně začít s nějakou prací, </a:t>
            </a:r>
            <a:r>
              <a:rPr lang="cs-CZ" sz="2000" dirty="0" err="1"/>
              <a:t>Harolde</a:t>
            </a:r>
            <a:r>
              <a:rPr lang="cs-CZ" sz="2000" dirty="0"/>
              <a:t>. Otci je jedno, do čeho se pustíš. Každá práce je čestná, jak tatínek říká. Ale s něčím začít musíš. Požádal mě, abych s tebou dnes ráno promluvila, a pak se u něho můžeš na chvíli stavit v kanceláři.“</a:t>
            </a:r>
            <a:r>
              <a:rPr lang="cs-CZ" sz="2000" baseline="30000" dirty="0"/>
              <a:t>3</a:t>
            </a:r>
            <a:endParaRPr lang="cs-CZ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1268</Words>
  <Application>Microsoft Office PowerPoint</Application>
  <PresentationFormat>Předvádění na obrazovce (4:3)</PresentationFormat>
  <Paragraphs>180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sady Office</vt:lpstr>
      <vt:lpstr>VOJÁKŮV  NÁVRAT</vt:lpstr>
      <vt:lpstr>Prezentace aplikace PowerPoint</vt:lpstr>
      <vt:lpstr>Prezentace aplikace PowerPoint</vt:lpstr>
      <vt:lpstr>Na stránkách Wikipedie vyhledejte odpovědi na otázky:</vt:lpstr>
      <vt:lpstr>Prezentace aplikace PowerPoint</vt:lpstr>
      <vt:lpstr>Úkoly k prvnímu úryvku:</vt:lpstr>
      <vt:lpstr>Prezentace aplikace PowerPoint</vt:lpstr>
      <vt:lpstr>Úkoly ke druhému úryvku:</vt:lpstr>
      <vt:lpstr>Prezentace aplikace PowerPoint</vt:lpstr>
      <vt:lpstr>Úkol ke třetí části povídky:</vt:lpstr>
      <vt:lpstr>Prezentace aplikace PowerPoint</vt:lpstr>
      <vt:lpstr>Úkol ke čtvrtému úryvku: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VOJÁKŮV  NÁVRAT</dc:title>
  <dc:creator>Standa</dc:creator>
  <cp:lastModifiedBy>Milan Bednář</cp:lastModifiedBy>
  <cp:revision>16</cp:revision>
  <dcterms:created xsi:type="dcterms:W3CDTF">2013-07-10T09:46:02Z</dcterms:created>
  <dcterms:modified xsi:type="dcterms:W3CDTF">2025-12-14T18:38:28Z</dcterms:modified>
</cp:coreProperties>
</file>