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75" r:id="rId10"/>
    <p:sldId id="276" r:id="rId11"/>
    <p:sldId id="263" r:id="rId12"/>
    <p:sldId id="277" r:id="rId13"/>
    <p:sldId id="278" r:id="rId14"/>
    <p:sldId id="279" r:id="rId15"/>
    <p:sldId id="273" r:id="rId16"/>
    <p:sldId id="27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C27DA8D-194E-4624-8E5D-A646C58529D9}" type="datetimeFigureOut">
              <a:rPr lang="cs-CZ" smtClean="0"/>
              <a:pPr/>
              <a:t>08.12.2021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D495B3-7831-4B5C-8E29-D7230F1615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a%C5%99%C3%AD%C5%BE" TargetMode="External"/><Relationship Id="rId2" Type="http://schemas.openxmlformats.org/officeDocument/2006/relationships/hyperlink" Target="https://cs.wikipedia.org/wiki/Boh%C3%A9mstv%C3%A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s.wikipedia.org/wiki/Marl%C3%ADn_modr%C3%BD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rnest_Hemingway_1923_passport_photo.jpg?uselang=c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0/Ernest_Hemingway_1950_w.jpg?uselang=c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rnest_Hemingway_Writing_at_Campsite_in_Kenya_-_NARA_-_192655.jpg?uselang=c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cs-CZ" dirty="0"/>
              <a:t>Realismus - opakování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196752"/>
            <a:ext cx="7560840" cy="5040560"/>
          </a:xfrm>
        </p:spPr>
        <p:txBody>
          <a:bodyPr/>
          <a:lstStyle/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1. Pokuste se charakterizovat realismus. 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2. K jednotlivým autorům přiřaďte dílo.</a:t>
            </a:r>
          </a:p>
          <a:p>
            <a:pPr>
              <a:buNone/>
            </a:pPr>
            <a:r>
              <a:rPr lang="cs-CZ" dirty="0"/>
              <a:t>Autoři: H. de Balzac, N.V. Gogol, A. P. Čechov, L. N. Tolstoj, M. F. </a:t>
            </a:r>
            <a:r>
              <a:rPr lang="cs-CZ" dirty="0" err="1"/>
              <a:t>Dostojevskij</a:t>
            </a:r>
            <a:endParaRPr lang="cs-CZ" dirty="0"/>
          </a:p>
          <a:p>
            <a:pPr>
              <a:buNone/>
            </a:pPr>
            <a:r>
              <a:rPr lang="cs-CZ" dirty="0"/>
              <a:t>Díla: Mrtvé duše, Vojna a mír, Zločin a trest, Višňový sad, Lidská komedie, Revizor, Tři sestry. 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3. Blíže charakterizujte divadelní hru Revizor, její postavy. 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4. Pokuste se popsat život a dílo Ch . Dickense. 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C5EA69-9D0E-4A08-922A-CA1E8BF30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620688"/>
            <a:ext cx="6965245" cy="1202485"/>
          </a:xfrm>
        </p:spPr>
        <p:txBody>
          <a:bodyPr/>
          <a:lstStyle/>
          <a:p>
            <a:r>
              <a:rPr lang="cs-CZ" dirty="0"/>
              <a:t>Sbohem armádo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A415BC4-0BBB-4902-A911-2103F30F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628800"/>
            <a:ext cx="6471821" cy="409426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cs-CZ" sz="3000" dirty="0"/>
              <a:t>milostný válečný román s autobiografickými prvky</a:t>
            </a:r>
          </a:p>
          <a:p>
            <a:pPr>
              <a:lnSpc>
                <a:spcPct val="110000"/>
              </a:lnSpc>
              <a:defRPr/>
            </a:pPr>
            <a:r>
              <a:rPr lang="cs-CZ" sz="3000" dirty="0"/>
              <a:t>zpracovává zážitky z italské fronty</a:t>
            </a:r>
          </a:p>
          <a:p>
            <a:pPr>
              <a:lnSpc>
                <a:spcPct val="110000"/>
              </a:lnSpc>
              <a:defRPr/>
            </a:pPr>
            <a:r>
              <a:rPr lang="cs-CZ" sz="3000" dirty="0"/>
              <a:t>příběh milenců, kteří ani po útěku z války nenachází osobní štěstí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3000" dirty="0"/>
              <a:t>příběh vypráví v </a:t>
            </a:r>
            <a:r>
              <a:rPr lang="cs-CZ" altLang="cs-CZ" sz="3000" dirty="0" err="1"/>
              <a:t>ich</a:t>
            </a:r>
            <a:r>
              <a:rPr lang="cs-CZ" altLang="cs-CZ" sz="3000" dirty="0"/>
              <a:t>-formě mladý americký voják Frederick Henry, dobrovolník bojující v italské armádě (jako řidič sanitky)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3000" dirty="0"/>
              <a:t>zamiluje se do anglické ošetřovatelky Catherine </a:t>
            </a:r>
            <a:r>
              <a:rPr lang="cs-CZ" altLang="cs-CZ" sz="3000" dirty="0" err="1"/>
              <a:t>Barkleyové</a:t>
            </a:r>
            <a:r>
              <a:rPr lang="cs-CZ" altLang="cs-CZ" sz="3000" dirty="0"/>
              <a:t> – po svém zranění nohou s ní tráví víc času, plánují si společnou budoucnost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3000" dirty="0"/>
              <a:t>po uzdravení se vrací na frontu, Catherine zjišťuje, že čeká dítě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3000" dirty="0"/>
              <a:t>s italskou armádou ustupují, ale on se s několika dalšími opozdil (sanitka zapadla v blátě) a italská vojenská policie ho považovala za zběha – byl odsouzen k trestu smrti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3000" dirty="0"/>
              <a:t>podařilo se mu utéct – s Catherine utíkají do Švýcarska</a:t>
            </a:r>
          </a:p>
          <a:p>
            <a:pPr>
              <a:lnSpc>
                <a:spcPct val="110000"/>
              </a:lnSpc>
              <a:defRPr/>
            </a:pPr>
            <a:r>
              <a:rPr lang="cs-CZ" altLang="cs-CZ" sz="3000" dirty="0"/>
              <a:t>konečně jsou svobodní, ale po porodu mrtvého chlapečka umírá i Catherine – Frederickovi se zhroutí celý svět</a:t>
            </a:r>
          </a:p>
          <a:p>
            <a:pPr eaLnBrk="1" hangingPunct="1">
              <a:defRPr/>
            </a:pPr>
            <a:endParaRPr lang="cs-CZ" sz="2400" u="sng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38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667202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Komu zvoní hrana  (1940)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484784"/>
            <a:ext cx="6192688" cy="45365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námět – ve Španělsku, kde za občanské války (1937-1938) působil na republikánské straně jako americký válečný korespondent</a:t>
            </a:r>
          </a:p>
          <a:p>
            <a:r>
              <a:rPr lang="cs-CZ" dirty="0"/>
              <a:t>celý děj románu se soustřeďuje do tří dnů, které prožije americký dobrovolník </a:t>
            </a:r>
            <a:r>
              <a:rPr lang="cs-CZ" b="1" dirty="0"/>
              <a:t>Robert Jordan </a:t>
            </a:r>
            <a:r>
              <a:rPr lang="cs-CZ" dirty="0"/>
              <a:t>na straně republikánů</a:t>
            </a:r>
          </a:p>
          <a:p>
            <a:r>
              <a:rPr lang="cs-CZ" dirty="0"/>
              <a:t>účastní se akce partyzánů, kteří chtějí vyhodit do vzduchu most</a:t>
            </a:r>
          </a:p>
          <a:p>
            <a:r>
              <a:rPr lang="cs-CZ" dirty="0"/>
              <a:t>během těchto událostí vzniká milostný vztah mezi Jordanem a partyzánkou Marií</a:t>
            </a:r>
          </a:p>
          <a:p>
            <a:r>
              <a:rPr lang="cs-CZ" dirty="0"/>
              <a:t>při zničení mostu je Jordan raněn, skupinu posílá do bezpečí a sám se zbraní v ruce čeká na pronásledovatele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55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DBD37-6997-4F6D-994D-4FA75777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cs-CZ" dirty="0"/>
              <a:t>Pátá kolona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4511F7-2534-4FF9-A557-9C2BF7B067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jediné drama, které </a:t>
            </a:r>
            <a:r>
              <a:rPr lang="cs-CZ" dirty="0" err="1"/>
              <a:t>Hemingway</a:t>
            </a:r>
            <a:r>
              <a:rPr lang="cs-CZ" dirty="0"/>
              <a:t> napsal, tematicky vychází rovněž ze zkušeností ze španělské občanské války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text, podepsat, červená, indikátor&#10;&#10;Popis byl vytvořen automaticky">
            <a:extLst>
              <a:ext uri="{FF2B5EF4-FFF2-40B4-BE49-F238E27FC236}">
                <a16:creationId xmlns:a16="http://schemas.microsoft.com/office/drawing/2014/main" id="{1EA0D4CD-6C7D-494D-9E40-AEF1EB908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246" y="2119313"/>
            <a:ext cx="1928788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88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66D3D-2FED-45E7-844B-0F03781E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cs-CZ" dirty="0"/>
              <a:t>Pohyblivý svátek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D2980-F0FE-404E-81DA-02406F3BB7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 anchor="t">
            <a:normAutofit/>
          </a:bodyPr>
          <a:lstStyle/>
          <a:p>
            <a:r>
              <a:rPr lang="cs-CZ" b="1" dirty="0"/>
              <a:t>vzpomínková kniha, ve které je vylíčen </a:t>
            </a:r>
            <a:r>
              <a:rPr lang="cs-CZ" b="1" dirty="0">
                <a:hlinkClick r:id="rId2" tooltip="Bohéms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bohémský</a:t>
            </a:r>
            <a:r>
              <a:rPr lang="cs-CZ" b="1" dirty="0"/>
              <a:t> život umělců v </a:t>
            </a:r>
            <a:r>
              <a:rPr lang="cs-CZ" b="1" dirty="0">
                <a:hlinkClick r:id="rId3" tooltip="Paří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Paříži</a:t>
            </a:r>
            <a:r>
              <a:rPr lang="cs-CZ" b="1" dirty="0"/>
              <a:t>, šťastné období jeho života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D51CD6F8-7B7D-42C5-88AD-BA74080B6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2509742"/>
            <a:ext cx="3200400" cy="2824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8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84477-7B1B-41FD-B85C-01600977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cs-CZ" dirty="0"/>
              <a:t>Stařec a moře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C4329E-8261-4F5A-A3E1-2A3FDAD24B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592" y="2020067"/>
            <a:ext cx="3344416" cy="3602736"/>
          </a:xfrm>
        </p:spPr>
        <p:txBody>
          <a:bodyPr anchor="t"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sz="3300" b="1" dirty="0"/>
              <a:t>Starý kubánský rybář Santiago se po mnoha neúspěšných lovech (lovil s malým chlapcem) vydává na moře sám. Uloví obrovskou rybu – </a:t>
            </a:r>
            <a:r>
              <a:rPr lang="cs-CZ" sz="3300" b="1" dirty="0" err="1">
                <a:hlinkClick r:id="rId2" tooltip="Marlín modr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marlína</a:t>
            </a:r>
            <a:r>
              <a:rPr lang="cs-CZ" sz="3300" b="1" dirty="0"/>
              <a:t>, se kterou zápasí dva dny, teprve poté se mu ji podaří harpunovat a přivázat k lodi. </a:t>
            </a:r>
            <a:endParaRPr lang="cs-CZ" sz="13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6BF1F63-9C1D-4BE0-92D2-379B1F9FB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35" r="-3" b="15215"/>
          <a:stretch/>
        </p:blipFill>
        <p:spPr>
          <a:xfrm>
            <a:off x="4644008" y="2132856"/>
            <a:ext cx="3200400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58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Stařec a moře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752528"/>
          </a:xfrm>
        </p:spPr>
        <p:txBody>
          <a:bodyPr>
            <a:normAutofit lnSpcReduction="10000"/>
          </a:bodyPr>
          <a:lstStyle/>
          <a:p>
            <a:r>
              <a:rPr lang="cs-CZ" b="1" u="sng" dirty="0"/>
              <a:t>Úkoly:</a:t>
            </a:r>
            <a:r>
              <a:rPr lang="cs-CZ" dirty="0"/>
              <a:t> </a:t>
            </a:r>
            <a:br>
              <a:rPr lang="cs-CZ" dirty="0"/>
            </a:br>
            <a:r>
              <a:rPr lang="cs-CZ" b="1" u="sng" dirty="0"/>
              <a:t>1</a:t>
            </a:r>
            <a:r>
              <a:rPr lang="cs-CZ" b="1" dirty="0"/>
              <a:t>. </a:t>
            </a:r>
            <a:r>
              <a:rPr lang="cs-CZ" b="1" u="sng" dirty="0"/>
              <a:t>Velice pečlivě si přečti ukázku.</a:t>
            </a:r>
            <a:r>
              <a:rPr lang="cs-CZ" u="sng" dirty="0"/>
              <a:t> </a:t>
            </a:r>
            <a:br>
              <a:rPr lang="cs-CZ" u="sng" dirty="0"/>
            </a:br>
            <a:r>
              <a:rPr lang="cs-CZ" dirty="0"/>
              <a:t>Pokus se vysvětlit  část úryvku „</a:t>
            </a:r>
            <a:r>
              <a:rPr lang="cs-CZ" b="1" dirty="0">
                <a:solidFill>
                  <a:srgbClr val="C00000"/>
                </a:solidFill>
              </a:rPr>
              <a:t>Moc už těch obrátek nevydržím. Ale vydržíš! Okřikl sám sebe. Vydržíš to donekonečna</a:t>
            </a:r>
            <a:r>
              <a:rPr lang="cs-CZ" dirty="0">
                <a:solidFill>
                  <a:srgbClr val="C00000"/>
                </a:solidFill>
              </a:rPr>
              <a:t>.“</a:t>
            </a:r>
            <a:r>
              <a:rPr lang="cs-CZ" dirty="0"/>
              <a:t> → proč donekonečna.</a:t>
            </a:r>
            <a:br>
              <a:rPr lang="cs-CZ" dirty="0"/>
            </a:br>
            <a:r>
              <a:rPr lang="cs-CZ" dirty="0"/>
              <a:t>V další části říká „</a:t>
            </a:r>
            <a:r>
              <a:rPr lang="cs-CZ" b="1" dirty="0">
                <a:solidFill>
                  <a:srgbClr val="C00000"/>
                </a:solidFill>
              </a:rPr>
              <a:t>Zabíjíš mě, rybo, pomyslel si. Ale máš na to právo.“ ……..Tak pojď a zabij mě! Je mi to jedno, kdo koho zabije. </a:t>
            </a:r>
            <a:r>
              <a:rPr lang="cs-CZ" dirty="0"/>
              <a:t>→ proč si to rybář říká? Proč má na to ryba právo? Proč se rybář nezlobí, že je v tak zoufalé pozici?</a:t>
            </a:r>
            <a:br>
              <a:rPr lang="cs-CZ" dirty="0"/>
            </a:br>
            <a:r>
              <a:rPr lang="cs-CZ" b="1" dirty="0">
                <a:solidFill>
                  <a:srgbClr val="C00000"/>
                </a:solidFill>
              </a:rPr>
              <a:t>„ Nikdy jsem neviděl většího obra, nic tak krásného a klidného a vznešeného, jako jsi ty, bratře.“ </a:t>
            </a:r>
            <a:r>
              <a:rPr lang="cs-CZ" dirty="0"/>
              <a:t>→ proč rybář rybu nazývá bratrem?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2119257"/>
            <a:ext cx="6543829" cy="3603812"/>
          </a:xfrm>
        </p:spPr>
        <p:txBody>
          <a:bodyPr/>
          <a:lstStyle/>
          <a:p>
            <a:r>
              <a:rPr lang="cs-CZ" b="1" u="sng" dirty="0"/>
              <a:t>2.</a:t>
            </a:r>
            <a:r>
              <a:rPr lang="cs-CZ" dirty="0"/>
              <a:t> Zamysli se nad použitými jazykovými a stylistickými prostředky. Všimni si řeči starce. Je to jazyk spisovný či nespisovný? Jak probíhá děj.  </a:t>
            </a:r>
          </a:p>
          <a:p>
            <a:r>
              <a:rPr lang="cs-CZ" dirty="0"/>
              <a:t>Na základě příběhu a úryvku charakterizuj hlavního hrdinu – o jaký literární typ se jedná?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Stařec a moře  (1952)</a:t>
            </a:r>
            <a:br>
              <a:rPr lang="cs-CZ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The Old Man and the Sea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novela</a:t>
            </a:r>
          </a:p>
          <a:p>
            <a:r>
              <a:rPr lang="cs-CZ" dirty="0"/>
              <a:t>líčí zápas starého kubánského rybáře, již takřka všemi odepsaného, s obrovskou rybou</a:t>
            </a:r>
          </a:p>
          <a:p>
            <a:r>
              <a:rPr lang="cs-CZ" b="1" dirty="0"/>
              <a:t>postavy:</a:t>
            </a:r>
          </a:p>
          <a:p>
            <a:r>
              <a:rPr lang="cs-CZ" b="1" dirty="0"/>
              <a:t>starý rybář Santiago</a:t>
            </a:r>
          </a:p>
          <a:p>
            <a:r>
              <a:rPr lang="cs-CZ" dirty="0"/>
              <a:t>typ samotáře odloučeného od společnosti</a:t>
            </a:r>
          </a:p>
          <a:p>
            <a:r>
              <a:rPr lang="cs-CZ" dirty="0"/>
              <a:t>zamlklý, samorostlý člověk</a:t>
            </a:r>
          </a:p>
          <a:p>
            <a:r>
              <a:rPr lang="cs-CZ" dirty="0"/>
              <a:t>jednoduchý člověk, žijící v souladu s přírodou</a:t>
            </a:r>
          </a:p>
          <a:p>
            <a:r>
              <a:rPr lang="cs-CZ" b="1" dirty="0"/>
              <a:t>mladý chlapec Manolin</a:t>
            </a:r>
          </a:p>
        </p:txBody>
      </p:sp>
    </p:spTree>
    <p:extLst>
      <p:ext uri="{BB962C8B-B14F-4D97-AF65-F5344CB8AC3E}">
        <p14:creationId xmlns:p14="http://schemas.microsoft.com/office/powerpoint/2010/main" val="37304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59519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Stařec a moře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484784"/>
            <a:ext cx="6205304" cy="423828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hlavní hrdina po 84 dnech bez úlovku vyplouvá na moře bez svého pomocníka</a:t>
            </a:r>
          </a:p>
          <a:p>
            <a:r>
              <a:rPr lang="cs-CZ" dirty="0"/>
              <a:t>podaří se mu chytit rybu – velikého mečounovitého marlina</a:t>
            </a:r>
          </a:p>
          <a:p>
            <a:r>
              <a:rPr lang="cs-CZ" dirty="0"/>
              <a:t>zápas trvá dva dny a dvě noci, než zvířeti dojdou síly</a:t>
            </a:r>
          </a:p>
          <a:p>
            <a:r>
              <a:rPr lang="cs-CZ" dirty="0"/>
              <a:t>poté, co se starci podaří rybu harpunovat, napadnou kořist žraloci a ohlodají ji na kost</a:t>
            </a:r>
          </a:p>
          <a:p>
            <a:r>
              <a:rPr lang="cs-CZ" dirty="0"/>
              <a:t>smrtelně vyčerpaný Santiago se vrací jen </a:t>
            </a:r>
          </a:p>
          <a:p>
            <a:pPr marL="0" indent="0">
              <a:buNone/>
            </a:pPr>
            <a:r>
              <a:rPr lang="cs-CZ" dirty="0"/>
              <a:t>    s kostrou svého úlovku</a:t>
            </a:r>
          </a:p>
          <a:p>
            <a:r>
              <a:rPr lang="cs-CZ" dirty="0"/>
              <a:t>je vítězem i poraženým</a:t>
            </a:r>
          </a:p>
        </p:txBody>
      </p:sp>
    </p:spTree>
    <p:extLst>
      <p:ext uri="{BB962C8B-B14F-4D97-AF65-F5344CB8AC3E}">
        <p14:creationId xmlns:p14="http://schemas.microsoft.com/office/powerpoint/2010/main" val="601023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739210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Stařec a moře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060848"/>
            <a:ext cx="6205304" cy="3662221"/>
          </a:xfrm>
        </p:spPr>
        <p:txBody>
          <a:bodyPr/>
          <a:lstStyle/>
          <a:p>
            <a:r>
              <a:rPr lang="cs-CZ" dirty="0"/>
              <a:t>příběh = epická metafora o životě</a:t>
            </a:r>
          </a:p>
          <a:p>
            <a:r>
              <a:rPr lang="cs-CZ" dirty="0"/>
              <a:t>základní aktéry příběhu lze chápat v obecné rovině:</a:t>
            </a:r>
          </a:p>
          <a:p>
            <a:pPr marL="0" indent="0">
              <a:buNone/>
            </a:pPr>
            <a:r>
              <a:rPr lang="cs-CZ" b="1" dirty="0"/>
              <a:t>    		</a:t>
            </a:r>
            <a:r>
              <a:rPr lang="cs-CZ" sz="3200" b="1" dirty="0"/>
              <a:t>rybář = člověk</a:t>
            </a:r>
          </a:p>
          <a:p>
            <a:pPr marL="0" indent="0">
              <a:buNone/>
            </a:pPr>
            <a:r>
              <a:rPr lang="cs-CZ" sz="3200" b="1" dirty="0"/>
              <a:t>    		ryba = příroda</a:t>
            </a:r>
          </a:p>
          <a:p>
            <a:pPr marL="0" indent="0">
              <a:buNone/>
            </a:pPr>
            <a:r>
              <a:rPr lang="cs-CZ" sz="3200" b="1" dirty="0"/>
              <a:t>    		žraloci = zlo</a:t>
            </a:r>
          </a:p>
        </p:txBody>
      </p:sp>
    </p:spTree>
    <p:extLst>
      <p:ext uri="{BB962C8B-B14F-4D97-AF65-F5344CB8AC3E}">
        <p14:creationId xmlns:p14="http://schemas.microsoft.com/office/powerpoint/2010/main" val="322539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Ernest Hemingway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Constantia" pitchFamily="18" charset="0"/>
              </a:rPr>
              <a:t>(1899 – 1961)</a:t>
            </a:r>
          </a:p>
        </p:txBody>
      </p:sp>
    </p:spTree>
    <p:extLst>
      <p:ext uri="{BB962C8B-B14F-4D97-AF65-F5344CB8AC3E}">
        <p14:creationId xmlns:p14="http://schemas.microsoft.com/office/powerpoint/2010/main" val="337288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73921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Stařec a moře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700808"/>
            <a:ext cx="6205304" cy="4022261"/>
          </a:xfrm>
        </p:spPr>
        <p:txBody>
          <a:bodyPr/>
          <a:lstStyle/>
          <a:p>
            <a:r>
              <a:rPr lang="cs-CZ" dirty="0"/>
              <a:t>hlavním hrdinou – muž vystavený zásadní zkoušce, v níž musí obstát fyzicky i mravně</a:t>
            </a:r>
          </a:p>
          <a:p>
            <a:r>
              <a:rPr lang="cs-CZ" dirty="0"/>
              <a:t>symbolické podobenství o nezdolné síle </a:t>
            </a:r>
          </a:p>
          <a:p>
            <a:pPr marL="0" indent="0">
              <a:buNone/>
            </a:pPr>
            <a:r>
              <a:rPr lang="cs-CZ" dirty="0"/>
              <a:t>    a vytrvalosti člověka, který bez ohledu na</a:t>
            </a:r>
          </a:p>
          <a:p>
            <a:pPr marL="0" indent="0">
              <a:buNone/>
            </a:pPr>
            <a:r>
              <a:rPr lang="cs-CZ" dirty="0"/>
              <a:t>    námahu, nezdar a utrpení jde za svým cílem</a:t>
            </a:r>
          </a:p>
          <a:p>
            <a:r>
              <a:rPr lang="cs-CZ" dirty="0"/>
              <a:t>měřítkem úspěchu není zisk, ale uspokojení z vykonaného úsilí, z boje o vlastní bytí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800" b="1" dirty="0"/>
              <a:t>NEVZDÁT SE, AČ JE BOJ BEZNADĚJNÝ</a:t>
            </a:r>
          </a:p>
        </p:txBody>
      </p:sp>
    </p:spTree>
    <p:extLst>
      <p:ext uri="{BB962C8B-B14F-4D97-AF65-F5344CB8AC3E}">
        <p14:creationId xmlns:p14="http://schemas.microsoft.com/office/powerpoint/2010/main" val="4074712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667202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Stařec a moře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556792"/>
            <a:ext cx="6205304" cy="4166277"/>
          </a:xfrm>
        </p:spPr>
        <p:txBody>
          <a:bodyPr/>
          <a:lstStyle/>
          <a:p>
            <a:r>
              <a:rPr lang="cs-CZ" dirty="0"/>
              <a:t>novela vyjadřuje:</a:t>
            </a:r>
          </a:p>
          <a:p>
            <a:r>
              <a:rPr lang="cs-CZ" b="1" dirty="0"/>
              <a:t>sepětí člověka s přírodou</a:t>
            </a:r>
            <a:r>
              <a:rPr lang="cs-CZ" dirty="0"/>
              <a:t> (Santiago rozmlouvá s rybou, s ptáky, s mořem)</a:t>
            </a:r>
          </a:p>
          <a:p>
            <a:r>
              <a:rPr lang="cs-CZ" b="1" dirty="0"/>
              <a:t>generační solidaritu</a:t>
            </a:r>
            <a:r>
              <a:rPr lang="cs-CZ" dirty="0"/>
              <a:t> – ve vztahu chlapce Manolina a Santiaga</a:t>
            </a:r>
          </a:p>
          <a:p>
            <a:r>
              <a:rPr lang="cs-CZ" b="1" dirty="0"/>
              <a:t>biblickou symboliku </a:t>
            </a:r>
            <a:r>
              <a:rPr lang="cs-CZ" dirty="0"/>
              <a:t>(těžké lano jako kříž na starcových zádech, stigmata zranění na jeho rukou, starcovo utrpení)</a:t>
            </a:r>
          </a:p>
          <a:p>
            <a:r>
              <a:rPr lang="cs-CZ" dirty="0"/>
              <a:t>příznačný hemingwayovský prvek – </a:t>
            </a:r>
            <a:r>
              <a:rPr lang="cs-CZ" b="1" dirty="0"/>
              <a:t>zachycení krásy lovu a boje</a:t>
            </a:r>
          </a:p>
        </p:txBody>
      </p:sp>
    </p:spTree>
    <p:extLst>
      <p:ext uri="{BB962C8B-B14F-4D97-AF65-F5344CB8AC3E}">
        <p14:creationId xmlns:p14="http://schemas.microsoft.com/office/powerpoint/2010/main" val="263973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Stařec a moře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příběh vyprávěn v er-formě</a:t>
            </a:r>
          </a:p>
          <a:p>
            <a:r>
              <a:rPr lang="cs-CZ" dirty="0"/>
              <a:t>důležitou roli hraje vnitřní monolog hrdiny</a:t>
            </a:r>
          </a:p>
          <a:p>
            <a:r>
              <a:rPr lang="cs-CZ" dirty="0"/>
              <a:t>místo konkrétních pojmenování jsou preferována obecná označení: stařec, ryba, chlapec, moře, žraloci</a:t>
            </a:r>
          </a:p>
          <a:p>
            <a:r>
              <a:rPr lang="cs-CZ" dirty="0"/>
              <a:t>na motivy novely Stařec a moře natočil </a:t>
            </a:r>
          </a:p>
          <a:p>
            <a:pPr marL="0" indent="0">
              <a:buNone/>
            </a:pPr>
            <a:r>
              <a:rPr lang="cs-CZ" dirty="0"/>
              <a:t>    r. 1958 film režisér John Sturges  </a:t>
            </a:r>
          </a:p>
          <a:p>
            <a:pPr marL="0" indent="0">
              <a:buNone/>
            </a:pPr>
            <a:r>
              <a:rPr lang="cs-CZ" dirty="0"/>
              <a:t>    (hlavní role Spencer Tracy)</a:t>
            </a:r>
          </a:p>
        </p:txBody>
      </p:sp>
    </p:spTree>
    <p:extLst>
      <p:ext uri="{BB962C8B-B14F-4D97-AF65-F5344CB8AC3E}">
        <p14:creationId xmlns:p14="http://schemas.microsoft.com/office/powerpoint/2010/main" val="156950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 zvoní hrana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i="1" dirty="0">
                <a:solidFill>
                  <a:srgbClr val="C00000"/>
                </a:solidFill>
              </a:rPr>
              <a:t>„Smrtí každého člověka je mne méně, neboť jsem součástí lidstva. A proto se nikdy neodvažuj ptát, komu zvoní hrana. Zvoní tobě.“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94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667202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Ernest Hemingway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628800"/>
            <a:ext cx="3705600" cy="409534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americký prozaik </a:t>
            </a:r>
          </a:p>
          <a:p>
            <a:pPr marL="0" indent="0">
              <a:buNone/>
            </a:pPr>
            <a:r>
              <a:rPr lang="cs-CZ" dirty="0"/>
              <a:t>    a publicista</a:t>
            </a:r>
          </a:p>
          <a:p>
            <a:r>
              <a:rPr lang="cs-CZ" dirty="0"/>
              <a:t>patří k nejpopulárnějším spisovatelům 20. století</a:t>
            </a:r>
          </a:p>
          <a:p>
            <a:r>
              <a:rPr lang="cs-CZ" dirty="0"/>
              <a:t>otec – lékař – milovník přírody, rybář a lovec</a:t>
            </a:r>
          </a:p>
          <a:p>
            <a:r>
              <a:rPr lang="cs-CZ" dirty="0"/>
              <a:t>matka – přísná a zbožná</a:t>
            </a:r>
          </a:p>
          <a:p>
            <a:r>
              <a:rPr lang="cs-CZ" dirty="0"/>
              <a:t>za 1. světové války jezdil se sanitním vozem po italském bojišti – byl těžce raněn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2818074" cy="3605212"/>
          </a:xfrm>
        </p:spPr>
      </p:pic>
      <p:sp>
        <p:nvSpPr>
          <p:cNvPr id="6" name="TextovéPole 5"/>
          <p:cNvSpPr txBox="1"/>
          <p:nvPr/>
        </p:nvSpPr>
        <p:spPr>
          <a:xfrm>
            <a:off x="5395381" y="5476582"/>
            <a:ext cx="277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 dirty="0">
                <a:hlinkClick r:id="rId3"/>
              </a:rPr>
              <a:t>http://commons.wikimedia.org/wiki/File:Ernest_Hemingway_1923_passport_photo.jpg?uselang=cs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2881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66720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2">
                    <a:lumMod val="75000"/>
                  </a:schemeClr>
                </a:solidFill>
              </a:rPr>
              <a:t>Ztracená generace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628800"/>
            <a:ext cx="6205304" cy="409426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mladí Američané</a:t>
            </a:r>
            <a:r>
              <a:rPr lang="cs-CZ" dirty="0"/>
              <a:t>, kteří </a:t>
            </a:r>
            <a:r>
              <a:rPr lang="cs-CZ" b="1" dirty="0"/>
              <a:t>zasaženi krutostmi                      1</a:t>
            </a:r>
            <a:r>
              <a:rPr lang="cs-CZ" dirty="0"/>
              <a:t>. </a:t>
            </a:r>
            <a:r>
              <a:rPr lang="cs-CZ" b="1" dirty="0"/>
              <a:t>světové války </a:t>
            </a:r>
            <a:r>
              <a:rPr lang="cs-CZ" dirty="0"/>
              <a:t>a následnou poválečnou depresí přestali věřit dosud vyznávaným životním hodnotám a </a:t>
            </a:r>
            <a:r>
              <a:rPr lang="cs-CZ" b="1" dirty="0"/>
              <a:t>procházeli hlubokou duchovní krizí</a:t>
            </a:r>
          </a:p>
          <a:p>
            <a:r>
              <a:rPr lang="cs-CZ" dirty="0"/>
              <a:t>základním tématem je zklamání, skepse, rozklad lidských a společenských hodnot a hledání východiska v útěku do přírody nebo kultury</a:t>
            </a:r>
          </a:p>
          <a:p>
            <a:r>
              <a:rPr lang="cs-CZ" b="1" dirty="0"/>
              <a:t>hrdinové</a:t>
            </a:r>
            <a:r>
              <a:rPr lang="cs-CZ" dirty="0"/>
              <a:t> jejich próz – jednotlivci ztracení </a:t>
            </a:r>
          </a:p>
          <a:p>
            <a:pPr marL="0" indent="0">
              <a:buNone/>
            </a:pPr>
            <a:r>
              <a:rPr lang="cs-CZ" dirty="0"/>
              <a:t>    v nepřehledném labyrintu světa; obvykle</a:t>
            </a:r>
          </a:p>
          <a:p>
            <a:pPr marL="0" indent="0">
              <a:buNone/>
            </a:pPr>
            <a:r>
              <a:rPr lang="cs-CZ" dirty="0"/>
              <a:t>    rozvrácení, silně citově založení lidé, kteří 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b="1" dirty="0"/>
              <a:t>nenacházejí nikde zakotvení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2270949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0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667202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Ernest Hemingway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700808"/>
            <a:ext cx="4065640" cy="402333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 válce novinář v Paříži</a:t>
            </a:r>
          </a:p>
          <a:p>
            <a:r>
              <a:rPr lang="cs-CZ" dirty="0"/>
              <a:t>za španělské občanské války pracoval jako dopisovatel </a:t>
            </a:r>
          </a:p>
          <a:p>
            <a:pPr marL="0" indent="0">
              <a:buNone/>
            </a:pPr>
            <a:r>
              <a:rPr lang="cs-CZ" dirty="0"/>
              <a:t>    v Madridu</a:t>
            </a:r>
          </a:p>
          <a:p>
            <a:r>
              <a:rPr lang="cs-CZ" dirty="0"/>
              <a:t>po 2. světové válce žil </a:t>
            </a:r>
          </a:p>
          <a:p>
            <a:pPr marL="0" indent="0">
              <a:buNone/>
            </a:pPr>
            <a:r>
              <a:rPr lang="cs-CZ" dirty="0"/>
              <a:t>    v Havaně na Kubě a na svých</a:t>
            </a:r>
          </a:p>
          <a:p>
            <a:pPr marL="0" indent="0">
              <a:buNone/>
            </a:pPr>
            <a:r>
              <a:rPr lang="cs-CZ" dirty="0"/>
              <a:t>    usedlostech v USA</a:t>
            </a:r>
          </a:p>
          <a:p>
            <a:r>
              <a:rPr lang="cs-CZ" dirty="0"/>
              <a:t>1954 – Nobelova cena za literaturu</a:t>
            </a:r>
          </a:p>
          <a:p>
            <a:r>
              <a:rPr lang="cs-CZ" dirty="0"/>
              <a:t>alkoholismus, zdravotní potíže, deprese – 1961 sebevražda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2448272" cy="3346889"/>
          </a:xfrm>
        </p:spPr>
      </p:pic>
      <p:sp>
        <p:nvSpPr>
          <p:cNvPr id="6" name="TextovéPole 5"/>
          <p:cNvSpPr txBox="1"/>
          <p:nvPr/>
        </p:nvSpPr>
        <p:spPr>
          <a:xfrm>
            <a:off x="5652120" y="52919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 dirty="0">
                <a:hlinkClick r:id="rId3"/>
              </a:rPr>
              <a:t>http://upload.wikimedia.org/wikipedia/commons/d/d0/Ernest_Hemingway_1950_w.jpg?uselang=cs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9411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9" y="817583"/>
            <a:ext cx="7016660" cy="73921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Metoda ledovce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98448" y="1628800"/>
            <a:ext cx="4137648" cy="409534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styl budovaný na „principu ledovce“ (1/8 na povrchu, zbytek pod hladinou)</a:t>
            </a:r>
          </a:p>
          <a:p>
            <a:r>
              <a:rPr lang="cs-CZ" dirty="0"/>
              <a:t>podstatné významy textu, traumata a ztroskotání postav jsou skryty za zdánlivě povrchními dialogy hrdinů</a:t>
            </a:r>
          </a:p>
          <a:p>
            <a:r>
              <a:rPr lang="cs-CZ" dirty="0"/>
              <a:t>ve svých dílech je úsečný, plný zkratek a zámlk</a:t>
            </a:r>
          </a:p>
          <a:p>
            <a:r>
              <a:rPr lang="cs-CZ" dirty="0"/>
              <a:t>počítá s podtextem </a:t>
            </a:r>
          </a:p>
          <a:p>
            <a:pPr marL="0" indent="0">
              <a:buNone/>
            </a:pPr>
            <a:r>
              <a:rPr lang="cs-CZ" dirty="0"/>
              <a:t>    a s čtenářovou schopností </a:t>
            </a:r>
          </a:p>
          <a:p>
            <a:pPr marL="0" indent="0">
              <a:buNone/>
            </a:pPr>
            <a:r>
              <a:rPr lang="cs-CZ" dirty="0"/>
              <a:t>    proniknout k němu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2415431" cy="2415431"/>
          </a:xfrm>
        </p:spPr>
      </p:pic>
      <p:sp>
        <p:nvSpPr>
          <p:cNvPr id="6" name="TextovéPole 5"/>
          <p:cNvSpPr txBox="1"/>
          <p:nvPr/>
        </p:nvSpPr>
        <p:spPr>
          <a:xfrm>
            <a:off x="5568102" y="472514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 dirty="0">
                <a:hlinkClick r:id="rId3"/>
              </a:rPr>
              <a:t>http://commons.wikimedia.org/wiki/File:Ernest_Hemingway_Writing_at_Campsite_in_Kenya_-_NARA_-_192655.jpg?uselang=cs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5095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817583"/>
            <a:ext cx="6944652" cy="59519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</a:rPr>
              <a:t>Dílo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12776"/>
            <a:ext cx="6624736" cy="431029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náměty – sportovní záliby (box, dostihy), býčí zápasy, safari v Africe (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Zelené pahorky africké</a:t>
            </a:r>
            <a:r>
              <a:rPr lang="cs-CZ" dirty="0"/>
              <a:t>), lov ryb na Kubě</a:t>
            </a:r>
          </a:p>
          <a:p>
            <a:r>
              <a:rPr lang="cs-CZ" b="1" dirty="0"/>
              <a:t>povídky</a:t>
            </a:r>
            <a:r>
              <a:rPr lang="cs-CZ" dirty="0"/>
              <a:t> – považovány za nejhodnotnější část Hemingwayovy tvorby</a:t>
            </a:r>
          </a:p>
          <a:p>
            <a:r>
              <a:rPr lang="cs-CZ" dirty="0"/>
              <a:t>nejznámější povídky: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Můj táta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Kočka v dešti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Čistý, dobře osvětlený podnik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Vojákův návrat </a:t>
            </a:r>
            <a:r>
              <a:rPr lang="cs-CZ" dirty="0"/>
              <a:t>- líčí, jak válečné zážitky poznamenaly psychiku mladých mužů, jak je odcizily jejich blízkým, vyvolávaly v nich pocity deprese, apatii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57800"/>
            <a:ext cx="312702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5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701922-C6E7-437E-9BBF-9D3B2CDE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 anchor="ctr">
            <a:normAutofit/>
          </a:bodyPr>
          <a:lstStyle/>
          <a:p>
            <a:r>
              <a:rPr lang="cs-CZ" dirty="0"/>
              <a:t>Fiesta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0BFD87-2834-4495-9434-3FA24409B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5" r="3" b="15333"/>
          <a:stretch/>
        </p:blipFill>
        <p:spPr>
          <a:xfrm>
            <a:off x="1298448" y="2121407"/>
            <a:ext cx="3200400" cy="3602736"/>
          </a:xfrm>
          <a:prstGeom prst="rect">
            <a:avLst/>
          </a:prstGeom>
          <a:noFill/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82DCD-A905-4F98-8EB0-94FD6D3644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1900" dirty="0"/>
              <a:t>román vypráví o veteránech 1. sv. války žijících ve Španělsku a jejich pokusech vyrovnat se s válečnými traumaty</a:t>
            </a:r>
          </a:p>
          <a:p>
            <a:pPr>
              <a:lnSpc>
                <a:spcPct val="90000"/>
              </a:lnSpc>
              <a:defRPr/>
            </a:pPr>
            <a:r>
              <a:rPr lang="cs-CZ" sz="1900" dirty="0"/>
              <a:t>hlavní hrdina se vyrovnává se svým zmrzačením, které mu brání v naplnění milostného vztahu (po sexuální stránce) – jeho dívka ho odmítá, protože by mu musela být nevěrná</a:t>
            </a:r>
          </a:p>
          <a:p>
            <a:pPr>
              <a:lnSpc>
                <a:spcPct val="90000"/>
              </a:lnSpc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848571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233</TotalTime>
  <Words>1399</Words>
  <Application>Microsoft Office PowerPoint</Application>
  <PresentationFormat>Předvádění na obrazovce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Brush Script MT</vt:lpstr>
      <vt:lpstr>Constantia</vt:lpstr>
      <vt:lpstr>Franklin Gothic Book</vt:lpstr>
      <vt:lpstr>Rage Italic</vt:lpstr>
      <vt:lpstr>Špendlík</vt:lpstr>
      <vt:lpstr>Realismus - opakování</vt:lpstr>
      <vt:lpstr>Ernest Hemingway</vt:lpstr>
      <vt:lpstr>Komu zvoní hrana</vt:lpstr>
      <vt:lpstr>Ernest Hemingway</vt:lpstr>
      <vt:lpstr>Ztracená generace</vt:lpstr>
      <vt:lpstr>Ernest Hemingway</vt:lpstr>
      <vt:lpstr>Metoda ledovce</vt:lpstr>
      <vt:lpstr>Dílo</vt:lpstr>
      <vt:lpstr>Fiesta </vt:lpstr>
      <vt:lpstr>Sbohem armádo </vt:lpstr>
      <vt:lpstr>Komu zvoní hrana  (1940)</vt:lpstr>
      <vt:lpstr>Pátá kolona </vt:lpstr>
      <vt:lpstr>Pohyblivý svátek </vt:lpstr>
      <vt:lpstr>Stařec a moře </vt:lpstr>
      <vt:lpstr>Stařec a moře</vt:lpstr>
      <vt:lpstr>Prezentace aplikace PowerPoint</vt:lpstr>
      <vt:lpstr>Stařec a moře  (1952) The Old Man and the Sea</vt:lpstr>
      <vt:lpstr>Stařec a moře - obsah</vt:lpstr>
      <vt:lpstr>Stařec a moře</vt:lpstr>
      <vt:lpstr>Stařec a moře</vt:lpstr>
      <vt:lpstr>Stařec a moře</vt:lpstr>
      <vt:lpstr>Stařec a moře</vt:lpstr>
    </vt:vector>
  </TitlesOfParts>
  <Company>ISST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Ernest Hemingway</dc:title>
  <dc:creator>Milena Braiková</dc:creator>
  <cp:lastModifiedBy>Milan Bednář</cp:lastModifiedBy>
  <cp:revision>22</cp:revision>
  <dcterms:created xsi:type="dcterms:W3CDTF">2013-11-24T18:00:10Z</dcterms:created>
  <dcterms:modified xsi:type="dcterms:W3CDTF">2021-12-08T17:52:54Z</dcterms:modified>
</cp:coreProperties>
</file>