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5" r:id="rId7"/>
    <p:sldId id="262" r:id="rId8"/>
    <p:sldId id="266" r:id="rId9"/>
    <p:sldId id="268" r:id="rId10"/>
    <p:sldId id="269" r:id="rId11"/>
    <p:sldId id="267" r:id="rId12"/>
    <p:sldId id="270" r:id="rId13"/>
    <p:sldId id="271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  <a:srgbClr val="000000"/>
    <a:srgbClr val="8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7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8AA2C86-7581-4AD2-B7FF-1A49D1A42F89}" type="datetimeFigureOut">
              <a:rPr lang="cs-CZ"/>
              <a:pPr>
                <a:defRPr/>
              </a:pPr>
              <a:t>10.11.2021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7222CBC-60E5-463B-92EC-BE5155DF72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870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2430E0-2701-4138-B7E2-CF964098C8DE}" type="slidenum">
              <a:rPr lang="cs-CZ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776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222CBC-60E5-463B-92EC-BE5155DF723C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2146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A9FD14E-089A-4668-B39E-5CBF56CF412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60998-66B4-4F9A-A794-81E787B2C33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46057-0EE0-4162-AF0B-897F37F791E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C7D07-4095-4E5E-B520-0EE83D7845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13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8127F286-A789-4524-9777-583ECC4876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AD4E4-DC97-4772-9A0F-9B504D2C79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0E58D-A52F-4BFA-9448-1FA8D51618B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6C68D2A1-0648-4961-83EB-58861E7663B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DF38B6-99D0-4DF9-9960-57226F9B445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EF6750-6FF9-433F-8100-FF60E16037C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18AEC8-ECF1-4705-A6A6-3A757AD3596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24261-B5DE-410B-A959-C39BB3DCCA3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984714F-6831-43A8-B5DF-38B7B9B5CCE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2snTkaD64U" TargetMode="External"/><Relationship Id="rId2" Type="http://schemas.openxmlformats.org/officeDocument/2006/relationships/hyperlink" Target="https://www.youtube.com/watch?v=JQ-edAsbuJ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h-68PdllEB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920875"/>
            <a:ext cx="8686800" cy="173672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cs-CZ" sz="9600" b="1" dirty="0">
                <a:solidFill>
                  <a:srgbClr val="003300"/>
                </a:solidFill>
              </a:rPr>
              <a:t>REALISMUS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191000"/>
            <a:ext cx="8763000" cy="2133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cs-CZ" sz="4000" b="1" dirty="0">
                <a:solidFill>
                  <a:srgbClr val="003300"/>
                </a:solidFill>
              </a:rPr>
              <a:t>CHARAKTERISTIKA</a:t>
            </a:r>
          </a:p>
          <a:p>
            <a:pPr eaLnBrk="1" hangingPunct="1">
              <a:defRPr/>
            </a:pPr>
            <a:endParaRPr lang="cs-CZ" sz="4000" b="1" dirty="0">
              <a:solidFill>
                <a:srgbClr val="00330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59300" y="152400"/>
            <a:ext cx="4394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88913"/>
            <a:ext cx="8594725" cy="6408737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Zprvu, aby měl z čeho žít ,psal tzv. </a:t>
            </a:r>
            <a:r>
              <a:rPr lang="cs-CZ" sz="3000" b="1" dirty="0"/>
              <a:t>„černé romány“,</a:t>
            </a:r>
            <a:r>
              <a:rPr lang="cs-CZ" sz="3000" dirty="0"/>
              <a:t> umělecky zcela podprůměrné. (dobrodružné knihy plné  exotiky, korzárů, svedených panen a ušlechtilých hrdinů)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psal je pod pseudonymem – styděl se za ně, ale vydělal si, brzy utratil. Stále jej pronásledují dluhy, různé jeho výdělečné podniky </a:t>
            </a:r>
            <a:r>
              <a:rPr lang="cs-CZ" sz="3000" dirty="0" err="1"/>
              <a:t>zkrachovávají</a:t>
            </a:r>
            <a:r>
              <a:rPr lang="cs-CZ" sz="3000" dirty="0"/>
              <a:t>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touží proniknout do </a:t>
            </a:r>
            <a:r>
              <a:rPr lang="cs-CZ" sz="3000" dirty="0" err="1"/>
              <a:t>aristrokratické</a:t>
            </a:r>
            <a:r>
              <a:rPr lang="cs-CZ" sz="3000" dirty="0"/>
              <a:t> společnosti a získat finančně nezávislé postavení, ale bez úspěchu, neustále splácí dluhy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velkou naději vkládá do sňatku s pohádkově bohatou polskou šlechtičnou </a:t>
            </a:r>
            <a:r>
              <a:rPr lang="cs-CZ" sz="3000" dirty="0" err="1"/>
              <a:t>Evelynou</a:t>
            </a:r>
            <a:r>
              <a:rPr lang="cs-CZ" sz="3000" dirty="0"/>
              <a:t> </a:t>
            </a:r>
            <a:r>
              <a:rPr lang="cs-CZ" sz="3000" dirty="0" err="1"/>
              <a:t>Hanskou</a:t>
            </a:r>
            <a:r>
              <a:rPr lang="cs-CZ" sz="3000" dirty="0"/>
              <a:t>, svou dlouholetou přítelkyní. Pronikl konečně do aristokratické společnosti, mohl tvořit bez existenčních starostí, ale brzo po svatbě umírá.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62575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695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folHlink"/>
                </a:solidFill>
              </a:rPr>
              <a:t>Literární dílo:</a:t>
            </a:r>
            <a:endParaRPr lang="cs-CZ" dirty="0"/>
          </a:p>
        </p:txBody>
      </p:sp>
      <p:sp>
        <p:nvSpPr>
          <p:cNvPr id="35533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b="1" dirty="0">
                <a:solidFill>
                  <a:srgbClr val="FF0000"/>
                </a:solidFill>
              </a:rPr>
              <a:t>Lidská komedie</a:t>
            </a:r>
            <a:r>
              <a:rPr lang="cs-CZ" b="1" dirty="0"/>
              <a:t> – </a:t>
            </a:r>
            <a:r>
              <a:rPr lang="cs-CZ" dirty="0"/>
              <a:t>cyklus Balzacových románů, celkovou vizi načrtl v roce 1834.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Chtěl vykreslit obraz společnosti a civilizace své doby, které se mu zdály úpadkové. Cyklus románů měl být historií lidského srdce a vztahů. V tomto díle vystihl přelom dvou společenských epoch, aristokratického feudalismu a měšťanského kapitalismu. Svými sympatiemi stál na straně aristokracie</a:t>
            </a:r>
            <a:r>
              <a:rPr lang="cs-CZ" b="1" dirty="0"/>
              <a:t>. Kriticky vylíčil francouzské měšťanstvo v jeho dravém nástupu k moci.</a:t>
            </a:r>
          </a:p>
        </p:txBody>
      </p:sp>
    </p:spTree>
    <p:extLst>
      <p:ext uri="{BB962C8B-B14F-4D97-AF65-F5344CB8AC3E}">
        <p14:creationId xmlns:p14="http://schemas.microsoft.com/office/powerpoint/2010/main" val="1107470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260350"/>
            <a:ext cx="8594725" cy="58356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Své dílo rozvrhl Balzac do </a:t>
            </a:r>
            <a:r>
              <a:rPr lang="cs-CZ" sz="3000" b="1" dirty="0"/>
              <a:t>tří částí</a:t>
            </a:r>
            <a:r>
              <a:rPr lang="cs-CZ" sz="3000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První, nejrozsáhlejší, se nazývala „studie mravů“ (111 románů)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Druhou část, „filosofickou studii“, mělo tvořit 27 románů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Třetí část- „analytická studie“ měla obsahovat 5 románů.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Z celkového počtu 143 knih Lidské komedie jich stihl napsat 95 a vystupuje v nich přes 2000 postav.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u="sng" dirty="0" err="1"/>
              <a:t>Ustřední</a:t>
            </a:r>
            <a:r>
              <a:rPr lang="cs-CZ" sz="3000" u="sng" dirty="0"/>
              <a:t> trilogii Lidské komedie tvoří romány </a:t>
            </a:r>
            <a:r>
              <a:rPr lang="cs-CZ" sz="3000" b="1" u="sng" dirty="0"/>
              <a:t>Otec </a:t>
            </a:r>
            <a:r>
              <a:rPr lang="cs-CZ" sz="3000" b="1" u="sng" dirty="0" err="1"/>
              <a:t>Goriot</a:t>
            </a:r>
            <a:r>
              <a:rPr lang="cs-CZ" sz="3000" u="sng" dirty="0"/>
              <a:t>, </a:t>
            </a:r>
            <a:r>
              <a:rPr lang="cs-CZ" sz="3000" b="1" u="sng" dirty="0"/>
              <a:t>Ztracené iluze</a:t>
            </a:r>
            <a:r>
              <a:rPr lang="cs-CZ" sz="3000" u="sng" dirty="0"/>
              <a:t> a </a:t>
            </a:r>
            <a:r>
              <a:rPr lang="cs-CZ" sz="3000" b="1" u="sng" dirty="0"/>
              <a:t>Lesk a bída kurtizán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Jednotlivé díly na sebe volně navazují.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513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Otec </a:t>
            </a:r>
            <a:r>
              <a:rPr lang="cs-CZ" dirty="0" err="1"/>
              <a:t>Goriot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…čím chladněji si budete počínat, tím rychleji půjdete nahoru. Bijte bez lítosti, budou se vás bát. Berte ženy a muže jako dopravní koně, které zanecháváte zchvácené na každé zastávce, tak dojdete k vrcholům svých tužeb… Zmocní – li se vás opravdový cit, ukryjte jej jako poklad, neprozraďte ho nikdy, byl </a:t>
            </a:r>
            <a:r>
              <a:rPr lang="cs-CZ"/>
              <a:t>byste ztracen…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200" b="1">
                <a:solidFill>
                  <a:srgbClr val="003300"/>
                </a:solidFill>
              </a:rPr>
              <a:t>SPOLEČENSKO-HISTORICKÁ SITUACE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752600"/>
            <a:ext cx="8915400" cy="495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700" dirty="0"/>
              <a:t>rozmach a dokončování průmyslové revoluce, hospodářský vzestup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700" dirty="0"/>
              <a:t>rozvoj přírodních a technických věd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700" dirty="0"/>
              <a:t>vliv filozofie pozitivismu – věda jako prostředek poznání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700" dirty="0"/>
              <a:t>rozpad a zánik absolutistických monarchií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700" dirty="0"/>
              <a:t>soupeření Anglie a Francie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700" dirty="0"/>
              <a:t>sjednocení Itálie a Německa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700" dirty="0"/>
              <a:t>šířící se myšlenky liberalismu a nacionalismu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700" dirty="0"/>
              <a:t>úsilí o politickou nezávislost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700" dirty="0"/>
              <a:t>Evropa ztrácí dominantní postavení ve prospěch USA</a:t>
            </a:r>
          </a:p>
        </p:txBody>
      </p:sp>
    </p:spTree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152400"/>
            <a:ext cx="8226425" cy="1066800"/>
          </a:xfrm>
        </p:spPr>
        <p:txBody>
          <a:bodyPr/>
          <a:lstStyle/>
          <a:p>
            <a:pPr eaLnBrk="1" hangingPunct="1">
              <a:defRPr/>
            </a:pPr>
            <a:r>
              <a:rPr lang="cs-CZ" sz="5000" b="1" dirty="0">
                <a:solidFill>
                  <a:srgbClr val="003300"/>
                </a:solidFill>
              </a:rPr>
              <a:t>REALISMUS V KULTUŘE</a:t>
            </a:r>
          </a:p>
        </p:txBody>
      </p:sp>
      <p:pic>
        <p:nvPicPr>
          <p:cNvPr id="14341" name="Picture 5" descr="1192712635-realizmus-ilustracn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1219200"/>
            <a:ext cx="3806825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7" descr="56_000_jpg_4a5737e2a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219200"/>
            <a:ext cx="4953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9" descr="tower-bridge-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3657600"/>
            <a:ext cx="4953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3050"/>
            <a:ext cx="8686800" cy="946150"/>
          </a:xfrm>
        </p:spPr>
        <p:txBody>
          <a:bodyPr/>
          <a:lstStyle/>
          <a:p>
            <a:pPr eaLnBrk="1" hangingPunct="1">
              <a:defRPr/>
            </a:pPr>
            <a:r>
              <a:rPr lang="cs-CZ" sz="5000" b="1" dirty="0">
                <a:solidFill>
                  <a:srgbClr val="003300"/>
                </a:solidFill>
              </a:rPr>
              <a:t>REALISMUS V KULTUŘE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839200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3600" u="sng" dirty="0"/>
              <a:t>architektura</a:t>
            </a:r>
            <a:r>
              <a:rPr lang="cs-CZ" sz="3600" dirty="0"/>
              <a:t> – stále historizující slohy, vliv rozvoje techniky – nové materiály (litina, ocel, sklo)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600" u="sng" dirty="0"/>
              <a:t>malířství</a:t>
            </a:r>
            <a:r>
              <a:rPr lang="cs-CZ" sz="3600" dirty="0"/>
              <a:t> – pečlivé pozorování skutečnosti (živé modely), </a:t>
            </a:r>
            <a:r>
              <a:rPr lang="cs-CZ" sz="3600" b="1" dirty="0"/>
              <a:t>K. Purkyně, A. </a:t>
            </a:r>
            <a:r>
              <a:rPr lang="cs-CZ" sz="3600" b="1" dirty="0" err="1"/>
              <a:t>Chittussi</a:t>
            </a:r>
            <a:endParaRPr lang="cs-CZ" sz="3600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cs-CZ" sz="3600" u="sng" dirty="0"/>
              <a:t>sochařství</a:t>
            </a:r>
            <a:r>
              <a:rPr lang="cs-CZ" sz="3600" dirty="0"/>
              <a:t> – </a:t>
            </a:r>
            <a:r>
              <a:rPr lang="cs-CZ" sz="3600" b="1" dirty="0"/>
              <a:t>Auguste Rodin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600" u="sng" dirty="0"/>
              <a:t>hudba</a:t>
            </a:r>
            <a:r>
              <a:rPr lang="cs-CZ" sz="3600" dirty="0"/>
              <a:t> – R</a:t>
            </a:r>
            <a:r>
              <a:rPr lang="cs-CZ" sz="3600" b="1" dirty="0"/>
              <a:t>. Wagner, G. Verdi, G. </a:t>
            </a:r>
            <a:r>
              <a:rPr lang="cs-CZ" sz="3600" b="1" dirty="0" err="1"/>
              <a:t>Puccini</a:t>
            </a:r>
            <a:r>
              <a:rPr lang="cs-CZ" sz="3600" b="1" dirty="0"/>
              <a:t>, P. I. Čajkovskij, G. Bizet, N. A. </a:t>
            </a:r>
            <a:r>
              <a:rPr lang="cs-CZ" sz="3600" b="1" dirty="0" err="1"/>
              <a:t>Rimskij</a:t>
            </a:r>
            <a:r>
              <a:rPr lang="cs-CZ" sz="3600" b="1" dirty="0"/>
              <a:t>-Korsakov, J. </a:t>
            </a:r>
            <a:r>
              <a:rPr lang="cs-CZ" sz="3600" b="1" dirty="0" err="1"/>
              <a:t>Offenbach</a:t>
            </a:r>
            <a:endParaRPr lang="cs-CZ" sz="3600" b="1" dirty="0"/>
          </a:p>
          <a:p>
            <a:pPr>
              <a:lnSpc>
                <a:spcPct val="90000"/>
              </a:lnSpc>
              <a:defRPr/>
            </a:pPr>
            <a:r>
              <a:rPr lang="cs-CZ" sz="1300" b="1" dirty="0">
                <a:hlinkClick r:id="rId2"/>
              </a:rPr>
              <a:t>https://www.youtube.com/watch?v=JQ-edAsbuJw</a:t>
            </a:r>
            <a:endParaRPr lang="cs-CZ" sz="1300" b="1" dirty="0"/>
          </a:p>
          <a:p>
            <a:pPr>
              <a:lnSpc>
                <a:spcPct val="90000"/>
              </a:lnSpc>
              <a:defRPr/>
            </a:pPr>
            <a:r>
              <a:rPr lang="cs-CZ" sz="1300" b="1" dirty="0">
                <a:hlinkClick r:id="rId3"/>
              </a:rPr>
              <a:t>https://www.youtube.com/watch?v=K2snTkaD64U</a:t>
            </a:r>
            <a:endParaRPr lang="cs-CZ" sz="1300" b="1" dirty="0"/>
          </a:p>
          <a:p>
            <a:pPr>
              <a:lnSpc>
                <a:spcPct val="90000"/>
              </a:lnSpc>
              <a:defRPr/>
            </a:pPr>
            <a:r>
              <a:rPr lang="cs-CZ" sz="1300" b="1" dirty="0">
                <a:hlinkClick r:id="rId4"/>
              </a:rPr>
              <a:t>https://www.youtube.com/watch?v=h-68PdllEBs</a:t>
            </a:r>
            <a:endParaRPr lang="cs-CZ" sz="1300" b="1" dirty="0"/>
          </a:p>
        </p:txBody>
      </p:sp>
    </p:spTree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5000" b="1" dirty="0">
                <a:solidFill>
                  <a:srgbClr val="003300"/>
                </a:solidFill>
              </a:rPr>
              <a:t>R E A L I S M U S – znaky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8986838" cy="52578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cs-CZ" sz="2800" dirty="0"/>
              <a:t>z latiny </a:t>
            </a:r>
            <a:r>
              <a:rPr lang="cs-CZ" sz="2800" dirty="0" err="1"/>
              <a:t>realis</a:t>
            </a:r>
            <a:r>
              <a:rPr lang="cs-CZ" sz="2800" dirty="0"/>
              <a:t> = věcný, skutečný</a:t>
            </a:r>
          </a:p>
          <a:p>
            <a:pPr eaLnBrk="1" hangingPunct="1">
              <a:defRPr/>
            </a:pPr>
            <a:r>
              <a:rPr lang="cs-CZ" sz="2800" dirty="0"/>
              <a:t>umělecký směr a metoda zobrazení skutečnosti - komplexní, pravdivé a věrné zachycení</a:t>
            </a:r>
          </a:p>
          <a:p>
            <a:pPr eaLnBrk="1" hangingPunct="1">
              <a:defRPr/>
            </a:pPr>
            <a:r>
              <a:rPr lang="cs-CZ" sz="2800" dirty="0"/>
              <a:t>převládl ve druhé polovině 19. století</a:t>
            </a:r>
          </a:p>
          <a:p>
            <a:pPr eaLnBrk="1" hangingPunct="1">
              <a:defRPr/>
            </a:pPr>
            <a:r>
              <a:rPr lang="cs-CZ" sz="2800" dirty="0"/>
              <a:t>kritické poznávání skutečnosti</a:t>
            </a:r>
          </a:p>
          <a:p>
            <a:pPr eaLnBrk="1" hangingPunct="1">
              <a:defRPr/>
            </a:pPr>
            <a:r>
              <a:rPr lang="cs-CZ" sz="2800" dirty="0"/>
              <a:t>požadavek objektivity – využití metod, postupů a výsledků exaktních věd v literatuře – dokumentárnost </a:t>
            </a:r>
          </a:p>
          <a:p>
            <a:pPr eaLnBrk="1" hangingPunct="1">
              <a:defRPr/>
            </a:pPr>
            <a:r>
              <a:rPr lang="cs-CZ" sz="2800" dirty="0"/>
              <a:t>obliba větších prozaických útvarů (román)</a:t>
            </a:r>
          </a:p>
          <a:p>
            <a:pPr eaLnBrk="1" hangingPunct="1">
              <a:defRPr/>
            </a:pPr>
            <a:r>
              <a:rPr lang="cs-CZ" sz="2800" dirty="0"/>
              <a:t>úsilí o přístupnost – přehledná kompozice, nové výrazové prostředky – všechny vrstvy jazyka</a:t>
            </a:r>
          </a:p>
          <a:p>
            <a:pPr eaLnBrk="1" hangingPunct="1">
              <a:defRPr/>
            </a:pPr>
            <a:r>
              <a:rPr lang="cs-CZ" sz="3600" dirty="0"/>
              <a:t>	</a:t>
            </a:r>
          </a:p>
        </p:txBody>
      </p:sp>
    </p:spTree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38222"/>
          </a:xfrm>
        </p:spPr>
        <p:txBody>
          <a:bodyPr>
            <a:noAutofit/>
          </a:bodyPr>
          <a:lstStyle/>
          <a:p>
            <a:r>
              <a:rPr lang="cs-CZ" sz="3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Jaké jsou hlavní žánry realistické literatury</a:t>
            </a:r>
            <a:r>
              <a:rPr lang="cs-CZ" sz="3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>
                <a:solidFill>
                  <a:srgbClr val="92D050"/>
                </a:solidFill>
              </a:rPr>
              <a:t>.</a:t>
            </a:r>
          </a:p>
        </p:txBody>
      </p:sp>
      <p:sp>
        <p:nvSpPr>
          <p:cNvPr id="6" name="Elipsa 5"/>
          <p:cNvSpPr/>
          <p:nvPr/>
        </p:nvSpPr>
        <p:spPr>
          <a:xfrm>
            <a:off x="3857620" y="4286256"/>
            <a:ext cx="914400" cy="771524"/>
          </a:xfrm>
          <a:prstGeom prst="ellipse">
            <a:avLst/>
          </a:prstGeom>
          <a:solidFill>
            <a:srgbClr val="92D050"/>
          </a:solidFill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1" name="Elipsa 10"/>
          <p:cNvSpPr/>
          <p:nvPr/>
        </p:nvSpPr>
        <p:spPr>
          <a:xfrm>
            <a:off x="1928794" y="2000240"/>
            <a:ext cx="914400" cy="771524"/>
          </a:xfrm>
          <a:prstGeom prst="ellipse">
            <a:avLst/>
          </a:prstGeom>
          <a:solidFill>
            <a:srgbClr val="92D050"/>
          </a:solidFill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</a:t>
            </a:r>
          </a:p>
        </p:txBody>
      </p:sp>
      <p:sp>
        <p:nvSpPr>
          <p:cNvPr id="12" name="Elipsa 11"/>
          <p:cNvSpPr/>
          <p:nvPr/>
        </p:nvSpPr>
        <p:spPr>
          <a:xfrm>
            <a:off x="6500826" y="2428868"/>
            <a:ext cx="914400" cy="714380"/>
          </a:xfrm>
          <a:prstGeom prst="ellipse">
            <a:avLst/>
          </a:prstGeom>
          <a:solidFill>
            <a:srgbClr val="92D050"/>
          </a:solidFill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3" name="Elipsa 12"/>
          <p:cNvSpPr/>
          <p:nvPr/>
        </p:nvSpPr>
        <p:spPr>
          <a:xfrm>
            <a:off x="7786710" y="3643314"/>
            <a:ext cx="914400" cy="785818"/>
          </a:xfrm>
          <a:prstGeom prst="ellipse">
            <a:avLst/>
          </a:prstGeom>
          <a:solidFill>
            <a:srgbClr val="92D050"/>
          </a:solidFill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4" name="Elipsa 13"/>
          <p:cNvSpPr/>
          <p:nvPr/>
        </p:nvSpPr>
        <p:spPr>
          <a:xfrm>
            <a:off x="714348" y="5357826"/>
            <a:ext cx="914400" cy="700086"/>
          </a:xfrm>
          <a:prstGeom prst="ellipse">
            <a:avLst/>
          </a:prstGeom>
          <a:solidFill>
            <a:srgbClr val="92D050"/>
          </a:solidFill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15" name="Mrak 14"/>
          <p:cNvSpPr/>
          <p:nvPr/>
        </p:nvSpPr>
        <p:spPr>
          <a:xfrm>
            <a:off x="571472" y="1571612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6" name="Mrak 15"/>
          <p:cNvSpPr/>
          <p:nvPr/>
        </p:nvSpPr>
        <p:spPr>
          <a:xfrm>
            <a:off x="4000496" y="2786058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17" name="Mrak 16"/>
          <p:cNvSpPr/>
          <p:nvPr/>
        </p:nvSpPr>
        <p:spPr>
          <a:xfrm>
            <a:off x="6000760" y="5072074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8" name="Mrak 17"/>
          <p:cNvSpPr/>
          <p:nvPr/>
        </p:nvSpPr>
        <p:spPr>
          <a:xfrm>
            <a:off x="571472" y="3714752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Í</a:t>
            </a:r>
          </a:p>
        </p:txBody>
      </p:sp>
      <p:sp>
        <p:nvSpPr>
          <p:cNvPr id="19" name="Mrak 18"/>
          <p:cNvSpPr/>
          <p:nvPr/>
        </p:nvSpPr>
        <p:spPr>
          <a:xfrm>
            <a:off x="7500958" y="1357298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</a:t>
            </a:r>
          </a:p>
        </p:txBody>
      </p:sp>
      <p:sp>
        <p:nvSpPr>
          <p:cNvPr id="20" name="Mrak 19"/>
          <p:cNvSpPr/>
          <p:nvPr/>
        </p:nvSpPr>
        <p:spPr>
          <a:xfrm>
            <a:off x="2428860" y="5357826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21" name="Mrak 20"/>
          <p:cNvSpPr/>
          <p:nvPr/>
        </p:nvSpPr>
        <p:spPr>
          <a:xfrm>
            <a:off x="5286380" y="1214422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22" name="Šestiúhelník 21"/>
          <p:cNvSpPr/>
          <p:nvPr/>
        </p:nvSpPr>
        <p:spPr>
          <a:xfrm>
            <a:off x="5715008" y="3429000"/>
            <a:ext cx="857256" cy="785818"/>
          </a:xfrm>
          <a:prstGeom prst="hexagon">
            <a:avLst/>
          </a:prstGeom>
          <a:solidFill>
            <a:srgbClr val="7030A0"/>
          </a:solidFill>
          <a:ln>
            <a:solidFill>
              <a:srgbClr val="FF66FF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3" name="Šestiúhelník 22"/>
          <p:cNvSpPr/>
          <p:nvPr/>
        </p:nvSpPr>
        <p:spPr>
          <a:xfrm>
            <a:off x="7858148" y="5286388"/>
            <a:ext cx="857256" cy="785818"/>
          </a:xfrm>
          <a:prstGeom prst="hexagon">
            <a:avLst/>
          </a:prstGeom>
          <a:solidFill>
            <a:srgbClr val="7030A0"/>
          </a:solidFill>
          <a:ln>
            <a:solidFill>
              <a:srgbClr val="FF66FF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24" name="Šestiúhelník 23"/>
          <p:cNvSpPr/>
          <p:nvPr/>
        </p:nvSpPr>
        <p:spPr>
          <a:xfrm>
            <a:off x="3286116" y="1428736"/>
            <a:ext cx="857256" cy="785818"/>
          </a:xfrm>
          <a:prstGeom prst="hexagon">
            <a:avLst/>
          </a:prstGeom>
          <a:solidFill>
            <a:srgbClr val="7030A0"/>
          </a:solidFill>
          <a:ln>
            <a:solidFill>
              <a:srgbClr val="FF66FF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5" name="Šestiúhelník 24"/>
          <p:cNvSpPr/>
          <p:nvPr/>
        </p:nvSpPr>
        <p:spPr>
          <a:xfrm>
            <a:off x="2285984" y="3500438"/>
            <a:ext cx="857256" cy="785818"/>
          </a:xfrm>
          <a:prstGeom prst="hexagon">
            <a:avLst/>
          </a:prstGeom>
          <a:solidFill>
            <a:srgbClr val="7030A0"/>
          </a:solidFill>
          <a:ln>
            <a:solidFill>
              <a:srgbClr val="FF66FF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26" name="Šestiúhelník 25"/>
          <p:cNvSpPr/>
          <p:nvPr/>
        </p:nvSpPr>
        <p:spPr>
          <a:xfrm>
            <a:off x="4357686" y="5572140"/>
            <a:ext cx="857256" cy="785818"/>
          </a:xfrm>
          <a:prstGeom prst="hexagon">
            <a:avLst/>
          </a:prstGeom>
          <a:solidFill>
            <a:srgbClr val="7030A0"/>
          </a:solidFill>
          <a:ln>
            <a:solidFill>
              <a:srgbClr val="FF66FF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41371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73050"/>
            <a:ext cx="8226425" cy="869950"/>
          </a:xfrm>
        </p:spPr>
        <p:txBody>
          <a:bodyPr/>
          <a:lstStyle/>
          <a:p>
            <a:pPr eaLnBrk="1" hangingPunct="1">
              <a:defRPr/>
            </a:pPr>
            <a:r>
              <a:rPr lang="cs-CZ" sz="4500" b="1" dirty="0">
                <a:solidFill>
                  <a:srgbClr val="003300"/>
                </a:solidFill>
              </a:rPr>
              <a:t>REALISMUS V LITERATUŘE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839200" cy="5334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pravdivý obraz skutečnosti</a:t>
            </a:r>
            <a:r>
              <a:rPr lang="cs-CZ" sz="2100" dirty="0"/>
              <a:t>, prostředí, společnosti, uplatnění metody kritické analýzy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objektivní přístup ke skutečnosti</a:t>
            </a:r>
            <a:r>
              <a:rPr lang="cs-CZ" sz="2100" dirty="0"/>
              <a:t>, autorova objektivita je ale podmíněna - vybírá fakta, volí hrdiny, prostředí → není 100% objektivní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100" dirty="0"/>
              <a:t>přesné a všestranné studium společenského života, nitra člověka, </a:t>
            </a: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zobrazení každodenního života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zobrazuje průměrného člověka</a:t>
            </a:r>
            <a:r>
              <a:rPr lang="cs-CZ" sz="2100" dirty="0"/>
              <a:t>, realistický román je zrcadlem společnosti, kronikou jejích mravů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autor </a:t>
            </a:r>
            <a:r>
              <a:rPr lang="cs-CZ" sz="2100" dirty="0"/>
              <a:t>neužívá autostylizace - </a:t>
            </a: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není v díle přímo účasten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hrdina se vyvíjí </a:t>
            </a:r>
            <a:r>
              <a:rPr lang="cs-CZ" sz="2100" dirty="0"/>
              <a:t>– je dobově a společensky podmíněný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100" dirty="0"/>
              <a:t>je uplatněna </a:t>
            </a: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typizace – autor se snaží postihnout obecné, tj. typické</a:t>
            </a:r>
            <a:r>
              <a:rPr lang="cs-CZ" sz="2100" dirty="0"/>
              <a:t>, příznačné rysy lidí v jedinečném hrdinovi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demokratizace ve výběru postav </a:t>
            </a:r>
            <a:r>
              <a:rPr lang="cs-CZ" sz="2100" dirty="0"/>
              <a:t>– vybírá si z celého společenského spektra – vysoce postavení i chudí zobrazeni v prostředí jim vlastním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autoři</a:t>
            </a:r>
            <a:r>
              <a:rPr lang="cs-CZ" sz="2100" dirty="0"/>
              <a:t> se vyhýbají minulosti, </a:t>
            </a:r>
            <a:r>
              <a:rPr lang="cs-CZ" sz="2100" b="1" u="sng" dirty="0">
                <a:solidFill>
                  <a:schemeClr val="accent1">
                    <a:lumMod val="75000"/>
                  </a:schemeClr>
                </a:solidFill>
              </a:rPr>
              <a:t>upřednostňují současnost </a:t>
            </a:r>
          </a:p>
        </p:txBody>
      </p:sp>
    </p:spTree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32656"/>
            <a:ext cx="8385175" cy="839688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err="1"/>
              <a:t>Honoré</a:t>
            </a:r>
            <a:r>
              <a:rPr lang="cs-CZ" dirty="0"/>
              <a:t> de Balzac  </a:t>
            </a:r>
          </a:p>
        </p:txBody>
      </p:sp>
      <p:sp>
        <p:nvSpPr>
          <p:cNvPr id="351236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611560" y="1700808"/>
            <a:ext cx="4154115" cy="4752528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/>
              <a:t>(1799- 1850)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b="1" dirty="0"/>
              <a:t>Zakladatel realismu, analyzoval francouzskou společnost ve všech jejích podobách – od</a:t>
            </a:r>
            <a:r>
              <a:rPr lang="cs-CZ" sz="2400" dirty="0"/>
              <a:t> </a:t>
            </a:r>
            <a:r>
              <a:rPr lang="cs-CZ" sz="2400" b="1" dirty="0"/>
              <a:t>francouzské revoluce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b="1" dirty="0"/>
              <a:t>Důkladný popis různých  prostředí i postav všech společenských vrstev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b="1" dirty="0"/>
              <a:t>Měšťácká dravost, mamonářství, touha po moci a zisku, pokrytectví</a:t>
            </a:r>
          </a:p>
        </p:txBody>
      </p:sp>
      <p:pic>
        <p:nvPicPr>
          <p:cNvPr id="4100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494" y="2157642"/>
            <a:ext cx="2762636" cy="3685715"/>
          </a:xfrm>
        </p:spPr>
      </p:pic>
    </p:spTree>
    <p:extLst>
      <p:ext uri="{BB962C8B-B14F-4D97-AF65-F5344CB8AC3E}">
        <p14:creationId xmlns:p14="http://schemas.microsoft.com/office/powerpoint/2010/main" val="2609324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536" y="260648"/>
            <a:ext cx="8280152" cy="612110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Toužil zbohatnout a být slavný, velký dříč (chrlil jeden román za druhým, prý v jednom roce napsal až 20!)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Snaha vyrovnat se aristokratické společnosti – rozmařile utrácel peníze za přepychové obleky a nábytek apod.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b="1" dirty="0"/>
              <a:t>Venkovský původ</a:t>
            </a:r>
            <a:r>
              <a:rPr lang="cs-CZ" dirty="0"/>
              <a:t> zastíral šlechtickou podobou svého jména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Zadlužení, věřitelé, ze  strachu z vězení pro dlužníky psal svá nejlepší díla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Vystudoval práva, odstěhoval se do Paříže, krátce vlastnil tiskárnu – zkrachoval</a:t>
            </a:r>
          </a:p>
        </p:txBody>
      </p:sp>
    </p:spTree>
    <p:extLst>
      <p:ext uri="{BB962C8B-B14F-4D97-AF65-F5344CB8AC3E}">
        <p14:creationId xmlns:p14="http://schemas.microsoft.com/office/powerpoint/2010/main" val="3507435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284</TotalTime>
  <Words>863</Words>
  <Application>Microsoft Office PowerPoint</Application>
  <PresentationFormat>Předvádění na obrazovce (4:3)</PresentationFormat>
  <Paragraphs>87</Paragraphs>
  <Slides>13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Wingdings 2</vt:lpstr>
      <vt:lpstr>Cesta</vt:lpstr>
      <vt:lpstr>REALISMUS</vt:lpstr>
      <vt:lpstr>SPOLEČENSKO-HISTORICKÁ SITUACE</vt:lpstr>
      <vt:lpstr>REALISMUS V KULTUŘE</vt:lpstr>
      <vt:lpstr>REALISMUS V KULTUŘE</vt:lpstr>
      <vt:lpstr>R E A L I S M U S – znaky </vt:lpstr>
      <vt:lpstr>Jaké jsou hlavní žánry realistické literatury?</vt:lpstr>
      <vt:lpstr>REALISMUS V LITERATUŘE</vt:lpstr>
      <vt:lpstr>Honoré de Balzac  </vt:lpstr>
      <vt:lpstr>Prezentace aplikace PowerPoint</vt:lpstr>
      <vt:lpstr>Prezentace aplikace PowerPoint</vt:lpstr>
      <vt:lpstr>Literární dílo:</vt:lpstr>
      <vt:lpstr>Prezentace aplikace PowerPoint</vt:lpstr>
      <vt:lpstr>Otec Goriot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Pavla Bednářová</dc:creator>
  <cp:lastModifiedBy>Milan Bednář</cp:lastModifiedBy>
  <cp:revision>24</cp:revision>
  <cp:lastPrinted>1601-01-01T00:00:00Z</cp:lastPrinted>
  <dcterms:created xsi:type="dcterms:W3CDTF">1601-01-01T00:00:00Z</dcterms:created>
  <dcterms:modified xsi:type="dcterms:W3CDTF">2021-11-10T18:29:08Z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