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6" r:id="rId3"/>
    <p:sldId id="264" r:id="rId4"/>
    <p:sldId id="263" r:id="rId5"/>
    <p:sldId id="265" r:id="rId6"/>
    <p:sldId id="25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67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2CDF8B-40DF-4A17-9AD5-3FFE045105F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3158CD-8C5A-43B1-B452-61AC940D6A00}">
      <dgm:prSet/>
      <dgm:spPr/>
      <dgm:t>
        <a:bodyPr/>
        <a:lstStyle/>
        <a:p>
          <a:r>
            <a:rPr lang="cs-CZ" b="1"/>
            <a:t>jedna z nejčastěji uváděných ruských divadelních her na světových podiích </a:t>
          </a:r>
          <a:endParaRPr lang="en-US"/>
        </a:p>
      </dgm:t>
    </dgm:pt>
    <dgm:pt modelId="{8B9E538B-32B5-455F-A593-BCF8B14B94BD}" type="parTrans" cxnId="{4AA972F4-AC41-4739-B271-A46DD5056FE7}">
      <dgm:prSet/>
      <dgm:spPr/>
      <dgm:t>
        <a:bodyPr/>
        <a:lstStyle/>
        <a:p>
          <a:endParaRPr lang="en-US"/>
        </a:p>
      </dgm:t>
    </dgm:pt>
    <dgm:pt modelId="{F209F9F1-8F46-4AAA-A222-A4AAAF68457D}" type="sibTrans" cxnId="{4AA972F4-AC41-4739-B271-A46DD5056FE7}">
      <dgm:prSet/>
      <dgm:spPr/>
      <dgm:t>
        <a:bodyPr/>
        <a:lstStyle/>
        <a:p>
          <a:endParaRPr lang="en-US"/>
        </a:p>
      </dgm:t>
    </dgm:pt>
    <dgm:pt modelId="{A92CB58F-5BCC-45FF-92D4-C75103191348}">
      <dgm:prSet/>
      <dgm:spPr/>
      <dgm:t>
        <a:bodyPr/>
        <a:lstStyle/>
        <a:p>
          <a:r>
            <a:rPr lang="cs-CZ" b="1" dirty="0"/>
            <a:t>hra o zkažené morálce,                                 o úplatkářství, lidské hlouposti a prohnilé ruské byrokracii</a:t>
          </a:r>
          <a:endParaRPr lang="en-US" dirty="0"/>
        </a:p>
      </dgm:t>
    </dgm:pt>
    <dgm:pt modelId="{F96DD272-D3C1-4FA0-9ADC-FB6AFB927A29}" type="parTrans" cxnId="{C2FDC11B-6CFF-4C18-A7D5-9FE90B978443}">
      <dgm:prSet/>
      <dgm:spPr/>
      <dgm:t>
        <a:bodyPr/>
        <a:lstStyle/>
        <a:p>
          <a:endParaRPr lang="en-US"/>
        </a:p>
      </dgm:t>
    </dgm:pt>
    <dgm:pt modelId="{355BFC3B-D37F-4FA4-8630-19AEA5356C90}" type="sibTrans" cxnId="{C2FDC11B-6CFF-4C18-A7D5-9FE90B978443}">
      <dgm:prSet/>
      <dgm:spPr/>
      <dgm:t>
        <a:bodyPr/>
        <a:lstStyle/>
        <a:p>
          <a:endParaRPr lang="en-US"/>
        </a:p>
      </dgm:t>
    </dgm:pt>
    <dgm:pt modelId="{69158D0E-A0E7-4EF7-8D92-AB989F5A19DC}">
      <dgm:prSet/>
      <dgm:spPr/>
      <dgm:t>
        <a:bodyPr/>
        <a:lstStyle/>
        <a:p>
          <a:r>
            <a:rPr lang="cs-CZ" b="1"/>
            <a:t>je stále aktuální a nadčasová</a:t>
          </a:r>
          <a:endParaRPr lang="en-US"/>
        </a:p>
      </dgm:t>
    </dgm:pt>
    <dgm:pt modelId="{ADBFF8AB-5F1A-4A36-9693-2F8AC9AA8E9E}" type="parTrans" cxnId="{93C1FF6E-F00C-477E-AB64-2E7A0E2F5097}">
      <dgm:prSet/>
      <dgm:spPr/>
      <dgm:t>
        <a:bodyPr/>
        <a:lstStyle/>
        <a:p>
          <a:endParaRPr lang="en-US"/>
        </a:p>
      </dgm:t>
    </dgm:pt>
    <dgm:pt modelId="{F0E97818-7072-4E5D-9D1A-EDA143A3AF6D}" type="sibTrans" cxnId="{93C1FF6E-F00C-477E-AB64-2E7A0E2F5097}">
      <dgm:prSet/>
      <dgm:spPr/>
      <dgm:t>
        <a:bodyPr/>
        <a:lstStyle/>
        <a:p>
          <a:endParaRPr lang="en-US"/>
        </a:p>
      </dgm:t>
    </dgm:pt>
    <dgm:pt modelId="{1691FE5A-3043-4845-BEDA-44A88E9171E6}" type="pres">
      <dgm:prSet presAssocID="{732CDF8B-40DF-4A17-9AD5-3FFE045105F2}" presName="linear" presStyleCnt="0">
        <dgm:presLayoutVars>
          <dgm:animLvl val="lvl"/>
          <dgm:resizeHandles val="exact"/>
        </dgm:presLayoutVars>
      </dgm:prSet>
      <dgm:spPr/>
    </dgm:pt>
    <dgm:pt modelId="{BA05D180-F00F-45D8-8B94-3ECE7306137E}" type="pres">
      <dgm:prSet presAssocID="{CF3158CD-8C5A-43B1-B452-61AC940D6A0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8725A4-9796-4299-8B56-31CB42F18331}" type="pres">
      <dgm:prSet presAssocID="{F209F9F1-8F46-4AAA-A222-A4AAAF68457D}" presName="spacer" presStyleCnt="0"/>
      <dgm:spPr/>
    </dgm:pt>
    <dgm:pt modelId="{08307ACC-B44E-4657-8483-DDC563AEB278}" type="pres">
      <dgm:prSet presAssocID="{A92CB58F-5BCC-45FF-92D4-C7510319134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D6CA993-63E7-4957-9DC5-BC9A71A1893B}" type="pres">
      <dgm:prSet presAssocID="{355BFC3B-D37F-4FA4-8630-19AEA5356C90}" presName="spacer" presStyleCnt="0"/>
      <dgm:spPr/>
    </dgm:pt>
    <dgm:pt modelId="{886636B2-628B-498E-AB6E-137D5E207B3F}" type="pres">
      <dgm:prSet presAssocID="{69158D0E-A0E7-4EF7-8D92-AB989F5A19D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2FDC11B-6CFF-4C18-A7D5-9FE90B978443}" srcId="{732CDF8B-40DF-4A17-9AD5-3FFE045105F2}" destId="{A92CB58F-5BCC-45FF-92D4-C75103191348}" srcOrd="1" destOrd="0" parTransId="{F96DD272-D3C1-4FA0-9ADC-FB6AFB927A29}" sibTransId="{355BFC3B-D37F-4FA4-8630-19AEA5356C90}"/>
    <dgm:cxn modelId="{EC8BF129-C3E8-48CC-9309-E5E47831E28F}" type="presOf" srcId="{CF3158CD-8C5A-43B1-B452-61AC940D6A00}" destId="{BA05D180-F00F-45D8-8B94-3ECE7306137E}" srcOrd="0" destOrd="0" presId="urn:microsoft.com/office/officeart/2005/8/layout/vList2"/>
    <dgm:cxn modelId="{F88D5A5E-14A9-4E43-865C-AA2C8261FAFB}" type="presOf" srcId="{69158D0E-A0E7-4EF7-8D92-AB989F5A19DC}" destId="{886636B2-628B-498E-AB6E-137D5E207B3F}" srcOrd="0" destOrd="0" presId="urn:microsoft.com/office/officeart/2005/8/layout/vList2"/>
    <dgm:cxn modelId="{93C1FF6E-F00C-477E-AB64-2E7A0E2F5097}" srcId="{732CDF8B-40DF-4A17-9AD5-3FFE045105F2}" destId="{69158D0E-A0E7-4EF7-8D92-AB989F5A19DC}" srcOrd="2" destOrd="0" parTransId="{ADBFF8AB-5F1A-4A36-9693-2F8AC9AA8E9E}" sibTransId="{F0E97818-7072-4E5D-9D1A-EDA143A3AF6D}"/>
    <dgm:cxn modelId="{D7628898-DD63-4675-AE7F-517E076FA9A0}" type="presOf" srcId="{A92CB58F-5BCC-45FF-92D4-C75103191348}" destId="{08307ACC-B44E-4657-8483-DDC563AEB278}" srcOrd="0" destOrd="0" presId="urn:microsoft.com/office/officeart/2005/8/layout/vList2"/>
    <dgm:cxn modelId="{5B5CA9A3-F8EC-448B-A9DC-A906ADE3D3B9}" type="presOf" srcId="{732CDF8B-40DF-4A17-9AD5-3FFE045105F2}" destId="{1691FE5A-3043-4845-BEDA-44A88E9171E6}" srcOrd="0" destOrd="0" presId="urn:microsoft.com/office/officeart/2005/8/layout/vList2"/>
    <dgm:cxn modelId="{4AA972F4-AC41-4739-B271-A46DD5056FE7}" srcId="{732CDF8B-40DF-4A17-9AD5-3FFE045105F2}" destId="{CF3158CD-8C5A-43B1-B452-61AC940D6A00}" srcOrd="0" destOrd="0" parTransId="{8B9E538B-32B5-455F-A593-BCF8B14B94BD}" sibTransId="{F209F9F1-8F46-4AAA-A222-A4AAAF68457D}"/>
    <dgm:cxn modelId="{0535ECBB-AFC9-42DD-804A-9EB5498E25A3}" type="presParOf" srcId="{1691FE5A-3043-4845-BEDA-44A88E9171E6}" destId="{BA05D180-F00F-45D8-8B94-3ECE7306137E}" srcOrd="0" destOrd="0" presId="urn:microsoft.com/office/officeart/2005/8/layout/vList2"/>
    <dgm:cxn modelId="{12889E7A-5C40-4160-A210-369455241957}" type="presParOf" srcId="{1691FE5A-3043-4845-BEDA-44A88E9171E6}" destId="{568725A4-9796-4299-8B56-31CB42F18331}" srcOrd="1" destOrd="0" presId="urn:microsoft.com/office/officeart/2005/8/layout/vList2"/>
    <dgm:cxn modelId="{5D49C6A9-4067-440B-996B-5D3E2FDFFADA}" type="presParOf" srcId="{1691FE5A-3043-4845-BEDA-44A88E9171E6}" destId="{08307ACC-B44E-4657-8483-DDC563AEB278}" srcOrd="2" destOrd="0" presId="urn:microsoft.com/office/officeart/2005/8/layout/vList2"/>
    <dgm:cxn modelId="{9CD88AFC-028B-4606-B860-0B3741C620BC}" type="presParOf" srcId="{1691FE5A-3043-4845-BEDA-44A88E9171E6}" destId="{2D6CA993-63E7-4957-9DC5-BC9A71A1893B}" srcOrd="3" destOrd="0" presId="urn:microsoft.com/office/officeart/2005/8/layout/vList2"/>
    <dgm:cxn modelId="{69EA7815-0377-408C-83D3-D45BCEDD0607}" type="presParOf" srcId="{1691FE5A-3043-4845-BEDA-44A88E9171E6}" destId="{886636B2-628B-498E-AB6E-137D5E207B3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C3106A-298F-495C-988C-BBDECA607A4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BEE3503-25BC-40E3-B97F-DA9D97106AE6}">
      <dgm:prSet/>
      <dgm:spPr/>
      <dgm:t>
        <a:bodyPr/>
        <a:lstStyle/>
        <a:p>
          <a:r>
            <a:rPr lang="cs-CZ" b="1"/>
            <a:t>Dvoudílný román, v němž se autor pokusil postihnout klady a zápory ruského národního charakteru</a:t>
          </a:r>
          <a:endParaRPr lang="en-US"/>
        </a:p>
      </dgm:t>
    </dgm:pt>
    <dgm:pt modelId="{38A71D74-DBED-4110-B983-8269BAAF90BD}" type="parTrans" cxnId="{5CA902C9-1A62-488E-8384-0C63ECA003F0}">
      <dgm:prSet/>
      <dgm:spPr/>
      <dgm:t>
        <a:bodyPr/>
        <a:lstStyle/>
        <a:p>
          <a:endParaRPr lang="en-US"/>
        </a:p>
      </dgm:t>
    </dgm:pt>
    <dgm:pt modelId="{C7C82613-46B6-4DE8-AB95-483126FED2CB}" type="sibTrans" cxnId="{5CA902C9-1A62-488E-8384-0C63ECA003F0}">
      <dgm:prSet/>
      <dgm:spPr/>
      <dgm:t>
        <a:bodyPr/>
        <a:lstStyle/>
        <a:p>
          <a:endParaRPr lang="en-US"/>
        </a:p>
      </dgm:t>
    </dgm:pt>
    <dgm:pt modelId="{206DCAB2-1B5D-4D04-826C-377D92B6B936}">
      <dgm:prSet/>
      <dgm:spPr/>
      <dgm:t>
        <a:bodyPr/>
        <a:lstStyle/>
        <a:p>
          <a:r>
            <a:rPr lang="cs-CZ" b="1"/>
            <a:t>Má pikareskní kompozici přerůstající až v nadreálnou grotesku a sám autor jej označil za poemu v próze</a:t>
          </a:r>
          <a:endParaRPr lang="en-US"/>
        </a:p>
      </dgm:t>
    </dgm:pt>
    <dgm:pt modelId="{935293EB-819F-4161-9D29-85F3F72444DF}" type="parTrans" cxnId="{C07FA19B-DFA4-406A-9C2F-0947CA991383}">
      <dgm:prSet/>
      <dgm:spPr/>
      <dgm:t>
        <a:bodyPr/>
        <a:lstStyle/>
        <a:p>
          <a:endParaRPr lang="en-US"/>
        </a:p>
      </dgm:t>
    </dgm:pt>
    <dgm:pt modelId="{688BF590-635C-422C-BDBE-0CC89627362C}" type="sibTrans" cxnId="{C07FA19B-DFA4-406A-9C2F-0947CA991383}">
      <dgm:prSet/>
      <dgm:spPr/>
      <dgm:t>
        <a:bodyPr/>
        <a:lstStyle/>
        <a:p>
          <a:endParaRPr lang="en-US"/>
        </a:p>
      </dgm:t>
    </dgm:pt>
    <dgm:pt modelId="{BFD0B3EE-9728-48BB-9C36-B0C2894498A5}">
      <dgm:prSet/>
      <dgm:spPr/>
      <dgm:t>
        <a:bodyPr/>
        <a:lstStyle/>
        <a:p>
          <a:r>
            <a:rPr lang="cs-CZ" b="1"/>
            <a:t>Hl. hrdina, statkář Čičikov, zbohatl skupováním „mrtvých duší“ (nevolníků), aby mu jejich vlastnictví dopomohlo k různým finančním spekulacím </a:t>
          </a:r>
          <a:endParaRPr lang="en-US"/>
        </a:p>
      </dgm:t>
    </dgm:pt>
    <dgm:pt modelId="{DF90B770-44C2-486E-B6D1-8B85342A24B4}" type="parTrans" cxnId="{77E88F71-979A-45CC-8D9E-05E676EC46C1}">
      <dgm:prSet/>
      <dgm:spPr/>
      <dgm:t>
        <a:bodyPr/>
        <a:lstStyle/>
        <a:p>
          <a:endParaRPr lang="en-US"/>
        </a:p>
      </dgm:t>
    </dgm:pt>
    <dgm:pt modelId="{95892D58-13CB-4492-96CD-2398657D2261}" type="sibTrans" cxnId="{77E88F71-979A-45CC-8D9E-05E676EC46C1}">
      <dgm:prSet/>
      <dgm:spPr/>
      <dgm:t>
        <a:bodyPr/>
        <a:lstStyle/>
        <a:p>
          <a:endParaRPr lang="en-US"/>
        </a:p>
      </dgm:t>
    </dgm:pt>
    <dgm:pt modelId="{FC88B05E-ADCC-456A-8588-642CCA73C6EE}" type="pres">
      <dgm:prSet presAssocID="{D0C3106A-298F-495C-988C-BBDECA607A42}" presName="linear" presStyleCnt="0">
        <dgm:presLayoutVars>
          <dgm:animLvl val="lvl"/>
          <dgm:resizeHandles val="exact"/>
        </dgm:presLayoutVars>
      </dgm:prSet>
      <dgm:spPr/>
    </dgm:pt>
    <dgm:pt modelId="{342107A6-E097-4BBC-894C-1AD0B7800226}" type="pres">
      <dgm:prSet presAssocID="{8BEE3503-25BC-40E3-B97F-DA9D97106AE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AB85FAD-3177-4879-AC37-6E4C0467E532}" type="pres">
      <dgm:prSet presAssocID="{C7C82613-46B6-4DE8-AB95-483126FED2CB}" presName="spacer" presStyleCnt="0"/>
      <dgm:spPr/>
    </dgm:pt>
    <dgm:pt modelId="{9F75C384-68FC-441F-AC06-7E3D759D8579}" type="pres">
      <dgm:prSet presAssocID="{206DCAB2-1B5D-4D04-826C-377D92B6B93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0E463B9-F3EB-4A89-91C5-0F69C4DBFC01}" type="pres">
      <dgm:prSet presAssocID="{688BF590-635C-422C-BDBE-0CC89627362C}" presName="spacer" presStyleCnt="0"/>
      <dgm:spPr/>
    </dgm:pt>
    <dgm:pt modelId="{38CDBD9E-C6C5-41FB-929D-17E67F8F5186}" type="pres">
      <dgm:prSet presAssocID="{BFD0B3EE-9728-48BB-9C36-B0C2894498A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52EB11E-8073-4DDC-A8CF-54B3AB187FB8}" type="presOf" srcId="{206DCAB2-1B5D-4D04-826C-377D92B6B936}" destId="{9F75C384-68FC-441F-AC06-7E3D759D8579}" srcOrd="0" destOrd="0" presId="urn:microsoft.com/office/officeart/2005/8/layout/vList2"/>
    <dgm:cxn modelId="{BA000A26-EB82-4CDE-ADA6-CB7AE2FBCCDB}" type="presOf" srcId="{D0C3106A-298F-495C-988C-BBDECA607A42}" destId="{FC88B05E-ADCC-456A-8588-642CCA73C6EE}" srcOrd="0" destOrd="0" presId="urn:microsoft.com/office/officeart/2005/8/layout/vList2"/>
    <dgm:cxn modelId="{674D4461-FC9B-410B-B6A6-48CC64D10E06}" type="presOf" srcId="{BFD0B3EE-9728-48BB-9C36-B0C2894498A5}" destId="{38CDBD9E-C6C5-41FB-929D-17E67F8F5186}" srcOrd="0" destOrd="0" presId="urn:microsoft.com/office/officeart/2005/8/layout/vList2"/>
    <dgm:cxn modelId="{77E88F71-979A-45CC-8D9E-05E676EC46C1}" srcId="{D0C3106A-298F-495C-988C-BBDECA607A42}" destId="{BFD0B3EE-9728-48BB-9C36-B0C2894498A5}" srcOrd="2" destOrd="0" parTransId="{DF90B770-44C2-486E-B6D1-8B85342A24B4}" sibTransId="{95892D58-13CB-4492-96CD-2398657D2261}"/>
    <dgm:cxn modelId="{C07FA19B-DFA4-406A-9C2F-0947CA991383}" srcId="{D0C3106A-298F-495C-988C-BBDECA607A42}" destId="{206DCAB2-1B5D-4D04-826C-377D92B6B936}" srcOrd="1" destOrd="0" parTransId="{935293EB-819F-4161-9D29-85F3F72444DF}" sibTransId="{688BF590-635C-422C-BDBE-0CC89627362C}"/>
    <dgm:cxn modelId="{5CA902C9-1A62-488E-8384-0C63ECA003F0}" srcId="{D0C3106A-298F-495C-988C-BBDECA607A42}" destId="{8BEE3503-25BC-40E3-B97F-DA9D97106AE6}" srcOrd="0" destOrd="0" parTransId="{38A71D74-DBED-4110-B983-8269BAAF90BD}" sibTransId="{C7C82613-46B6-4DE8-AB95-483126FED2CB}"/>
    <dgm:cxn modelId="{B33024D7-A02B-40E8-9C57-90003AF09EC5}" type="presOf" srcId="{8BEE3503-25BC-40E3-B97F-DA9D97106AE6}" destId="{342107A6-E097-4BBC-894C-1AD0B7800226}" srcOrd="0" destOrd="0" presId="urn:microsoft.com/office/officeart/2005/8/layout/vList2"/>
    <dgm:cxn modelId="{08C2529E-D9D4-42F7-AF21-F5E012D8AEBC}" type="presParOf" srcId="{FC88B05E-ADCC-456A-8588-642CCA73C6EE}" destId="{342107A6-E097-4BBC-894C-1AD0B7800226}" srcOrd="0" destOrd="0" presId="urn:microsoft.com/office/officeart/2005/8/layout/vList2"/>
    <dgm:cxn modelId="{2D2F0E27-2B12-4B46-894A-B319149F39D7}" type="presParOf" srcId="{FC88B05E-ADCC-456A-8588-642CCA73C6EE}" destId="{BAB85FAD-3177-4879-AC37-6E4C0467E532}" srcOrd="1" destOrd="0" presId="urn:microsoft.com/office/officeart/2005/8/layout/vList2"/>
    <dgm:cxn modelId="{63682CB2-BD51-4E9E-B6A0-1C2D0F6392F6}" type="presParOf" srcId="{FC88B05E-ADCC-456A-8588-642CCA73C6EE}" destId="{9F75C384-68FC-441F-AC06-7E3D759D8579}" srcOrd="2" destOrd="0" presId="urn:microsoft.com/office/officeart/2005/8/layout/vList2"/>
    <dgm:cxn modelId="{6776BB16-F1D4-4AC7-BE0A-51AA9C61241D}" type="presParOf" srcId="{FC88B05E-ADCC-456A-8588-642CCA73C6EE}" destId="{50E463B9-F3EB-4A89-91C5-0F69C4DBFC01}" srcOrd="3" destOrd="0" presId="urn:microsoft.com/office/officeart/2005/8/layout/vList2"/>
    <dgm:cxn modelId="{D66E045F-4CD6-4BCD-9DEA-387F08E3DA40}" type="presParOf" srcId="{FC88B05E-ADCC-456A-8588-642CCA73C6EE}" destId="{38CDBD9E-C6C5-41FB-929D-17E67F8F518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05D180-F00F-45D8-8B94-3ECE7306137E}">
      <dsp:nvSpPr>
        <dsp:cNvPr id="0" name=""/>
        <dsp:cNvSpPr/>
      </dsp:nvSpPr>
      <dsp:spPr>
        <a:xfrm>
          <a:off x="0" y="48284"/>
          <a:ext cx="4494678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/>
            <a:t>jedna z nejčastěji uváděných ruských divadelních her na světových podiích </a:t>
          </a:r>
          <a:endParaRPr lang="en-US" sz="2300" kern="1200"/>
        </a:p>
      </dsp:txBody>
      <dsp:txXfrm>
        <a:off x="61741" y="110025"/>
        <a:ext cx="4371196" cy="1141288"/>
      </dsp:txXfrm>
    </dsp:sp>
    <dsp:sp modelId="{08307ACC-B44E-4657-8483-DDC563AEB278}">
      <dsp:nvSpPr>
        <dsp:cNvPr id="0" name=""/>
        <dsp:cNvSpPr/>
      </dsp:nvSpPr>
      <dsp:spPr>
        <a:xfrm>
          <a:off x="0" y="1379295"/>
          <a:ext cx="4494678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/>
            <a:t>hra o zkažené morálce,                                 o úplatkářství, lidské hlouposti a prohnilé ruské byrokracii</a:t>
          </a:r>
          <a:endParaRPr lang="en-US" sz="2300" kern="1200" dirty="0"/>
        </a:p>
      </dsp:txBody>
      <dsp:txXfrm>
        <a:off x="61741" y="1441036"/>
        <a:ext cx="4371196" cy="1141288"/>
      </dsp:txXfrm>
    </dsp:sp>
    <dsp:sp modelId="{886636B2-628B-498E-AB6E-137D5E207B3F}">
      <dsp:nvSpPr>
        <dsp:cNvPr id="0" name=""/>
        <dsp:cNvSpPr/>
      </dsp:nvSpPr>
      <dsp:spPr>
        <a:xfrm>
          <a:off x="0" y="2710305"/>
          <a:ext cx="4494678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/>
            <a:t>je stále aktuální a nadčasová</a:t>
          </a:r>
          <a:endParaRPr lang="en-US" sz="2300" kern="1200"/>
        </a:p>
      </dsp:txBody>
      <dsp:txXfrm>
        <a:off x="61741" y="2772046"/>
        <a:ext cx="4371196" cy="11412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2107A6-E097-4BBC-894C-1AD0B7800226}">
      <dsp:nvSpPr>
        <dsp:cNvPr id="0" name=""/>
        <dsp:cNvSpPr/>
      </dsp:nvSpPr>
      <dsp:spPr>
        <a:xfrm>
          <a:off x="0" y="436550"/>
          <a:ext cx="5098256" cy="15500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/>
            <a:t>Dvoudílný román, v němž se autor pokusil postihnout klady a zápory ruského národního charakteru</a:t>
          </a:r>
          <a:endParaRPr lang="en-US" sz="2200" kern="1200"/>
        </a:p>
      </dsp:txBody>
      <dsp:txXfrm>
        <a:off x="75666" y="512216"/>
        <a:ext cx="4946924" cy="1398698"/>
      </dsp:txXfrm>
    </dsp:sp>
    <dsp:sp modelId="{9F75C384-68FC-441F-AC06-7E3D759D8579}">
      <dsp:nvSpPr>
        <dsp:cNvPr id="0" name=""/>
        <dsp:cNvSpPr/>
      </dsp:nvSpPr>
      <dsp:spPr>
        <a:xfrm>
          <a:off x="0" y="2049940"/>
          <a:ext cx="5098256" cy="1550030"/>
        </a:xfrm>
        <a:prstGeom prst="roundRect">
          <a:avLst/>
        </a:prstGeom>
        <a:solidFill>
          <a:schemeClr val="accent2">
            <a:hueOff val="1620045"/>
            <a:satOff val="225"/>
            <a:lumOff val="19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/>
            <a:t>Má pikareskní kompozici přerůstající až v nadreálnou grotesku a sám autor jej označil za poemu v próze</a:t>
          </a:r>
          <a:endParaRPr lang="en-US" sz="2200" kern="1200"/>
        </a:p>
      </dsp:txBody>
      <dsp:txXfrm>
        <a:off x="75666" y="2125606"/>
        <a:ext cx="4946924" cy="1398698"/>
      </dsp:txXfrm>
    </dsp:sp>
    <dsp:sp modelId="{38CDBD9E-C6C5-41FB-929D-17E67F8F5186}">
      <dsp:nvSpPr>
        <dsp:cNvPr id="0" name=""/>
        <dsp:cNvSpPr/>
      </dsp:nvSpPr>
      <dsp:spPr>
        <a:xfrm>
          <a:off x="0" y="3663331"/>
          <a:ext cx="5098256" cy="1550030"/>
        </a:xfrm>
        <a:prstGeom prst="roundRect">
          <a:avLst/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/>
            <a:t>Hl. hrdina, statkář Čičikov, zbohatl skupováním „mrtvých duší“ (nevolníků), aby mu jejich vlastnictví dopomohlo k různým finančním spekulacím </a:t>
          </a:r>
          <a:endParaRPr lang="en-US" sz="2200" kern="1200"/>
        </a:p>
      </dsp:txBody>
      <dsp:txXfrm>
        <a:off x="75666" y="3738997"/>
        <a:ext cx="4946924" cy="13986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725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691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96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651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30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323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31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084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878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527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871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A4FECBF-25DE-4C50-B5BE-0CD42CB2A1C9}" type="datetimeFigureOut">
              <a:rPr lang="cs-CZ" smtClean="0"/>
              <a:pPr/>
              <a:t>21.11.2021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4E7676-7FF6-45EB-90A3-8BB8077FEE11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1532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Ruský realismus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9.třída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Citáty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„Láska je buď malá nebo velká, nenávist vždy velká.“</a:t>
            </a:r>
          </a:p>
          <a:p>
            <a:pPr>
              <a:buNone/>
            </a:pPr>
            <a:r>
              <a:rPr lang="cs-CZ" dirty="0"/>
              <a:t>						(</a:t>
            </a:r>
            <a:r>
              <a:rPr lang="cs-CZ" dirty="0" err="1"/>
              <a:t>Dostojevskij</a:t>
            </a:r>
            <a:r>
              <a:rPr lang="cs-CZ" dirty="0"/>
              <a:t>)</a:t>
            </a:r>
          </a:p>
          <a:p>
            <a:pPr>
              <a:buNone/>
            </a:pPr>
            <a:r>
              <a:rPr lang="cs-CZ" dirty="0"/>
              <a:t>„Proboha, radujte se více! Je to jediný a nejspolehlivější lék na všechny nemoci.“ (Gogol)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pl-PL" dirty="0"/>
              <a:t>„V očích milující ženy je i osel filozofem.“ (</a:t>
            </a:r>
            <a:r>
              <a:rPr lang="pl-PL"/>
              <a:t>Čechov)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cs-CZ" dirty="0"/>
              <a:t>„Falešný přítel je horší, než nepřítel, protože nepříteli se vyhýbáš, kdežto příteli věříš.“ (Tolstoj)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142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rPr lang="cs-CZ" b="1"/>
              <a:t>NIKOLAJ VASILJEVIČ GOGOL, 1809 - 1852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2959" y="1845734"/>
            <a:ext cx="4841240" cy="4023360"/>
          </a:xfrm>
        </p:spPr>
        <p:txBody>
          <a:bodyPr>
            <a:normAutofit/>
          </a:bodyPr>
          <a:lstStyle/>
          <a:p>
            <a:r>
              <a:rPr lang="cs-CZ" b="1"/>
              <a:t>prozaik, dramatik a publicista</a:t>
            </a:r>
          </a:p>
          <a:p>
            <a:r>
              <a:rPr lang="cs-CZ" b="1"/>
              <a:t>zobrazoval ruskou společnost z jiného zorného úhlu než jiní autoři</a:t>
            </a:r>
          </a:p>
          <a:p>
            <a:r>
              <a:rPr lang="cs-CZ" b="1"/>
              <a:t>kombinace silně satirických a humorných prvků</a:t>
            </a:r>
          </a:p>
          <a:p>
            <a:r>
              <a:rPr lang="cs-CZ" b="1"/>
              <a:t>pocházel z rodiny drobných ukrajinských statkářů, ale přestěhoval se do Petrohradu</a:t>
            </a:r>
          </a:p>
          <a:p>
            <a:r>
              <a:rPr lang="cs-CZ" b="1"/>
              <a:t>často pobýval v zahraničí (Itálie, Francie, Německo),podnikl také náboženskou pouť k Božímu hrobu do Jeruzaléma</a:t>
            </a:r>
          </a:p>
          <a:p>
            <a:endParaRPr lang="cs-CZ" dirty="0"/>
          </a:p>
        </p:txBody>
      </p:sp>
      <p:pic>
        <p:nvPicPr>
          <p:cNvPr id="4" name="Zástupný symbol pro obsah 3"/>
          <p:cNvPicPr>
            <a:picLocks noChangeAspect="1"/>
          </p:cNvPicPr>
          <p:nvPr/>
        </p:nvPicPr>
        <p:blipFill rotWithShape="1">
          <a:blip r:embed="rId2" cstate="print"/>
          <a:srcRect l="5575" r="20796" b="5"/>
          <a:stretch/>
        </p:blipFill>
        <p:spPr>
          <a:xfrm>
            <a:off x="6015427" y="1916318"/>
            <a:ext cx="2351332" cy="347101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Revizor</a:t>
            </a:r>
          </a:p>
        </p:txBody>
      </p:sp>
      <p:graphicFrame>
        <p:nvGraphicFramePr>
          <p:cNvPr id="7" name="Zástupný symbol pro obsah 2">
            <a:extLst>
              <a:ext uri="{FF2B5EF4-FFF2-40B4-BE49-F238E27FC236}">
                <a16:creationId xmlns:a16="http://schemas.microsoft.com/office/drawing/2014/main" id="{A1280CFF-6DC7-4B90-942B-7815F56DCCC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82722291"/>
              </p:ext>
            </p:extLst>
          </p:nvPr>
        </p:nvGraphicFramePr>
        <p:xfrm>
          <a:off x="100182" y="2060848"/>
          <a:ext cx="4494678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sz="1800" dirty="0">
                <a:solidFill>
                  <a:prstClr val="black"/>
                </a:solidFill>
                <a:latin typeface="Constantia" pitchFamily="18" charset="0"/>
                <a:cs typeface="Arial" charset="0"/>
              </a:rPr>
              <a:t>Gogolův nákres ke hře Revizor </a:t>
            </a:r>
          </a:p>
          <a:p>
            <a:endParaRPr lang="cs-CZ" dirty="0"/>
          </a:p>
        </p:txBody>
      </p:sp>
      <p:pic>
        <p:nvPicPr>
          <p:cNvPr id="5" name="Obrázek 3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64088" y="2240868"/>
            <a:ext cx="354855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5E263C-FB7E-4A3E-AD04-5140CD3D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65ED8C-90F7-4EB0-ACCB-64AEF411E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cs-CZ" sz="3100">
                <a:solidFill>
                  <a:srgbClr val="FFFFFF"/>
                </a:solidFill>
              </a:rPr>
              <a:t>Mrtvé duše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04E3BF-88F7-4D19-BEC9-8486966EA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2466C3B8-AD1A-49F2-A7AD-2D836BABB2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497769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rPr lang="cs-CZ" sz="3400" b="1">
                <a:effectLst>
                  <a:outerShdw blurRad="38100" dist="38100" dir="2700000" algn="tl">
                    <a:srgbClr val="000000"/>
                  </a:outerShdw>
                </a:effectLst>
              </a:rPr>
              <a:t>LEV NIKOLAJEVIČ TOLSTOJ  </a:t>
            </a:r>
            <a:br>
              <a:rPr lang="cs-CZ" sz="34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cs-CZ" sz="3400" b="1"/>
              <a:t>1828 - 1910</a:t>
            </a:r>
            <a:br>
              <a:rPr lang="cs-CZ" sz="3400" b="1"/>
            </a:br>
            <a:endParaRPr lang="cs-CZ" sz="340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2959" y="1845734"/>
            <a:ext cx="4841240" cy="4023360"/>
          </a:xfrm>
        </p:spPr>
        <p:txBody>
          <a:bodyPr>
            <a:normAutofit/>
          </a:bodyPr>
          <a:lstStyle/>
          <a:p>
            <a:pPr>
              <a:buFontTx/>
              <a:buChar char="-"/>
              <a:defRPr/>
            </a:pPr>
            <a:r>
              <a:rPr lang="cs-CZ"/>
              <a:t> pochází ze šlechtické rodiny</a:t>
            </a:r>
          </a:p>
          <a:p>
            <a:pPr>
              <a:buFontTx/>
              <a:buChar char="-"/>
              <a:defRPr/>
            </a:pPr>
            <a:r>
              <a:rPr lang="cs-CZ"/>
              <a:t> studium práv v Moskvě a Kazani, nedokončil – návrat do Jasné </a:t>
            </a:r>
            <a:r>
              <a:rPr lang="cs-CZ" err="1"/>
              <a:t>Poljany</a:t>
            </a:r>
            <a:endParaRPr lang="cs-CZ"/>
          </a:p>
          <a:p>
            <a:pPr>
              <a:buNone/>
              <a:defRPr/>
            </a:pPr>
            <a:r>
              <a:rPr lang="cs-CZ" err="1"/>
              <a:t>Dílo:</a:t>
            </a:r>
            <a:r>
              <a:rPr lang="cs-CZ" b="1" err="1">
                <a:effectLst>
                  <a:outerShdw blurRad="38100" dist="38100" dir="2700000" algn="tl">
                    <a:srgbClr val="000000"/>
                  </a:outerShdw>
                </a:effectLst>
              </a:rPr>
              <a:t>DĚTSTVÍ</a:t>
            </a:r>
            <a:r>
              <a:rPr lang="cs-CZ" b="1">
                <a:effectLst>
                  <a:outerShdw blurRad="38100" dist="38100" dir="2700000" algn="tl">
                    <a:srgbClr val="000000"/>
                  </a:outerShdw>
                </a:effectLst>
              </a:rPr>
              <a:t>, CHLAPECTVÍ, JINOŠSTVÍ, </a:t>
            </a:r>
            <a:r>
              <a:rPr lang="cs-CZ"/>
              <a:t> novely s autobiografickými prvky</a:t>
            </a:r>
          </a:p>
          <a:p>
            <a:pPr>
              <a:buNone/>
              <a:defRPr/>
            </a:pPr>
            <a:r>
              <a:rPr lang="cs-CZ" b="1">
                <a:effectLst>
                  <a:outerShdw blurRad="38100" dist="38100" dir="2700000" algn="tl">
                    <a:srgbClr val="000000"/>
                  </a:outerShdw>
                </a:effectLst>
              </a:rPr>
              <a:t>VOJNA A MÍR</a:t>
            </a:r>
            <a:r>
              <a:rPr lang="cs-CZ"/>
              <a:t> – historický román- epopej - historie je poznáním veřejného i soukromého života</a:t>
            </a:r>
          </a:p>
          <a:p>
            <a:pPr>
              <a:buNone/>
              <a:defRPr/>
            </a:pPr>
            <a:r>
              <a:rPr lang="cs-CZ"/>
              <a:t> </a:t>
            </a:r>
            <a:r>
              <a:rPr lang="cs-CZ" b="1">
                <a:effectLst>
                  <a:outerShdw blurRad="38100" dist="38100" dir="2700000" algn="tl">
                    <a:srgbClr val="000000"/>
                  </a:outerShdw>
                </a:effectLst>
              </a:rPr>
              <a:t>ANNA KARENINA</a:t>
            </a:r>
            <a:r>
              <a:rPr lang="cs-CZ"/>
              <a:t> – společenský román – psychologická analýza 	citových a duševních vztahů</a:t>
            </a:r>
          </a:p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341E239-B54E-4409-9875-9C8CE7ECAC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224" b="-2"/>
          <a:stretch/>
        </p:blipFill>
        <p:spPr>
          <a:xfrm>
            <a:off x="6015427" y="1916318"/>
            <a:ext cx="2351332" cy="34710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rPr lang="cs-CZ" b="1">
                <a:effectLst>
                  <a:outerShdw blurRad="38100" dist="38100" dir="2700000" algn="tl">
                    <a:srgbClr val="000000"/>
                  </a:outerShdw>
                </a:effectLst>
              </a:rPr>
              <a:t>FJODOR MICHAJLOVIČ DOSTOJEVSKIJ, 1820- 1881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2959" y="1845734"/>
            <a:ext cx="4841240" cy="402336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cs-CZ" sz="1700" b="1">
                <a:latin typeface="+mj-lt"/>
              </a:rPr>
              <a:t>pochází z moskevské rodiny lékaře – překládal Balzaka</a:t>
            </a:r>
          </a:p>
          <a:p>
            <a:pPr>
              <a:buNone/>
              <a:defRPr/>
            </a:pPr>
            <a:r>
              <a:rPr lang="cs-CZ" sz="1700" b="1">
                <a:latin typeface="+mj-lt"/>
              </a:rPr>
              <a:t>odsouzen k smrti – na popravišti omilostněn – 10 let na Sibiři – neustále víra v člověka</a:t>
            </a:r>
          </a:p>
          <a:p>
            <a:pPr>
              <a:buNone/>
              <a:defRPr/>
            </a:pPr>
            <a:r>
              <a:rPr lang="cs-CZ" sz="1700" b="1">
                <a:latin typeface="+mj-lt"/>
              </a:rPr>
              <a:t> ztratil ale víru ve spravedlivější uspořádání společnosti</a:t>
            </a:r>
          </a:p>
          <a:p>
            <a:pPr>
              <a:buNone/>
              <a:defRPr/>
            </a:pPr>
            <a:endParaRPr lang="cs-CZ" sz="1700" b="1">
              <a:latin typeface="+mj-lt"/>
            </a:endParaRPr>
          </a:p>
          <a:p>
            <a:pPr>
              <a:defRPr/>
            </a:pPr>
            <a:r>
              <a:rPr lang="cs-CZ" sz="1700" b="1">
                <a:latin typeface="+mj-lt"/>
              </a:rPr>
              <a:t>Dílo:	</a:t>
            </a:r>
            <a:r>
              <a:rPr lang="cs-CZ" sz="1700" b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ZLOČIN A TREST</a:t>
            </a:r>
            <a:r>
              <a:rPr lang="cs-CZ" sz="1700" b="1">
                <a:latin typeface="+mj-lt"/>
              </a:rPr>
              <a:t> – odmítá přepjatý individualismus – vede ke zločinu</a:t>
            </a:r>
          </a:p>
          <a:p>
            <a:pPr>
              <a:defRPr/>
            </a:pPr>
            <a:r>
              <a:rPr lang="cs-CZ" sz="1700" b="1">
                <a:latin typeface="+mj-lt"/>
              </a:rPr>
              <a:t>	</a:t>
            </a:r>
            <a:r>
              <a:rPr lang="cs-CZ" sz="1700" b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BRATŘI KARAMAZOVI</a:t>
            </a:r>
            <a:r>
              <a:rPr lang="cs-CZ" sz="1700" b="1">
                <a:latin typeface="+mj-lt"/>
              </a:rPr>
              <a:t> – problém otcovraždy a hledání viníka mezi 	třemi bratry</a:t>
            </a:r>
          </a:p>
          <a:p>
            <a:pPr>
              <a:defRPr/>
            </a:pPr>
            <a:r>
              <a:rPr lang="cs-CZ" sz="1700" b="1">
                <a:latin typeface="+mj-lt"/>
              </a:rPr>
              <a:t>	</a:t>
            </a:r>
            <a:r>
              <a:rPr lang="cs-CZ" sz="1700" b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IDIOT</a:t>
            </a:r>
            <a:r>
              <a:rPr lang="cs-CZ" sz="1700" b="1">
                <a:latin typeface="+mj-lt"/>
              </a:rPr>
              <a:t> – kníže </a:t>
            </a:r>
            <a:r>
              <a:rPr lang="cs-CZ" sz="1700" b="1" err="1">
                <a:latin typeface="+mj-lt"/>
              </a:rPr>
              <a:t>Myškin</a:t>
            </a:r>
            <a:r>
              <a:rPr lang="cs-CZ" sz="1700" b="1">
                <a:latin typeface="+mj-lt"/>
              </a:rPr>
              <a:t> – ztělesnění vnitřní krásy a ušlechtilosti – nepochopení – svět ho má za idiota</a:t>
            </a:r>
          </a:p>
          <a:p>
            <a:endParaRPr lang="cs-CZ" sz="1700"/>
          </a:p>
        </p:txBody>
      </p:sp>
      <p:pic>
        <p:nvPicPr>
          <p:cNvPr id="4" name="Picture 6" descr="dostojevskij"/>
          <p:cNvPicPr>
            <a:picLocks noChangeAspect="1" noChangeArrowheads="1"/>
          </p:cNvPicPr>
          <p:nvPr/>
        </p:nvPicPr>
        <p:blipFill rotWithShape="1">
          <a:blip r:embed="rId2" cstate="print"/>
          <a:srcRect r="-2" b="1585"/>
          <a:stretch/>
        </p:blipFill>
        <p:spPr bwMode="auto">
          <a:xfrm>
            <a:off x="6015427" y="1916318"/>
            <a:ext cx="2351332" cy="34710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5138816-AF06-47EE-964C-EC93C016D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31078" y="634946"/>
            <a:ext cx="4931229" cy="1450757"/>
          </a:xfrm>
        </p:spPr>
        <p:txBody>
          <a:bodyPr>
            <a:normAutofit/>
          </a:bodyPr>
          <a:lstStyle/>
          <a:p>
            <a:r>
              <a:rPr lang="cs-CZ" sz="3400" b="1" cap="all"/>
              <a:t>Anton Pavlovič Čechov</a:t>
            </a:r>
            <a:br>
              <a:rPr lang="cs-CZ" sz="3400" b="1" cap="all"/>
            </a:br>
            <a:r>
              <a:rPr lang="cs-CZ" sz="3400" b="1"/>
              <a:t> 1860- 1904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5C68B22-32FA-4D8C-84FD-6F18787B84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20" r="12017" b="-3"/>
          <a:stretch/>
        </p:blipFill>
        <p:spPr>
          <a:xfrm>
            <a:off x="475499" y="640081"/>
            <a:ext cx="3000986" cy="5314406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7ED8B4E-BB7E-447F-A35F-4D3AF6C0A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1077" y="2086188"/>
            <a:ext cx="456732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31076" y="2198914"/>
            <a:ext cx="4931230" cy="3670180"/>
          </a:xfrm>
        </p:spPr>
        <p:txBody>
          <a:bodyPr>
            <a:normAutofit/>
          </a:bodyPr>
          <a:lstStyle/>
          <a:p>
            <a:r>
              <a:rPr lang="cs-CZ" b="1" dirty="0"/>
              <a:t>dramatik a prozaik, jenž svým dílem výrazně ovlivnil vývoj světové literatury</a:t>
            </a:r>
          </a:p>
          <a:p>
            <a:r>
              <a:rPr lang="cs-CZ" b="1" dirty="0"/>
              <a:t>zaměřoval se hlavně na existenciální otázky lidského života</a:t>
            </a:r>
          </a:p>
          <a:p>
            <a:r>
              <a:rPr lang="cs-CZ" b="1" dirty="0"/>
              <a:t>Čechov byl mistrem krátké povídky – napsal jich přes 600 – vyznačují se stylovou střídmostí a dramatickým spádem</a:t>
            </a:r>
          </a:p>
          <a:p>
            <a:r>
              <a:rPr lang="cs-CZ" b="1" dirty="0"/>
              <a:t>na malém prostoru se odehrává velké drama – většinou v psychologické rovině</a:t>
            </a:r>
          </a:p>
          <a:p>
            <a:endParaRPr lang="cs-CZ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0DC0642-5384-4897-BC9B-E85F63D7B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6015513-D3C4-4477-AA12-D8FF240AA3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5138816-AF06-47EE-964C-EC93C016D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31078" y="634946"/>
            <a:ext cx="4931229" cy="1450757"/>
          </a:xfrm>
        </p:spPr>
        <p:txBody>
          <a:bodyPr>
            <a:normAutofit/>
          </a:bodyPr>
          <a:lstStyle/>
          <a:p>
            <a:r>
              <a:rPr lang="cs-CZ" dirty="0"/>
              <a:t>Dílo</a:t>
            </a:r>
          </a:p>
        </p:txBody>
      </p:sp>
      <p:pic>
        <p:nvPicPr>
          <p:cNvPr id="4" name="Zástupný symbol pro obsah 3"/>
          <p:cNvPicPr>
            <a:picLocks noChangeAspect="1"/>
          </p:cNvPicPr>
          <p:nvPr/>
        </p:nvPicPr>
        <p:blipFill rotWithShape="1">
          <a:blip r:embed="rId2" cstate="print"/>
          <a:srcRect l="31160"/>
          <a:stretch/>
        </p:blipFill>
        <p:spPr>
          <a:xfrm>
            <a:off x="475499" y="640081"/>
            <a:ext cx="3000986" cy="531440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7ED8B4E-BB7E-447F-A35F-4D3AF6C0A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1077" y="2086188"/>
            <a:ext cx="456732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31076" y="2198914"/>
            <a:ext cx="4931230" cy="3670180"/>
          </a:xfrm>
        </p:spPr>
        <p:txBody>
          <a:bodyPr>
            <a:normAutofit/>
          </a:bodyPr>
          <a:lstStyle/>
          <a:p>
            <a:r>
              <a:rPr lang="cs-CZ" b="1"/>
              <a:t>Racek</a:t>
            </a:r>
          </a:p>
          <a:p>
            <a:r>
              <a:rPr lang="cs-CZ" b="1"/>
              <a:t>Strýček Váňa</a:t>
            </a:r>
          </a:p>
          <a:p>
            <a:r>
              <a:rPr lang="cs-CZ" b="1"/>
              <a:t>Tři sestry</a:t>
            </a:r>
          </a:p>
          <a:p>
            <a:r>
              <a:rPr lang="cs-CZ" b="1"/>
              <a:t>Višňový sad</a:t>
            </a:r>
          </a:p>
          <a:p>
            <a:pPr>
              <a:buNone/>
            </a:pPr>
            <a:endParaRPr lang="cs-CZ" b="1"/>
          </a:p>
          <a:p>
            <a:pPr>
              <a:buNone/>
            </a:pPr>
            <a:r>
              <a:rPr lang="cs-CZ" b="1"/>
              <a:t>   V dramatech se zamýšlí nad smyslem života ruské inteligence v předrevoluční době</a:t>
            </a:r>
          </a:p>
          <a:p>
            <a:endParaRPr lang="cs-CZ"/>
          </a:p>
          <a:p>
            <a:endParaRPr lang="cs-CZ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DC0642-5384-4897-BC9B-E85F63D7B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6015513-D3C4-4477-AA12-D8FF240AA3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</TotalTime>
  <Words>466</Words>
  <Application>Microsoft Office PowerPoint</Application>
  <PresentationFormat>Předvádění na obrazovce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Constantia</vt:lpstr>
      <vt:lpstr>Retrospektiva</vt:lpstr>
      <vt:lpstr>Ruský realismus</vt:lpstr>
      <vt:lpstr>Citáty</vt:lpstr>
      <vt:lpstr>NIKOLAJ VASILJEVIČ GOGOL, 1809 - 1852</vt:lpstr>
      <vt:lpstr>Revizor</vt:lpstr>
      <vt:lpstr>Mrtvé duše</vt:lpstr>
      <vt:lpstr>LEV NIKOLAJEVIČ TOLSTOJ   1828 - 1910 </vt:lpstr>
      <vt:lpstr>FJODOR MICHAJLOVIČ DOSTOJEVSKIJ, 1820- 1881</vt:lpstr>
      <vt:lpstr>Anton Pavlovič Čechov  1860- 1904</vt:lpstr>
      <vt:lpstr>Dílo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Ruský realismus</dc:title>
  <dc:creator>Milan</dc:creator>
  <cp:lastModifiedBy>Milan Bednář</cp:lastModifiedBy>
  <cp:revision>5</cp:revision>
  <dcterms:created xsi:type="dcterms:W3CDTF">2015-11-26T14:41:23Z</dcterms:created>
  <dcterms:modified xsi:type="dcterms:W3CDTF">2021-11-21T18:50:39Z</dcterms:modified>
</cp:coreProperties>
</file>