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303" r:id="rId5"/>
    <p:sldId id="306" r:id="rId6"/>
    <p:sldId id="307" r:id="rId7"/>
    <p:sldId id="308" r:id="rId8"/>
    <p:sldId id="284" r:id="rId9"/>
    <p:sldId id="285" r:id="rId10"/>
    <p:sldId id="302" r:id="rId11"/>
    <p:sldId id="300" r:id="rId12"/>
    <p:sldId id="301" r:id="rId13"/>
    <p:sldId id="309" r:id="rId14"/>
    <p:sldId id="310" r:id="rId15"/>
    <p:sldId id="289" r:id="rId16"/>
    <p:sldId id="305" r:id="rId17"/>
    <p:sldId id="283" r:id="rId18"/>
    <p:sldId id="291" r:id="rId19"/>
    <p:sldId id="311" r:id="rId20"/>
    <p:sldId id="257" r:id="rId21"/>
    <p:sldId id="314" r:id="rId22"/>
    <p:sldId id="315" r:id="rId23"/>
    <p:sldId id="293" r:id="rId24"/>
    <p:sldId id="312" r:id="rId25"/>
    <p:sldId id="313" r:id="rId26"/>
    <p:sldId id="298" r:id="rId27"/>
    <p:sldId id="273" r:id="rId28"/>
    <p:sldId id="274" r:id="rId2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C4A8"/>
    <a:srgbClr val="4463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03447BB-5D67-496B-8E87-E561075AD55C}" styleName="Tmavý styl 1 – zvýraznění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8" d="100"/>
          <a:sy n="118" d="100"/>
        </p:scale>
        <p:origin x="14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BA992494-9469-4A40-B744-00F4D57A4FFD}" type="datetimeFigureOut">
              <a:rPr lang="cs-CZ" smtClean="0"/>
              <a:pPr/>
              <a:t>01.12.2021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4DA0C14-C521-448F-8807-1CDAB9F6F1E3}" type="slidenum">
              <a:rPr lang="cs-CZ" smtClean="0"/>
              <a:pPr/>
              <a:t>‹#›</a:t>
            </a:fld>
            <a:endParaRPr lang="cs-CZ"/>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87000"/>
            <a:lum/>
          </a:blip>
          <a:srcRect/>
          <a:stretch>
            <a:fillRect l="-3000" r="-13000"/>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92494-9469-4A40-B744-00F4D57A4FFD}" type="datetimeFigureOut">
              <a:rPr lang="cs-CZ" smtClean="0"/>
              <a:pPr/>
              <a:t>01.12.2021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DA0C14-C521-448F-8807-1CDAB9F6F1E3}"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upload.wikimedia.org/wikipedia/commons/8/87/Phenol_chemical_structure.png" TargetMode="External"/><Relationship Id="rId2" Type="http://schemas.openxmlformats.org/officeDocument/2006/relationships/hyperlink" Target="http://cs.wikipedia.org/wiki/Fenol" TargetMode="Externa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upload.wikimedia.org/wikipedia/commons/f/f0/Phenol-3D-vdW.png" TargetMode="Externa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youtube.com/watch?v=aZz9VX0k2Mg" TargetMode="External"/><Relationship Id="rId2" Type="http://schemas.openxmlformats.org/officeDocument/2006/relationships/hyperlink" Target="http://www.youtube.com/watch?v=9IiUnNrts5M" TargetMode="External"/><Relationship Id="rId1" Type="http://schemas.openxmlformats.org/officeDocument/2006/relationships/slideLayout" Target="../slideLayouts/slideLayout2.xml"/><Relationship Id="rId5" Type="http://schemas.openxmlformats.org/officeDocument/2006/relationships/hyperlink" Target="http://www.csfd.cz/film/13270-na-zapadni-fronte-klid/" TargetMode="External"/><Relationship Id="rId4" Type="http://schemas.openxmlformats.org/officeDocument/2006/relationships/hyperlink" Target="http://www.youtube.com/watch?v=2GmJYS-p9S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upload.wikimedia.org/wikipedia/commons/f/ff/Bundesarchiv_Bild_104-0472A,_Flak-MG-Stellung.jpg"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cs.wikipedia.org/wiki/Prvn%C3%AD_sv%C4%9Btov%C3%A1_v%C3%A1lka" TargetMode="External"/><Relationship Id="rId3" Type="http://schemas.openxmlformats.org/officeDocument/2006/relationships/hyperlink" Target="http://cs.wikipedia.org/wiki/Erich_Maria_Remarque" TargetMode="External"/><Relationship Id="rId7" Type="http://schemas.openxmlformats.org/officeDocument/2006/relationships/hyperlink" Target="http://cs.wikipedia.org/wiki/Fenol" TargetMode="Externa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hyperlink" Target="http://www.databazeknih.cz/autori/erich-maria-remarque-131" TargetMode="External"/><Relationship Id="rId5" Type="http://schemas.openxmlformats.org/officeDocument/2006/relationships/hyperlink" Target="http://cs.wikipedia.org/wiki/T%C5%99i_kamar%C3%A1di" TargetMode="External"/><Relationship Id="rId4" Type="http://schemas.openxmlformats.org/officeDocument/2006/relationships/hyperlink" Target="http://cs.wikipedia.org/wiki/Na_z%C3%A1padn%C3%AD_front%C4%9B_klid"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commons.wikimedia.org/wiki/File:Bundesarchiv_Bild_104-0472A,_Flak-MG-Stellung.jpg" TargetMode="External"/><Relationship Id="rId3" Type="http://schemas.openxmlformats.org/officeDocument/2006/relationships/hyperlink" Target="http://commons.wikimedia.org/wiki/File:Erich_Maria_Remarque1.jpg" TargetMode="External"/><Relationship Id="rId7" Type="http://schemas.openxmlformats.org/officeDocument/2006/relationships/hyperlink" Target="http://commons.wikimedia.org/wiki/File:Phenol-3D-vdW.png" TargetMode="Externa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hyperlink" Target="http://commons.wikimedia.org/wiki/File:Phenol_chemical_structure.png" TargetMode="External"/><Relationship Id="rId5" Type="http://schemas.openxmlformats.org/officeDocument/2006/relationships/hyperlink" Target="http://commons.wikimedia.org/wiki/File:World_War_1.gif" TargetMode="External"/><Relationship Id="rId4" Type="http://schemas.openxmlformats.org/officeDocument/2006/relationships/hyperlink" Target="http://commons.wikimedia.org/wiki/File:Remarque_Autograph.jp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upload.wikimedia.org/wikipedia/commons/e/e4/World_War_1.gif"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2" Type="http://schemas.openxmlformats.org/officeDocument/2006/relationships/hyperlink" Target="http://prehravac.rozhlas.cz/audio/96672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prehravac.rozhlas.cz/audio/96672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000496" y="3857628"/>
            <a:ext cx="3857652" cy="1612901"/>
          </a:xfrm>
        </p:spPr>
        <p:txBody>
          <a:bodyPr>
            <a:noAutofit/>
          </a:bodyPr>
          <a:lstStyle/>
          <a:p>
            <a:r>
              <a:rPr lang="cs-CZ" sz="6000" b="1" dirty="0">
                <a:effectLst>
                  <a:outerShdw blurRad="38100" dist="38100" dir="2700000" algn="tl">
                    <a:srgbClr val="000000">
                      <a:alpha val="43137"/>
                    </a:srgbClr>
                  </a:outerShdw>
                </a:effectLst>
                <a:latin typeface="Monotype Corsiva" pitchFamily="66" charset="0"/>
              </a:rPr>
              <a:t>1898 - 1970</a:t>
            </a:r>
          </a:p>
        </p:txBody>
      </p:sp>
      <p:sp>
        <p:nvSpPr>
          <p:cNvPr id="4" name="Obdélník 3"/>
          <p:cNvSpPr/>
          <p:nvPr/>
        </p:nvSpPr>
        <p:spPr>
          <a:xfrm>
            <a:off x="3000364" y="2857496"/>
            <a:ext cx="5929354" cy="830997"/>
          </a:xfrm>
          <a:prstGeom prst="rect">
            <a:avLst/>
          </a:prstGeom>
          <a:gradFill flip="none" rotWithShape="1">
            <a:gsLst>
              <a:gs pos="0">
                <a:schemeClr val="accent3">
                  <a:lumMod val="60000"/>
                  <a:lumOff val="40000"/>
                </a:schemeClr>
              </a:gs>
              <a:gs pos="50000">
                <a:schemeClr val="bg1"/>
              </a:gs>
              <a:gs pos="100000">
                <a:schemeClr val="accent3">
                  <a:lumMod val="75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4800" b="1" dirty="0">
                <a:ln w="17780" cmpd="sng">
                  <a:solidFill>
                    <a:schemeClr val="accent1">
                      <a:tint val="3000"/>
                    </a:schemeClr>
                  </a:solidFill>
                  <a:prstDash val="solid"/>
                  <a:miter lim="800000"/>
                </a:ln>
                <a:solidFill>
                  <a:schemeClr val="bg2">
                    <a:lumMod val="50000"/>
                  </a:schemeClr>
                </a:solidFill>
                <a:effectLst>
                  <a:outerShdw blurRad="55000" dist="50800" dir="5400000" algn="tl">
                    <a:srgbClr val="000000">
                      <a:alpha val="33000"/>
                    </a:srgbClr>
                  </a:outerShdw>
                </a:effectLst>
              </a:rPr>
              <a:t>Erich Maria Remarque</a:t>
            </a:r>
            <a:endParaRPr lang="cs-CZ" sz="5400" b="1" cap="none" spc="0" dirty="0">
              <a:ln w="17780" cmpd="sng">
                <a:solidFill>
                  <a:schemeClr val="accent1">
                    <a:tint val="3000"/>
                  </a:schemeClr>
                </a:solidFill>
                <a:prstDash val="solid"/>
                <a:miter lim="800000"/>
              </a:ln>
              <a:solidFill>
                <a:schemeClr val="bg2">
                  <a:lumMod val="50000"/>
                </a:schemeClr>
              </a:solidFill>
              <a:effectLst>
                <a:outerShdw blurRad="55000" dist="50800" dir="5400000" algn="tl">
                  <a:srgbClr val="000000">
                    <a:alpha val="33000"/>
                  </a:srgbClr>
                </a:outerShdw>
              </a:effectLst>
            </a:endParaRPr>
          </a:p>
        </p:txBody>
      </p:sp>
      <p:pic>
        <p:nvPicPr>
          <p:cNvPr id="5" name="Obrázek 4" descr="Obrázek1.png"/>
          <p:cNvPicPr>
            <a:picLocks noChangeAspect="1"/>
          </p:cNvPicPr>
          <p:nvPr/>
        </p:nvPicPr>
        <p:blipFill>
          <a:blip r:embed="rId2" cstate="print"/>
          <a:stretch>
            <a:fillRect/>
          </a:stretch>
        </p:blipFill>
        <p:spPr>
          <a:xfrm>
            <a:off x="3786182" y="5214950"/>
            <a:ext cx="4305901" cy="1200318"/>
          </a:xfrm>
          <a:prstGeom prst="rect">
            <a:avLst/>
          </a:prstGeom>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3000364" y="357166"/>
            <a:ext cx="5929354" cy="646331"/>
          </a:xfrm>
          <a:prstGeom prst="rect">
            <a:avLst/>
          </a:prstGeom>
          <a:gradFill flip="none" rotWithShape="1">
            <a:gsLst>
              <a:gs pos="0">
                <a:schemeClr val="bg2">
                  <a:lumMod val="50000"/>
                </a:schemeClr>
              </a:gs>
              <a:gs pos="50000">
                <a:schemeClr val="bg1"/>
              </a:gs>
              <a:gs pos="100000">
                <a:schemeClr val="accent3">
                  <a:lumMod val="75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Odpovědi k výchozímu textu 2</a:t>
            </a:r>
          </a:p>
        </p:txBody>
      </p:sp>
      <p:sp>
        <p:nvSpPr>
          <p:cNvPr id="6" name="Zástupný symbol pro obsah 2"/>
          <p:cNvSpPr txBox="1">
            <a:spLocks/>
          </p:cNvSpPr>
          <p:nvPr/>
        </p:nvSpPr>
        <p:spPr>
          <a:xfrm>
            <a:off x="357158" y="1571612"/>
            <a:ext cx="8572560" cy="1143008"/>
          </a:xfrm>
          <a:prstGeom prst="rect">
            <a:avLst/>
          </a:prstGeom>
          <a:gradFill flip="none" rotWithShape="1">
            <a:gsLst>
              <a:gs pos="0">
                <a:schemeClr val="accent3">
                  <a:lumMod val="60000"/>
                  <a:lumOff val="40000"/>
                </a:schemeClr>
              </a:gs>
              <a:gs pos="50000">
                <a:schemeClr val="bg1"/>
              </a:gs>
              <a:gs pos="100000">
                <a:schemeClr val="bg2">
                  <a:lumMod val="5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baseline="0" noProof="0" dirty="0">
                <a:ln>
                  <a:noFill/>
                </a:ln>
                <a:uLnTx/>
                <a:uFillTx/>
                <a:latin typeface="+mj-lt"/>
              </a:rPr>
              <a:t>1. </a:t>
            </a:r>
            <a:r>
              <a:rPr kumimoji="0" lang="cs-CZ" sz="3200" b="1" i="0" u="none" strike="noStrike" kern="1200" cap="none" spc="0" normalizeH="0" baseline="0" noProof="0" dirty="0">
                <a:ln>
                  <a:noFill/>
                </a:ln>
                <a:solidFill>
                  <a:srgbClr val="FF0000"/>
                </a:solidFill>
                <a:uLnTx/>
                <a:uFillTx/>
                <a:latin typeface="+mj-lt"/>
              </a:rPr>
              <a:t>Vypravěč</a:t>
            </a:r>
            <a:r>
              <a:rPr kumimoji="0" lang="cs-CZ" sz="3200" b="1" i="0" u="none" strike="noStrike" kern="1200" cap="none" spc="0" normalizeH="0" noProof="0" dirty="0">
                <a:ln>
                  <a:noFill/>
                </a:ln>
                <a:solidFill>
                  <a:srgbClr val="FF0000"/>
                </a:solidFill>
                <a:uLnTx/>
                <a:uFillTx/>
                <a:latin typeface="+mj-lt"/>
              </a:rPr>
              <a:t> </a:t>
            </a:r>
            <a:r>
              <a:rPr kumimoji="0" lang="cs-CZ" sz="3200" b="1" i="0" u="none" strike="noStrike" kern="1200" cap="none" spc="0" normalizeH="0" noProof="0" dirty="0">
                <a:ln>
                  <a:noFill/>
                </a:ln>
                <a:uLnTx/>
                <a:uFillTx/>
                <a:latin typeface="+mj-lt"/>
              </a:rPr>
              <a:t>– </a:t>
            </a:r>
            <a:r>
              <a:rPr kumimoji="0" lang="cs-CZ" sz="3200" b="1" i="0" u="none" strike="noStrike" kern="1200" cap="none" spc="0" normalizeH="0" noProof="0" dirty="0" err="1">
                <a:ln>
                  <a:noFill/>
                </a:ln>
                <a:uLnTx/>
                <a:uFillTx/>
                <a:latin typeface="+mj-lt"/>
              </a:rPr>
              <a:t>ic</a:t>
            </a:r>
            <a:r>
              <a:rPr lang="cs-CZ" sz="3200" b="1" dirty="0">
                <a:latin typeface="+mj-lt"/>
              </a:rPr>
              <a:t>h forma (prošli jsme, jsme viděli); hrdina Pavel je rozčarován z výcviku …</a:t>
            </a:r>
            <a:endParaRPr kumimoji="0" lang="cs-CZ" sz="3200" b="1" i="0" u="none" strike="noStrike" kern="1200" cap="none" spc="0" normalizeH="0" baseline="0" noProof="0" dirty="0">
              <a:ln>
                <a:noFill/>
              </a:ln>
              <a:uLnTx/>
              <a:uFillTx/>
              <a:latin typeface="+mj-lt"/>
            </a:endParaRPr>
          </a:p>
        </p:txBody>
      </p:sp>
      <p:sp>
        <p:nvSpPr>
          <p:cNvPr id="7" name="Zástupný symbol pro obsah 2"/>
          <p:cNvSpPr txBox="1">
            <a:spLocks/>
          </p:cNvSpPr>
          <p:nvPr/>
        </p:nvSpPr>
        <p:spPr>
          <a:xfrm>
            <a:off x="428596" y="2928934"/>
            <a:ext cx="8501122" cy="2571768"/>
          </a:xfrm>
          <a:prstGeom prst="rect">
            <a:avLst/>
          </a:prstGeom>
          <a:gradFill flip="none" rotWithShape="1">
            <a:gsLst>
              <a:gs pos="0">
                <a:schemeClr val="bg1">
                  <a:lumMod val="95000"/>
                </a:schemeClr>
              </a:gs>
              <a:gs pos="93000">
                <a:schemeClr val="accent3"/>
              </a:gs>
              <a:gs pos="100000">
                <a:schemeClr val="bg1"/>
              </a:gs>
            </a:gsLst>
            <a:lin ang="60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u="none" strike="noStrike" kern="1200" cap="none" spc="0" normalizeH="0" baseline="0" noProof="0" dirty="0">
                <a:ln>
                  <a:noFill/>
                </a:ln>
                <a:uLnTx/>
                <a:uFillTx/>
                <a:latin typeface="+mj-lt"/>
              </a:rPr>
              <a:t>2. Vypravěč</a:t>
            </a:r>
            <a:r>
              <a:rPr kumimoji="0" lang="cs-CZ" sz="3200" b="1" u="none" strike="noStrike" kern="1200" cap="none" spc="0" normalizeH="0" noProof="0" dirty="0">
                <a:ln>
                  <a:noFill/>
                </a:ln>
                <a:uLnTx/>
                <a:uFillTx/>
                <a:latin typeface="+mj-lt"/>
              </a:rPr>
              <a:t> – </a:t>
            </a:r>
            <a:r>
              <a:rPr kumimoji="0" lang="cs-CZ" sz="3200" b="1" u="none" strike="noStrike" kern="1200" cap="none" spc="0" normalizeH="0" noProof="0" dirty="0">
                <a:ln>
                  <a:noFill/>
                </a:ln>
                <a:solidFill>
                  <a:srgbClr val="FF0000"/>
                </a:solidFill>
                <a:uLnTx/>
                <a:uFillTx/>
                <a:latin typeface="+mj-lt"/>
              </a:rPr>
              <a:t>spisovný jazyk</a:t>
            </a:r>
            <a:r>
              <a:rPr kumimoji="0" lang="cs-CZ" sz="3200" b="1" u="none" strike="noStrike" kern="1200" cap="none" spc="0" normalizeH="0" noProof="0" dirty="0">
                <a:ln>
                  <a:noFill/>
                </a:ln>
                <a:uLnTx/>
                <a:uFillTx/>
                <a:latin typeface="+mj-lt"/>
              </a:rPr>
              <a:t>, v úryvku </a:t>
            </a:r>
            <a:r>
              <a:rPr kumimoji="0" lang="cs-CZ" sz="3200" b="1" u="none" strike="noStrike" kern="1200" cap="none" spc="0" normalizeH="0" noProof="0" dirty="0">
                <a:ln>
                  <a:noFill/>
                </a:ln>
                <a:solidFill>
                  <a:srgbClr val="FF0000"/>
                </a:solidFill>
                <a:uLnTx/>
                <a:uFillTx/>
                <a:latin typeface="+mj-lt"/>
              </a:rPr>
              <a:t>vnitřní monolog </a:t>
            </a:r>
            <a:r>
              <a:rPr kumimoji="0" lang="cs-CZ" sz="3200" b="1" u="none" strike="noStrike" kern="1200" cap="none" spc="0" normalizeH="0" noProof="0" dirty="0">
                <a:ln>
                  <a:noFill/>
                </a:ln>
                <a:uLnTx/>
                <a:uFillTx/>
                <a:latin typeface="+mj-lt"/>
              </a:rPr>
              <a:t>hlavního hrdiny Pavla, </a:t>
            </a:r>
            <a:r>
              <a:rPr kumimoji="0" lang="cs-CZ" sz="3200" b="1" u="none" strike="noStrike" kern="1200" cap="none" spc="0" normalizeH="0" noProof="0" dirty="0">
                <a:ln>
                  <a:noFill/>
                </a:ln>
                <a:solidFill>
                  <a:srgbClr val="FF0000"/>
                </a:solidFill>
                <a:uLnTx/>
                <a:uFillTx/>
                <a:latin typeface="+mj-lt"/>
              </a:rPr>
              <a:t>vlastní jména </a:t>
            </a:r>
            <a:r>
              <a:rPr kumimoji="0" lang="cs-CZ" sz="3200" b="1" u="none" strike="noStrike" kern="1200" cap="none" spc="0" normalizeH="0" noProof="0" dirty="0">
                <a:ln>
                  <a:noFill/>
                </a:ln>
                <a:uLnTx/>
                <a:uFillTx/>
                <a:latin typeface="+mj-lt"/>
              </a:rPr>
              <a:t>učenců jako </a:t>
            </a:r>
            <a:r>
              <a:rPr kumimoji="0" lang="cs-CZ" sz="3200" b="1" u="none" strike="noStrike" kern="1200" cap="none" spc="0" normalizeH="0" noProof="0" dirty="0" err="1">
                <a:ln>
                  <a:noFill/>
                </a:ln>
                <a:uLnTx/>
                <a:uFillTx/>
                <a:latin typeface="+mj-lt"/>
              </a:rPr>
              <a:t>Schopenhauer</a:t>
            </a:r>
            <a:r>
              <a:rPr kumimoji="0" lang="cs-CZ" sz="3200" b="1" u="none" strike="noStrike" kern="1200" cap="none" spc="0" normalizeH="0" noProof="0" dirty="0">
                <a:ln>
                  <a:noFill/>
                </a:ln>
                <a:uLnTx/>
                <a:uFillTx/>
                <a:latin typeface="+mj-lt"/>
              </a:rPr>
              <a:t>, Platón a </a:t>
            </a:r>
            <a:r>
              <a:rPr kumimoji="0" lang="cs-CZ" sz="3200" b="1" u="none" strike="noStrike" kern="1200" cap="none" spc="0" normalizeH="0" noProof="0" dirty="0" err="1">
                <a:ln>
                  <a:noFill/>
                </a:ln>
                <a:uLnTx/>
                <a:uFillTx/>
                <a:latin typeface="+mj-lt"/>
              </a:rPr>
              <a:t>Goethe</a:t>
            </a:r>
            <a:r>
              <a:rPr kumimoji="0" lang="cs-CZ" sz="3200" b="1" u="none" strike="noStrike" kern="1200" cap="none" spc="0" normalizeH="0" noProof="0" dirty="0">
                <a:ln>
                  <a:noFill/>
                </a:ln>
                <a:uLnTx/>
                <a:uFillTx/>
                <a:latin typeface="+mj-lt"/>
              </a:rPr>
              <a:t>. Očima jsme viděli – </a:t>
            </a:r>
            <a:r>
              <a:rPr kumimoji="0" lang="cs-CZ" sz="3200" b="1" u="none" strike="noStrike" kern="1200" cap="none" spc="0" normalizeH="0" noProof="0" dirty="0">
                <a:ln>
                  <a:noFill/>
                </a:ln>
                <a:solidFill>
                  <a:srgbClr val="FF0000"/>
                </a:solidFill>
                <a:uLnTx/>
                <a:uFillTx/>
                <a:latin typeface="+mj-lt"/>
              </a:rPr>
              <a:t>synekdocha</a:t>
            </a:r>
            <a:r>
              <a:rPr kumimoji="0" lang="cs-CZ" sz="3200" b="1" u="none" strike="noStrike" kern="1200" cap="none" spc="0" normalizeH="0" noProof="0" dirty="0">
                <a:ln>
                  <a:noFill/>
                </a:ln>
                <a:uLnTx/>
                <a:uFillTx/>
                <a:latin typeface="+mj-lt"/>
              </a:rPr>
              <a:t>; nerozhoduje duch, ale kartáč na boty – </a:t>
            </a:r>
            <a:r>
              <a:rPr kumimoji="0" lang="cs-CZ" sz="3200" b="1" u="none" strike="noStrike" kern="1200" cap="none" spc="0" normalizeH="0" noProof="0" dirty="0">
                <a:ln>
                  <a:noFill/>
                </a:ln>
                <a:solidFill>
                  <a:srgbClr val="FF0000"/>
                </a:solidFill>
                <a:uLnTx/>
                <a:uFillTx/>
                <a:latin typeface="+mj-lt"/>
              </a:rPr>
              <a:t>personifikace</a:t>
            </a:r>
            <a:r>
              <a:rPr kumimoji="0" lang="cs-CZ" sz="3200" b="1" u="none" strike="noStrike" kern="1200" cap="none" spc="0" normalizeH="0" noProof="0" dirty="0">
                <a:ln>
                  <a:noFill/>
                </a:ln>
                <a:uLnTx/>
                <a:uFillTx/>
                <a:latin typeface="+mj-lt"/>
              </a:rPr>
              <a:t> aj.</a:t>
            </a:r>
            <a:endParaRPr kumimoji="0" lang="cs-CZ" sz="3200" b="1" u="none" strike="noStrike" kern="1200" cap="none" spc="0" normalizeH="0" baseline="0" noProof="0" dirty="0">
              <a:ln>
                <a:noFill/>
              </a:ln>
              <a:uLnTx/>
              <a:uFillTx/>
              <a:latin typeface="+mj-lt"/>
            </a:endParaRP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600" b="1" i="0" u="none" strike="noStrike" kern="1200" cap="none" spc="0" normalizeH="0" baseline="0" noProof="0" dirty="0">
              <a:ln>
                <a:noFill/>
              </a:ln>
              <a:uLnTx/>
              <a:uFillTx/>
              <a:latin typeface="Monotype Corsiva" pitchFamily="66" charset="0"/>
            </a:endParaRPr>
          </a:p>
        </p:txBody>
      </p:sp>
      <p:sp>
        <p:nvSpPr>
          <p:cNvPr id="8" name="Zástupný symbol pro obsah 2"/>
          <p:cNvSpPr txBox="1">
            <a:spLocks/>
          </p:cNvSpPr>
          <p:nvPr/>
        </p:nvSpPr>
        <p:spPr>
          <a:xfrm>
            <a:off x="428596" y="5857892"/>
            <a:ext cx="8501122" cy="714380"/>
          </a:xfrm>
          <a:prstGeom prst="rect">
            <a:avLst/>
          </a:prstGeom>
          <a:gradFill flip="none" rotWithShape="1">
            <a:gsLst>
              <a:gs pos="0">
                <a:schemeClr val="bg1"/>
              </a:gs>
              <a:gs pos="50000">
                <a:schemeClr val="accent3">
                  <a:lumMod val="75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cs-CZ" sz="3200" b="1" dirty="0">
                <a:latin typeface="+mj-lt"/>
              </a:rPr>
              <a:t>3. Individuální řešení.</a:t>
            </a:r>
            <a:endParaRPr kumimoji="0" lang="cs-CZ" sz="3200" b="1" i="0" u="none" strike="noStrike" kern="1200" cap="none" spc="0" normalizeH="0" baseline="0" noProof="0" dirty="0">
              <a:ln>
                <a:noFill/>
              </a:ln>
              <a:uLnTx/>
              <a:uFillTx/>
              <a:latin typeface="+mj-lt"/>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obsah 2"/>
          <p:cNvSpPr txBox="1">
            <a:spLocks/>
          </p:cNvSpPr>
          <p:nvPr/>
        </p:nvSpPr>
        <p:spPr>
          <a:xfrm>
            <a:off x="285720" y="928670"/>
            <a:ext cx="8643998" cy="5572164"/>
          </a:xfrm>
          <a:prstGeom prst="rect">
            <a:avLst/>
          </a:prstGeom>
          <a:gradFill flip="none" rotWithShape="1">
            <a:gsLst>
              <a:gs pos="0">
                <a:schemeClr val="bg2">
                  <a:lumMod val="50000"/>
                </a:schemeClr>
              </a:gs>
              <a:gs pos="50000">
                <a:schemeClr val="bg1"/>
              </a:gs>
              <a:gs pos="100000">
                <a:schemeClr val="bg2">
                  <a:lumMod val="75000"/>
                </a:schemeClr>
              </a:gs>
            </a:gsLst>
            <a:lin ang="72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r>
              <a:rPr lang="cs-CZ" sz="1600" b="1" dirty="0">
                <a:latin typeface="Monotype Corsiva" pitchFamily="66" charset="0"/>
              </a:rPr>
              <a:t>       </a:t>
            </a:r>
            <a:r>
              <a:rPr lang="cs-CZ" sz="2400" b="1" dirty="0">
                <a:latin typeface="Monotype Corsiva" pitchFamily="66" charset="0"/>
              </a:rPr>
              <a:t>V polním lazaretu je hodně práce, páchne  to  tam jako vždy karbolem, hnisem a potem. Člověk je z baráku na ledacos zvyklý, ale tady by ti přec jen mohlo přijít  nanic. Ptáme se po Kemmerichovi; leží v jednom sále a uvítá nás slabým úsměvem radostí a bezmocným rozčilením. Co ležel  v bezvědomí, ukradli mu hodinky. </a:t>
            </a:r>
            <a:r>
              <a:rPr lang="cs-CZ" sz="2400" b="1" dirty="0" err="1">
                <a:latin typeface="Monotype Corsiva" pitchFamily="66" charset="0"/>
              </a:rPr>
              <a:t>Müller</a:t>
            </a:r>
            <a:r>
              <a:rPr lang="cs-CZ" sz="2400" b="1" dirty="0">
                <a:latin typeface="Monotype Corsiva" pitchFamily="66" charset="0"/>
              </a:rPr>
              <a:t> potřásá hlavou: ,,Já ti vždycky říkal, že nemáš tak pěkné hodinky nosit.“ </a:t>
            </a:r>
          </a:p>
          <a:p>
            <a:r>
              <a:rPr lang="cs-CZ" sz="2400" b="1" dirty="0">
                <a:latin typeface="Monotype Corsiva" pitchFamily="66" charset="0"/>
              </a:rPr>
              <a:t>     </a:t>
            </a:r>
            <a:r>
              <a:rPr lang="cs-CZ" sz="2400" b="1" dirty="0" err="1">
                <a:latin typeface="Monotype Corsiva" pitchFamily="66" charset="0"/>
              </a:rPr>
              <a:t>Müller</a:t>
            </a:r>
            <a:r>
              <a:rPr lang="cs-CZ" sz="2400" b="1" dirty="0">
                <a:latin typeface="Monotype Corsiva" pitchFamily="66" charset="0"/>
              </a:rPr>
              <a:t> je trochu nemotora a tvrdohlavec. Jinak by držel hubu, poněvadž každý vidí, že </a:t>
            </a:r>
            <a:r>
              <a:rPr lang="cs-CZ" sz="2400" b="1" dirty="0" err="1">
                <a:latin typeface="Monotype Corsiva" pitchFamily="66" charset="0"/>
              </a:rPr>
              <a:t>Kemmerich</a:t>
            </a:r>
            <a:r>
              <a:rPr lang="cs-CZ" sz="2400" b="1" dirty="0">
                <a:latin typeface="Monotype Corsiva" pitchFamily="66" charset="0"/>
              </a:rPr>
              <a:t> už z toho sálu nevyjde. Dostane-li opět hodinky či nedostane, je docela lhostejné, nanejvýš, že bychom je mohli poslat jeho rodině. „Jak se daří </a:t>
            </a:r>
            <a:r>
              <a:rPr lang="cs-CZ" sz="2400" b="1" dirty="0" err="1">
                <a:latin typeface="Monotype Corsiva" pitchFamily="66" charset="0"/>
              </a:rPr>
              <a:t>Frantíku</a:t>
            </a:r>
            <a:r>
              <a:rPr lang="cs-CZ" sz="2400" b="1" dirty="0">
                <a:latin typeface="Monotype Corsiva" pitchFamily="66" charset="0"/>
              </a:rPr>
              <a:t>?“ ptá se </a:t>
            </a:r>
            <a:r>
              <a:rPr lang="cs-CZ" sz="2400" b="1" dirty="0" err="1">
                <a:latin typeface="Monotype Corsiva" pitchFamily="66" charset="0"/>
              </a:rPr>
              <a:t>Kropp</a:t>
            </a:r>
            <a:r>
              <a:rPr lang="cs-CZ" sz="2400" b="1" dirty="0">
                <a:latin typeface="Monotype Corsiva" pitchFamily="66" charset="0"/>
              </a:rPr>
              <a:t>. </a:t>
            </a:r>
            <a:r>
              <a:rPr lang="cs-CZ" sz="2400" b="1" dirty="0" err="1">
                <a:latin typeface="Monotype Corsiva" pitchFamily="66" charset="0"/>
              </a:rPr>
              <a:t>Kemmerich</a:t>
            </a:r>
            <a:r>
              <a:rPr lang="cs-CZ" sz="2400" b="1" dirty="0">
                <a:latin typeface="Monotype Corsiva" pitchFamily="66" charset="0"/>
              </a:rPr>
              <a:t> svěsí hlavu. „Ujde to - mám jen zatracené bolesti v noze.“</a:t>
            </a:r>
          </a:p>
          <a:p>
            <a:r>
              <a:rPr lang="cs-CZ" sz="2400" b="1" dirty="0">
                <a:latin typeface="Monotype Corsiva" pitchFamily="66" charset="0"/>
              </a:rPr>
              <a:t>        Díváme se na jeho pokrývku. Jeho noha leží pod drátěným košem, přes ni tlustě leží svrchnice. Kopám </a:t>
            </a:r>
            <a:r>
              <a:rPr lang="cs-CZ" sz="2400" b="1" dirty="0" err="1">
                <a:latin typeface="Monotype Corsiva" pitchFamily="66" charset="0"/>
              </a:rPr>
              <a:t>Müllera</a:t>
            </a:r>
            <a:r>
              <a:rPr lang="cs-CZ" sz="2400" b="1" dirty="0">
                <a:latin typeface="Monotype Corsiva" pitchFamily="66" charset="0"/>
              </a:rPr>
              <a:t> do holeně, neboť by byl s to  </a:t>
            </a:r>
            <a:r>
              <a:rPr lang="cs-CZ" sz="2400" b="1" dirty="0" err="1">
                <a:latin typeface="Monotype Corsiva" pitchFamily="66" charset="0"/>
              </a:rPr>
              <a:t>Kemmericho</a:t>
            </a:r>
            <a:r>
              <a:rPr lang="cs-CZ" sz="2400" b="1" dirty="0">
                <a:latin typeface="Monotype Corsiva" pitchFamily="66" charset="0"/>
              </a:rPr>
              <a:t>-    </a:t>
            </a:r>
            <a:r>
              <a:rPr lang="cs-CZ" sz="2400" b="1" dirty="0" err="1">
                <a:latin typeface="Monotype Corsiva" pitchFamily="66" charset="0"/>
              </a:rPr>
              <a:t>vi</a:t>
            </a:r>
            <a:r>
              <a:rPr lang="cs-CZ" sz="2400" b="1" dirty="0">
                <a:latin typeface="Monotype Corsiva" pitchFamily="66" charset="0"/>
              </a:rPr>
              <a:t> říct to, co nám </a:t>
            </a:r>
            <a:r>
              <a:rPr lang="cs-CZ" sz="2400" b="1" dirty="0" err="1">
                <a:latin typeface="Monotype Corsiva" pitchFamily="66" charset="0"/>
              </a:rPr>
              <a:t>saniťáci</a:t>
            </a:r>
            <a:r>
              <a:rPr lang="cs-CZ" sz="2400" b="1" dirty="0">
                <a:latin typeface="Monotype Corsiva" pitchFamily="66" charset="0"/>
              </a:rPr>
              <a:t> už venku: že </a:t>
            </a:r>
            <a:r>
              <a:rPr lang="cs-CZ" sz="2400" b="1" dirty="0" err="1">
                <a:latin typeface="Monotype Corsiva" pitchFamily="66" charset="0"/>
              </a:rPr>
              <a:t>Kemmerich</a:t>
            </a:r>
            <a:r>
              <a:rPr lang="cs-CZ" sz="2400" b="1" dirty="0">
                <a:latin typeface="Monotype Corsiva" pitchFamily="66" charset="0"/>
              </a:rPr>
              <a:t> už nohu nemá. Amputovali mu ji.</a:t>
            </a:r>
          </a:p>
          <a:p>
            <a:pPr algn="just"/>
            <a:endParaRPr lang="cs-CZ" sz="2400" dirty="0">
              <a:latin typeface="+mj-lt"/>
            </a:endParaRPr>
          </a:p>
          <a:p>
            <a:pPr algn="just"/>
            <a:r>
              <a:rPr lang="cs-CZ" sz="2400" dirty="0">
                <a:latin typeface="+mj-lt"/>
              </a:rPr>
              <a:t>     </a:t>
            </a:r>
          </a:p>
          <a:p>
            <a:pPr algn="just"/>
            <a:r>
              <a:rPr lang="cs-CZ" sz="2400" dirty="0">
                <a:latin typeface="+mj-lt"/>
              </a:rPr>
              <a:t>     </a:t>
            </a:r>
            <a:r>
              <a:rPr lang="cs-CZ" sz="1400" dirty="0">
                <a:latin typeface="+mj-lt"/>
              </a:rPr>
              <a:t>  </a:t>
            </a:r>
            <a:r>
              <a:rPr lang="cs-CZ" sz="1600" dirty="0">
                <a:latin typeface="+mj-lt"/>
              </a:rPr>
              <a:t>  </a:t>
            </a:r>
            <a:r>
              <a:rPr lang="cs-CZ" sz="1600" dirty="0">
                <a:latin typeface="Arial"/>
              </a:rPr>
              <a:t> </a:t>
            </a:r>
            <a:r>
              <a:rPr lang="cs-CZ" sz="1600" dirty="0">
                <a:effectLst>
                  <a:outerShdw blurRad="38100" dist="38100" dir="2700000" algn="tl">
                    <a:srgbClr val="000000">
                      <a:alpha val="43137"/>
                    </a:srgbClr>
                  </a:outerShdw>
                </a:effectLst>
                <a:latin typeface="Arial"/>
              </a:rPr>
              <a:t> </a:t>
            </a:r>
          </a:p>
          <a:p>
            <a:r>
              <a:rPr lang="cs-CZ" sz="1600" dirty="0">
                <a:latin typeface="Arial"/>
              </a:rPr>
              <a:t>  </a:t>
            </a:r>
            <a:endParaRPr lang="cs-CZ" sz="1600" dirty="0"/>
          </a:p>
        </p:txBody>
      </p:sp>
      <p:sp>
        <p:nvSpPr>
          <p:cNvPr id="8" name="Obdélník 7"/>
          <p:cNvSpPr/>
          <p:nvPr/>
        </p:nvSpPr>
        <p:spPr>
          <a:xfrm>
            <a:off x="357158" y="142852"/>
            <a:ext cx="8358246" cy="584775"/>
          </a:xfrm>
          <a:prstGeom prst="rect">
            <a:avLst/>
          </a:prstGeom>
          <a:gradFill flip="none" rotWithShape="1">
            <a:gsLst>
              <a:gs pos="0">
                <a:schemeClr val="bg2">
                  <a:lumMod val="50000"/>
                  <a:alpha val="65000"/>
                </a:schemeClr>
              </a:gs>
              <a:gs pos="50000">
                <a:schemeClr val="bg1"/>
              </a:gs>
              <a:gs pos="100000">
                <a:schemeClr val="accent3">
                  <a:lumMod val="60000"/>
                  <a:lumOff val="40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3200" cap="none" spc="0" dirty="0">
                <a:ln w="17780" cmpd="sng">
                  <a:solidFill>
                    <a:schemeClr val="accent1">
                      <a:tint val="3000"/>
                    </a:schemeClr>
                  </a:solidFill>
                  <a:prstDash val="solid"/>
                  <a:miter lim="800000"/>
                </a:ln>
                <a:effectLst>
                  <a:outerShdw blurRad="38100" dist="38100" dir="2700000" algn="tl">
                    <a:srgbClr val="000000">
                      <a:alpha val="43137"/>
                    </a:srgbClr>
                  </a:outerShdw>
                </a:effectLst>
              </a:rPr>
              <a:t>Na západní frontě klid </a:t>
            </a:r>
            <a:r>
              <a:rPr lang="cs-CZ" sz="3200" cap="none" spc="0" dirty="0">
                <a:ln w="17780" cmpd="sng">
                  <a:solidFill>
                    <a:schemeClr val="accent1">
                      <a:tint val="3000"/>
                    </a:schemeClr>
                  </a:solidFill>
                  <a:prstDash val="solid"/>
                  <a:miter lim="800000"/>
                </a:ln>
              </a:rPr>
              <a:t>(1929) </a:t>
            </a:r>
            <a:r>
              <a:rPr lang="cs-CZ" sz="32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 výchozí text  3</a:t>
            </a:r>
            <a:endPar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1285852" y="357166"/>
            <a:ext cx="7643866" cy="707886"/>
          </a:xfrm>
          <a:prstGeom prst="rect">
            <a:avLst/>
          </a:prstGeom>
          <a:gradFill flip="none" rotWithShape="1">
            <a:gsLst>
              <a:gs pos="0">
                <a:schemeClr val="bg2">
                  <a:lumMod val="50000"/>
                </a:schemeClr>
              </a:gs>
              <a:gs pos="50000">
                <a:schemeClr val="bg1"/>
              </a:gs>
              <a:gs pos="100000">
                <a:schemeClr val="accent3">
                  <a:lumMod val="75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40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Otázky k výchozímu textu 3</a:t>
            </a:r>
          </a:p>
        </p:txBody>
      </p:sp>
      <p:sp>
        <p:nvSpPr>
          <p:cNvPr id="6" name="Zástupný symbol pro obsah 2"/>
          <p:cNvSpPr txBox="1">
            <a:spLocks/>
          </p:cNvSpPr>
          <p:nvPr/>
        </p:nvSpPr>
        <p:spPr>
          <a:xfrm>
            <a:off x="1214414" y="1428736"/>
            <a:ext cx="7572428" cy="1143008"/>
          </a:xfrm>
          <a:prstGeom prst="rect">
            <a:avLst/>
          </a:prstGeom>
          <a:gradFill flip="none" rotWithShape="1">
            <a:gsLst>
              <a:gs pos="0">
                <a:schemeClr val="accent3">
                  <a:lumMod val="60000"/>
                  <a:lumOff val="40000"/>
                </a:schemeClr>
              </a:gs>
              <a:gs pos="50000">
                <a:schemeClr val="bg1"/>
              </a:gs>
              <a:gs pos="100000">
                <a:schemeClr val="bg2">
                  <a:lumMod val="5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baseline="0" noProof="0" dirty="0">
                <a:ln>
                  <a:noFill/>
                </a:ln>
                <a:uLnTx/>
                <a:uFillTx/>
                <a:latin typeface="+mj-lt"/>
              </a:rPr>
              <a:t>1. Zasaďte </a:t>
            </a:r>
            <a:r>
              <a:rPr kumimoji="0" lang="cs-CZ" sz="3200" b="1" i="0" strike="noStrike" kern="1200" cap="none" spc="0" normalizeH="0" baseline="0" noProof="0" dirty="0">
                <a:ln>
                  <a:noFill/>
                </a:ln>
                <a:solidFill>
                  <a:srgbClr val="C00000"/>
                </a:solidFill>
                <a:uLnTx/>
                <a:uFillTx/>
                <a:latin typeface="+mj-lt"/>
              </a:rPr>
              <a:t>výňatek do kontextu </a:t>
            </a:r>
            <a:r>
              <a:rPr kumimoji="0" lang="cs-CZ" sz="3200" b="1" i="0" u="none" strike="noStrike" kern="1200" cap="none" spc="0" normalizeH="0" baseline="0" noProof="0" dirty="0">
                <a:ln>
                  <a:noFill/>
                </a:ln>
                <a:uLnTx/>
                <a:uFillTx/>
                <a:latin typeface="+mj-lt"/>
              </a:rPr>
              <a:t>celého díla. Určete jednající </a:t>
            </a:r>
            <a:r>
              <a:rPr kumimoji="0" lang="cs-CZ" sz="3200" b="1" i="0" u="none" strike="noStrike" kern="1200" cap="none" spc="0" normalizeH="0" baseline="0" noProof="0" dirty="0">
                <a:ln>
                  <a:noFill/>
                </a:ln>
                <a:solidFill>
                  <a:srgbClr val="C00000"/>
                </a:solidFill>
                <a:uLnTx/>
                <a:uFillTx/>
                <a:latin typeface="+mj-lt"/>
              </a:rPr>
              <a:t>postavy.</a:t>
            </a:r>
            <a:r>
              <a:rPr kumimoji="0" lang="cs-CZ" sz="3200" b="1" i="0" u="none" strike="noStrike" kern="1200" cap="none" spc="0" normalizeH="0" noProof="0" dirty="0">
                <a:ln>
                  <a:noFill/>
                </a:ln>
                <a:solidFill>
                  <a:srgbClr val="C00000"/>
                </a:solidFill>
                <a:uLnTx/>
                <a:uFillTx/>
                <a:latin typeface="+mj-lt"/>
              </a:rPr>
              <a:t> </a:t>
            </a:r>
            <a:endParaRPr kumimoji="0" lang="cs-CZ" sz="3200" b="1" i="0" u="none" strike="noStrike" kern="1200" cap="none" spc="0" normalizeH="0" baseline="0" noProof="0" dirty="0">
              <a:ln>
                <a:noFill/>
              </a:ln>
              <a:solidFill>
                <a:srgbClr val="C00000"/>
              </a:solidFill>
              <a:uLnTx/>
              <a:uFillTx/>
              <a:latin typeface="+mj-lt"/>
            </a:endParaRPr>
          </a:p>
        </p:txBody>
      </p:sp>
      <p:sp>
        <p:nvSpPr>
          <p:cNvPr id="7" name="Zástupný symbol pro obsah 2"/>
          <p:cNvSpPr txBox="1">
            <a:spLocks/>
          </p:cNvSpPr>
          <p:nvPr/>
        </p:nvSpPr>
        <p:spPr>
          <a:xfrm>
            <a:off x="1000100" y="2786058"/>
            <a:ext cx="7929618" cy="928694"/>
          </a:xfrm>
          <a:prstGeom prst="rect">
            <a:avLst/>
          </a:prstGeom>
          <a:gradFill flip="none" rotWithShape="1">
            <a:gsLst>
              <a:gs pos="0">
                <a:schemeClr val="bg1">
                  <a:lumMod val="95000"/>
                </a:schemeClr>
              </a:gs>
              <a:gs pos="93000">
                <a:schemeClr val="accent3"/>
              </a:gs>
              <a:gs pos="100000">
                <a:schemeClr val="bg1"/>
              </a:gs>
            </a:gsLst>
            <a:lin ang="60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u="none" strike="noStrike" kern="1200" cap="none" spc="0" normalizeH="0" baseline="0" noProof="0" dirty="0">
                <a:ln>
                  <a:noFill/>
                </a:ln>
                <a:uLnTx/>
                <a:uFillTx/>
                <a:latin typeface="+mj-lt"/>
              </a:rPr>
              <a:t>2. Jaký </a:t>
            </a:r>
            <a:r>
              <a:rPr kumimoji="0" lang="cs-CZ" sz="3200" b="1" u="none" strike="noStrike" kern="1200" cap="none" spc="0" normalizeH="0" baseline="0" noProof="0" dirty="0">
                <a:ln>
                  <a:noFill/>
                </a:ln>
                <a:solidFill>
                  <a:srgbClr val="C00000"/>
                </a:solidFill>
                <a:uLnTx/>
                <a:uFillTx/>
                <a:latin typeface="+mj-lt"/>
              </a:rPr>
              <a:t>slohový postup </a:t>
            </a:r>
            <a:r>
              <a:rPr kumimoji="0" lang="cs-CZ" sz="3200" b="1" u="none" strike="noStrike" kern="1200" cap="none" spc="0" normalizeH="0" baseline="0" noProof="0" dirty="0">
                <a:ln>
                  <a:noFill/>
                </a:ln>
                <a:uLnTx/>
                <a:uFillTx/>
                <a:latin typeface="+mj-lt"/>
              </a:rPr>
              <a:t>v něm převládá? </a:t>
            </a:r>
            <a:endParaRPr kumimoji="0" lang="cs-CZ" sz="3600" b="1" i="0" u="none" strike="noStrike" kern="1200" cap="none" spc="0" normalizeH="0" baseline="0" noProof="0" dirty="0">
              <a:ln>
                <a:noFill/>
              </a:ln>
              <a:uLnTx/>
              <a:uFillTx/>
              <a:latin typeface="Monotype Corsiva" pitchFamily="66" charset="0"/>
            </a:endParaRPr>
          </a:p>
        </p:txBody>
      </p:sp>
      <p:sp>
        <p:nvSpPr>
          <p:cNvPr id="8" name="Zástupný symbol pro obsah 2"/>
          <p:cNvSpPr txBox="1">
            <a:spLocks/>
          </p:cNvSpPr>
          <p:nvPr/>
        </p:nvSpPr>
        <p:spPr>
          <a:xfrm>
            <a:off x="1214414" y="3929066"/>
            <a:ext cx="7572428" cy="1143008"/>
          </a:xfrm>
          <a:prstGeom prst="rect">
            <a:avLst/>
          </a:prstGeom>
          <a:gradFill flip="none" rotWithShape="1">
            <a:gsLst>
              <a:gs pos="0">
                <a:schemeClr val="bg1"/>
              </a:gs>
              <a:gs pos="50000">
                <a:schemeClr val="accent3">
                  <a:lumMod val="60000"/>
                  <a:lumOff val="40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cs-CZ" sz="3200" b="1" dirty="0">
                <a:latin typeface="+mj-lt"/>
              </a:rPr>
              <a:t>3. Vysvětlete </a:t>
            </a:r>
            <a:r>
              <a:rPr lang="cs-CZ" sz="3200" b="1" dirty="0">
                <a:solidFill>
                  <a:srgbClr val="C00000"/>
                </a:solidFill>
                <a:latin typeface="+mj-lt"/>
              </a:rPr>
              <a:t>název textu</a:t>
            </a:r>
            <a:r>
              <a:rPr lang="cs-CZ" sz="3200" b="1" dirty="0">
                <a:latin typeface="+mj-lt"/>
              </a:rPr>
              <a:t>, také posuďte  jeho </a:t>
            </a:r>
            <a:r>
              <a:rPr lang="cs-CZ" sz="3200" b="1" dirty="0">
                <a:solidFill>
                  <a:srgbClr val="C00000"/>
                </a:solidFill>
                <a:latin typeface="+mj-lt"/>
              </a:rPr>
              <a:t>jazykovou stránku.</a:t>
            </a:r>
            <a:r>
              <a:rPr lang="cs-CZ" sz="3200" b="1" dirty="0">
                <a:latin typeface="+mj-lt"/>
              </a:rPr>
              <a:t> </a:t>
            </a:r>
            <a:endParaRPr kumimoji="0" lang="cs-CZ" sz="3200" b="1" i="0" u="none" strike="noStrike" kern="1200" cap="none" spc="0" normalizeH="0" baseline="0" noProof="0" dirty="0">
              <a:ln>
                <a:noFill/>
              </a:ln>
              <a:uLnTx/>
              <a:uFillTx/>
              <a:latin typeface="+mj-lt"/>
            </a:endParaRPr>
          </a:p>
        </p:txBody>
      </p:sp>
      <p:sp>
        <p:nvSpPr>
          <p:cNvPr id="9" name="Zástupný symbol pro obsah 2"/>
          <p:cNvSpPr txBox="1">
            <a:spLocks/>
          </p:cNvSpPr>
          <p:nvPr/>
        </p:nvSpPr>
        <p:spPr>
          <a:xfrm>
            <a:off x="1000100" y="5357826"/>
            <a:ext cx="7929618" cy="1143008"/>
          </a:xfrm>
          <a:prstGeom prst="rect">
            <a:avLst/>
          </a:prstGeom>
          <a:gradFill flip="none" rotWithShape="1">
            <a:gsLst>
              <a:gs pos="0">
                <a:schemeClr val="accent3">
                  <a:lumMod val="60000"/>
                  <a:lumOff val="40000"/>
                </a:schemeClr>
              </a:gs>
              <a:gs pos="50000">
                <a:schemeClr val="accent3">
                  <a:lumMod val="75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cs-CZ" sz="3200" b="1" dirty="0">
                <a:latin typeface="+mj-lt"/>
              </a:rPr>
              <a:t>4. Jakým slovem lze v textu nahradit výraz </a:t>
            </a:r>
            <a:r>
              <a:rPr lang="cs-CZ" sz="3200" b="1" dirty="0">
                <a:solidFill>
                  <a:srgbClr val="C00000"/>
                </a:solidFill>
                <a:latin typeface="+mj-lt"/>
              </a:rPr>
              <a:t>karbolem?  </a:t>
            </a:r>
            <a:endParaRPr kumimoji="0" lang="cs-CZ" sz="3200" b="1" i="0" u="none" strike="noStrike" kern="1200" cap="none" spc="0" normalizeH="0" baseline="0" noProof="0" dirty="0">
              <a:ln>
                <a:noFill/>
              </a:ln>
              <a:solidFill>
                <a:srgbClr val="C00000"/>
              </a:solidFill>
              <a:uLnTx/>
              <a:uFillTx/>
              <a:latin typeface="+mj-lt"/>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obsah 2"/>
          <p:cNvSpPr txBox="1">
            <a:spLocks/>
          </p:cNvSpPr>
          <p:nvPr/>
        </p:nvSpPr>
        <p:spPr>
          <a:xfrm>
            <a:off x="285720" y="1000108"/>
            <a:ext cx="8643998" cy="5643602"/>
          </a:xfrm>
          <a:prstGeom prst="rect">
            <a:avLst/>
          </a:prstGeom>
          <a:gradFill flip="none" rotWithShape="1">
            <a:gsLst>
              <a:gs pos="0">
                <a:schemeClr val="bg2">
                  <a:lumMod val="50000"/>
                </a:schemeClr>
              </a:gs>
              <a:gs pos="50000">
                <a:schemeClr val="bg1"/>
              </a:gs>
              <a:gs pos="100000">
                <a:schemeClr val="bg2">
                  <a:lumMod val="75000"/>
                </a:schemeClr>
              </a:gs>
            </a:gsLst>
            <a:lin ang="72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457200" indent="-457200" algn="just">
              <a:buAutoNum type="arabicPeriod"/>
            </a:pPr>
            <a:r>
              <a:rPr lang="cs-CZ" sz="2400" u="sng" dirty="0">
                <a:effectLst>
                  <a:outerShdw blurRad="38100" dist="38100" dir="2700000" algn="tl">
                    <a:srgbClr val="000000">
                      <a:alpha val="43137"/>
                    </a:srgbClr>
                  </a:outerShdw>
                </a:effectLst>
                <a:latin typeface="+mj-lt"/>
              </a:rPr>
              <a:t>Ukázka</a:t>
            </a:r>
            <a:r>
              <a:rPr lang="cs-CZ" sz="2400" dirty="0">
                <a:latin typeface="+mj-lt"/>
              </a:rPr>
              <a:t>   je spíše z počátků knihy. Chlapci jdou navštívit do lazaretu </a:t>
            </a:r>
            <a:r>
              <a:rPr lang="cs-CZ" sz="2400" u="sng" dirty="0">
                <a:latin typeface="+mj-lt"/>
              </a:rPr>
              <a:t>nemocného kamaráda </a:t>
            </a:r>
            <a:r>
              <a:rPr lang="cs-CZ" sz="2400" u="sng" dirty="0" err="1">
                <a:latin typeface="+mj-lt"/>
              </a:rPr>
              <a:t>Kemmericha</a:t>
            </a:r>
            <a:r>
              <a:rPr lang="cs-CZ" sz="2400" dirty="0">
                <a:latin typeface="+mj-lt"/>
              </a:rPr>
              <a:t>, jemuž  tam ukradli hodinky  a amputovali nohu.  </a:t>
            </a:r>
            <a:r>
              <a:rPr lang="cs-CZ" sz="2400" u="sng" dirty="0">
                <a:latin typeface="+mj-lt"/>
              </a:rPr>
              <a:t>Počet postav – čtyři</a:t>
            </a:r>
            <a:r>
              <a:rPr lang="cs-CZ" sz="2400" dirty="0">
                <a:latin typeface="+mj-lt"/>
              </a:rPr>
              <a:t>, a to Pavel (vypravěč), </a:t>
            </a:r>
            <a:r>
              <a:rPr lang="cs-CZ" sz="2400" dirty="0" err="1">
                <a:latin typeface="+mj-lt"/>
              </a:rPr>
              <a:t>Kemmerich</a:t>
            </a:r>
            <a:r>
              <a:rPr lang="cs-CZ" sz="2400" dirty="0">
                <a:latin typeface="+mj-lt"/>
              </a:rPr>
              <a:t>, </a:t>
            </a:r>
            <a:r>
              <a:rPr lang="cs-CZ" sz="2400" dirty="0" err="1">
                <a:latin typeface="+mj-lt"/>
              </a:rPr>
              <a:t>Müller</a:t>
            </a:r>
            <a:r>
              <a:rPr lang="cs-CZ" sz="2400" dirty="0">
                <a:latin typeface="+mj-lt"/>
              </a:rPr>
              <a:t> a </a:t>
            </a:r>
            <a:r>
              <a:rPr lang="cs-CZ" sz="2400" dirty="0" err="1">
                <a:latin typeface="+mj-lt"/>
              </a:rPr>
              <a:t>Kropp</a:t>
            </a:r>
            <a:r>
              <a:rPr lang="cs-CZ" sz="2400" dirty="0">
                <a:latin typeface="+mj-lt"/>
              </a:rPr>
              <a:t>. Všichni jsou spolužáci z jedné třídy, přátelé. Společně pod vlivem učitele narukovali do války.  </a:t>
            </a:r>
          </a:p>
          <a:p>
            <a:pPr marL="457200" indent="-457200" algn="just">
              <a:buAutoNum type="arabicPeriod"/>
            </a:pPr>
            <a:r>
              <a:rPr lang="cs-CZ" sz="2400" u="sng" dirty="0">
                <a:effectLst>
                  <a:outerShdw blurRad="38100" dist="38100" dir="2700000" algn="tl">
                    <a:srgbClr val="000000">
                      <a:alpha val="43137"/>
                    </a:srgbClr>
                  </a:outerShdw>
                </a:effectLst>
                <a:latin typeface="+mj-lt"/>
              </a:rPr>
              <a:t>Slohový postup</a:t>
            </a:r>
            <a:r>
              <a:rPr lang="cs-CZ" sz="2400" dirty="0">
                <a:latin typeface="+mj-lt"/>
              </a:rPr>
              <a:t> – popisný a vyprávěcí. </a:t>
            </a:r>
          </a:p>
          <a:p>
            <a:pPr marL="457200" indent="-457200" algn="just">
              <a:buAutoNum type="arabicPeriod"/>
            </a:pPr>
            <a:r>
              <a:rPr lang="cs-CZ" sz="2400" u="sng" dirty="0">
                <a:effectLst>
                  <a:outerShdw blurRad="38100" dist="38100" dir="2700000" algn="tl">
                    <a:srgbClr val="000000">
                      <a:alpha val="43137"/>
                    </a:srgbClr>
                  </a:outerShdw>
                </a:effectLst>
                <a:latin typeface="+mj-lt"/>
              </a:rPr>
              <a:t>Název díla </a:t>
            </a:r>
            <a:r>
              <a:rPr lang="cs-CZ" sz="2400" dirty="0">
                <a:latin typeface="+mj-lt"/>
              </a:rPr>
              <a:t>– podle zprávy velitelství něm. armády z října 1918, kdy Pavel zemřel. Ta se omezila na pouhé sdělení, že je na bojišti klid – ironie. ( v závěru románu). </a:t>
            </a:r>
            <a:r>
              <a:rPr lang="cs-CZ" sz="2400" u="sng" dirty="0" err="1">
                <a:latin typeface="+mj-lt"/>
              </a:rPr>
              <a:t>Jaz</a:t>
            </a:r>
            <a:r>
              <a:rPr lang="cs-CZ" sz="2400" u="sng" dirty="0">
                <a:latin typeface="+mj-lt"/>
              </a:rPr>
              <a:t>. stránka </a:t>
            </a:r>
            <a:r>
              <a:rPr lang="cs-CZ" sz="2400" dirty="0">
                <a:latin typeface="+mj-lt"/>
              </a:rPr>
              <a:t>– pasáž vypravěče v </a:t>
            </a:r>
            <a:r>
              <a:rPr lang="cs-CZ" sz="2400" dirty="0" err="1">
                <a:solidFill>
                  <a:srgbClr val="C00000"/>
                </a:solidFill>
                <a:effectLst>
                  <a:outerShdw blurRad="38100" dist="38100" dir="2700000" algn="tl">
                    <a:srgbClr val="000000">
                      <a:alpha val="43137"/>
                    </a:srgbClr>
                  </a:outerShdw>
                </a:effectLst>
                <a:latin typeface="+mj-lt"/>
              </a:rPr>
              <a:t>ich</a:t>
            </a:r>
            <a:r>
              <a:rPr lang="cs-CZ" sz="2400" dirty="0">
                <a:solidFill>
                  <a:srgbClr val="C00000"/>
                </a:solidFill>
                <a:effectLst>
                  <a:outerShdw blurRad="38100" dist="38100" dir="2700000" algn="tl">
                    <a:srgbClr val="000000">
                      <a:alpha val="43137"/>
                    </a:srgbClr>
                  </a:outerShdw>
                </a:effectLst>
                <a:latin typeface="+mj-lt"/>
              </a:rPr>
              <a:t>-formě</a:t>
            </a:r>
            <a:r>
              <a:rPr lang="cs-CZ" sz="2400" dirty="0">
                <a:latin typeface="+mj-lt"/>
              </a:rPr>
              <a:t> (Pavel) střídá přímá řeč a uvozovací věty. Spisovný jazyk s </a:t>
            </a:r>
            <a:r>
              <a:rPr lang="cs-CZ" sz="2400" dirty="0">
                <a:solidFill>
                  <a:srgbClr val="C00000"/>
                </a:solidFill>
                <a:effectLst>
                  <a:outerShdw blurRad="38100" dist="38100" dir="2700000" algn="tl">
                    <a:srgbClr val="000000">
                      <a:alpha val="43137"/>
                    </a:srgbClr>
                  </a:outerShdw>
                </a:effectLst>
                <a:latin typeface="+mj-lt"/>
              </a:rPr>
              <a:t>nespisovnými výrazy </a:t>
            </a:r>
            <a:r>
              <a:rPr lang="cs-CZ" sz="2400" dirty="0">
                <a:latin typeface="+mj-lt"/>
              </a:rPr>
              <a:t>(držel hubu). </a:t>
            </a:r>
            <a:r>
              <a:rPr lang="cs-CZ" sz="2400" dirty="0">
                <a:solidFill>
                  <a:srgbClr val="C00000"/>
                </a:solidFill>
                <a:effectLst>
                  <a:outerShdw blurRad="38100" dist="38100" dir="2700000" algn="tl">
                    <a:srgbClr val="000000">
                      <a:alpha val="43137"/>
                    </a:srgbClr>
                  </a:outerShdw>
                </a:effectLst>
                <a:latin typeface="+mj-lt"/>
              </a:rPr>
              <a:t>Eufemismus </a:t>
            </a:r>
            <a:r>
              <a:rPr lang="cs-CZ" sz="2400" dirty="0">
                <a:latin typeface="+mj-lt"/>
              </a:rPr>
              <a:t>– každý vidí, že </a:t>
            </a:r>
            <a:r>
              <a:rPr lang="cs-CZ" sz="2400" dirty="0" err="1">
                <a:latin typeface="+mj-lt"/>
              </a:rPr>
              <a:t>Kemmerich</a:t>
            </a:r>
            <a:r>
              <a:rPr lang="cs-CZ" sz="2400" dirty="0">
                <a:latin typeface="+mj-lt"/>
              </a:rPr>
              <a:t> už z toho baráku nevyjde; přirovnání …</a:t>
            </a:r>
          </a:p>
          <a:p>
            <a:pPr marL="457200" indent="-457200" algn="just">
              <a:buAutoNum type="arabicPeriod"/>
            </a:pPr>
            <a:r>
              <a:rPr lang="cs-CZ" sz="2400" u="sng" dirty="0">
                <a:latin typeface="+mj-lt"/>
              </a:rPr>
              <a:t>Výraz </a:t>
            </a:r>
            <a:r>
              <a:rPr lang="cs-CZ" sz="2400" u="sng" dirty="0">
                <a:solidFill>
                  <a:srgbClr val="C00000"/>
                </a:solidFill>
                <a:effectLst>
                  <a:outerShdw blurRad="38100" dist="38100" dir="2700000" algn="tl">
                    <a:srgbClr val="000000">
                      <a:alpha val="43137"/>
                    </a:srgbClr>
                  </a:outerShdw>
                </a:effectLst>
                <a:latin typeface="+mj-lt"/>
              </a:rPr>
              <a:t>karbolem</a:t>
            </a:r>
            <a:r>
              <a:rPr lang="cs-CZ" sz="2400" u="sng" dirty="0">
                <a:latin typeface="+mj-lt"/>
              </a:rPr>
              <a:t> </a:t>
            </a:r>
            <a:r>
              <a:rPr lang="cs-CZ" sz="2400" dirty="0">
                <a:latin typeface="+mj-lt"/>
              </a:rPr>
              <a:t>– dezinfekcí (</a:t>
            </a:r>
            <a:r>
              <a:rPr lang="cs-CZ" sz="2400" b="1" dirty="0">
                <a:latin typeface="+mj-lt"/>
              </a:rPr>
              <a:t>f</a:t>
            </a:r>
            <a:r>
              <a:rPr lang="cs-CZ" sz="2400" b="1" dirty="0"/>
              <a:t>enol</a:t>
            </a:r>
            <a:r>
              <a:rPr lang="cs-CZ" sz="2400" dirty="0"/>
              <a:t> také známý jako </a:t>
            </a:r>
            <a:r>
              <a:rPr lang="cs-CZ" sz="2400" b="1" dirty="0"/>
              <a:t>kyselina karbolová</a:t>
            </a:r>
            <a:r>
              <a:rPr lang="cs-CZ" sz="2400" dirty="0"/>
              <a:t>, </a:t>
            </a:r>
            <a:r>
              <a:rPr lang="cs-CZ" sz="2400" b="1" dirty="0"/>
              <a:t>hydroxybenzen</a:t>
            </a:r>
            <a:r>
              <a:rPr lang="cs-CZ" sz="2400" dirty="0"/>
              <a:t>, </a:t>
            </a:r>
            <a:r>
              <a:rPr lang="cs-CZ" sz="2400" b="1" dirty="0"/>
              <a:t>karbol</a:t>
            </a:r>
            <a:r>
              <a:rPr lang="cs-CZ" sz="2400" dirty="0"/>
              <a:t>, </a:t>
            </a:r>
            <a:r>
              <a:rPr lang="cs-CZ" sz="2400" b="1" dirty="0" err="1"/>
              <a:t>benzenol</a:t>
            </a:r>
            <a:r>
              <a:rPr lang="cs-CZ" sz="2400" dirty="0"/>
              <a:t>).</a:t>
            </a:r>
            <a:endParaRPr lang="cs-CZ" sz="2400" dirty="0">
              <a:latin typeface="+mj-lt"/>
            </a:endParaRPr>
          </a:p>
          <a:p>
            <a:pPr algn="just"/>
            <a:r>
              <a:rPr lang="cs-CZ" sz="2400" dirty="0">
                <a:latin typeface="+mj-lt"/>
              </a:rPr>
              <a:t>     </a:t>
            </a:r>
          </a:p>
        </p:txBody>
      </p:sp>
      <p:sp>
        <p:nvSpPr>
          <p:cNvPr id="4" name="Obdélník 3"/>
          <p:cNvSpPr/>
          <p:nvPr/>
        </p:nvSpPr>
        <p:spPr>
          <a:xfrm>
            <a:off x="1214414" y="142852"/>
            <a:ext cx="7643866" cy="707886"/>
          </a:xfrm>
          <a:prstGeom prst="rect">
            <a:avLst/>
          </a:prstGeom>
          <a:gradFill flip="none" rotWithShape="1">
            <a:gsLst>
              <a:gs pos="0">
                <a:schemeClr val="bg2">
                  <a:lumMod val="50000"/>
                </a:schemeClr>
              </a:gs>
              <a:gs pos="50000">
                <a:schemeClr val="bg1"/>
              </a:gs>
              <a:gs pos="100000">
                <a:schemeClr val="accent3">
                  <a:lumMod val="75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40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Odpovědi k výchozímu textu 3</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obsah 2"/>
          <p:cNvSpPr txBox="1">
            <a:spLocks/>
          </p:cNvSpPr>
          <p:nvPr/>
        </p:nvSpPr>
        <p:spPr>
          <a:xfrm>
            <a:off x="285720" y="1000108"/>
            <a:ext cx="8643998" cy="5643602"/>
          </a:xfrm>
          <a:prstGeom prst="rect">
            <a:avLst/>
          </a:prstGeom>
          <a:gradFill flip="none" rotWithShape="1">
            <a:gsLst>
              <a:gs pos="0">
                <a:schemeClr val="bg2">
                  <a:lumMod val="50000"/>
                </a:schemeClr>
              </a:gs>
              <a:gs pos="50000">
                <a:schemeClr val="bg1"/>
              </a:gs>
              <a:gs pos="100000">
                <a:schemeClr val="bg2">
                  <a:lumMod val="75000"/>
                </a:schemeClr>
              </a:gs>
            </a:gsLst>
            <a:lin ang="72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algn="just"/>
            <a:r>
              <a:rPr lang="cs-CZ" sz="2400" dirty="0">
                <a:latin typeface="+mj-lt"/>
              </a:rPr>
              <a:t>4. </a:t>
            </a:r>
            <a:r>
              <a:rPr lang="cs-CZ" sz="2400" dirty="0">
                <a:solidFill>
                  <a:srgbClr val="C00000"/>
                </a:solidFill>
                <a:effectLst>
                  <a:outerShdw blurRad="38100" dist="38100" dir="2700000" algn="tl">
                    <a:srgbClr val="000000">
                      <a:alpha val="43137"/>
                    </a:srgbClr>
                  </a:outerShdw>
                </a:effectLst>
                <a:latin typeface="+mj-lt"/>
              </a:rPr>
              <a:t>Karbol </a:t>
            </a:r>
            <a:r>
              <a:rPr lang="cs-CZ" sz="2400" dirty="0">
                <a:latin typeface="+mj-lt"/>
              </a:rPr>
              <a:t>– také označovaný jako ,,vůně nemocnice“. Jedná se o bezbarvou jedovatou látku sladkého dehtovitého zápachu s antiseptickými (dezinfekčními) účinky.</a:t>
            </a:r>
          </a:p>
          <a:p>
            <a:pPr algn="just"/>
            <a:r>
              <a:rPr lang="cs-CZ" sz="2400" dirty="0">
                <a:latin typeface="+mj-lt"/>
                <a:hlinkClick r:id="rId2"/>
              </a:rPr>
              <a:t>http://cs.wikipedia.org/wiki/Fenol</a:t>
            </a:r>
            <a:endParaRPr lang="cs-CZ" sz="2400" dirty="0">
              <a:latin typeface="+mj-lt"/>
            </a:endParaRPr>
          </a:p>
          <a:p>
            <a:pPr algn="just"/>
            <a:endParaRPr lang="cs-CZ" sz="2400" dirty="0">
              <a:effectLst>
                <a:outerShdw blurRad="38100" dist="38100" dir="2700000" algn="tl">
                  <a:srgbClr val="000000">
                    <a:alpha val="43137"/>
                  </a:srgbClr>
                </a:outerShdw>
              </a:effectLst>
            </a:endParaRPr>
          </a:p>
          <a:p>
            <a:pPr algn="just"/>
            <a:r>
              <a:rPr lang="cs-CZ" sz="2400" dirty="0">
                <a:solidFill>
                  <a:srgbClr val="C00000"/>
                </a:solidFill>
                <a:effectLst>
                  <a:outerShdw blurRad="38100" dist="38100" dir="2700000" algn="tl">
                    <a:srgbClr val="000000">
                      <a:alpha val="43137"/>
                    </a:srgbClr>
                  </a:outerShdw>
                </a:effectLst>
              </a:rPr>
              <a:t>          Chemický vzorec </a:t>
            </a:r>
            <a:r>
              <a:rPr lang="cs-CZ" sz="2400" dirty="0">
                <a:solidFill>
                  <a:srgbClr val="C00000"/>
                </a:solidFill>
              </a:rPr>
              <a:t>- C</a:t>
            </a:r>
            <a:r>
              <a:rPr lang="cs-CZ" sz="2400" baseline="-25000" dirty="0">
                <a:solidFill>
                  <a:srgbClr val="C00000"/>
                </a:solidFill>
              </a:rPr>
              <a:t>6</a:t>
            </a:r>
            <a:r>
              <a:rPr lang="cs-CZ" sz="2400" dirty="0">
                <a:solidFill>
                  <a:srgbClr val="C00000"/>
                </a:solidFill>
              </a:rPr>
              <a:t>H</a:t>
            </a:r>
            <a:r>
              <a:rPr lang="cs-CZ" sz="2400" baseline="-25000" dirty="0">
                <a:solidFill>
                  <a:srgbClr val="C00000"/>
                </a:solidFill>
              </a:rPr>
              <a:t>5</a:t>
            </a:r>
            <a:r>
              <a:rPr lang="cs-CZ" sz="2400" dirty="0">
                <a:solidFill>
                  <a:srgbClr val="C00000"/>
                </a:solidFill>
              </a:rPr>
              <a:t>OH</a:t>
            </a:r>
          </a:p>
          <a:p>
            <a:pPr algn="just"/>
            <a:endParaRPr lang="cs-CZ" sz="2400" dirty="0"/>
          </a:p>
          <a:p>
            <a:pPr algn="just"/>
            <a:endParaRPr lang="cs-CZ" sz="2400" dirty="0"/>
          </a:p>
          <a:p>
            <a:pPr algn="just"/>
            <a:endParaRPr lang="cs-CZ" sz="2400" dirty="0"/>
          </a:p>
          <a:p>
            <a:pPr algn="just"/>
            <a:endParaRPr lang="cs-CZ" sz="2400" dirty="0"/>
          </a:p>
          <a:p>
            <a:pPr algn="just"/>
            <a:endParaRPr lang="cs-CZ" sz="2400" dirty="0"/>
          </a:p>
          <a:p>
            <a:pPr algn="just"/>
            <a:r>
              <a:rPr lang="cs-CZ" sz="2400" dirty="0"/>
              <a:t> </a:t>
            </a:r>
            <a:endParaRPr lang="cs-CZ" sz="2400" dirty="0">
              <a:latin typeface="+mj-lt"/>
            </a:endParaRPr>
          </a:p>
        </p:txBody>
      </p:sp>
      <p:sp>
        <p:nvSpPr>
          <p:cNvPr id="4" name="Obdélník 3"/>
          <p:cNvSpPr/>
          <p:nvPr/>
        </p:nvSpPr>
        <p:spPr>
          <a:xfrm>
            <a:off x="1214414" y="142852"/>
            <a:ext cx="7643866" cy="707886"/>
          </a:xfrm>
          <a:prstGeom prst="rect">
            <a:avLst/>
          </a:prstGeom>
          <a:gradFill flip="none" rotWithShape="1">
            <a:gsLst>
              <a:gs pos="0">
                <a:schemeClr val="bg2">
                  <a:lumMod val="50000"/>
                </a:schemeClr>
              </a:gs>
              <a:gs pos="50000">
                <a:schemeClr val="bg1"/>
              </a:gs>
              <a:gs pos="100000">
                <a:schemeClr val="accent3">
                  <a:lumMod val="75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40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Odpovědi k výchozímu textu 3</a:t>
            </a:r>
          </a:p>
        </p:txBody>
      </p:sp>
      <p:pic>
        <p:nvPicPr>
          <p:cNvPr id="40962" name="Picture 2" descr="File:Phenol chemical structure.png">
            <a:hlinkClick r:id="rId3"/>
          </p:cNvPr>
          <p:cNvPicPr>
            <a:picLocks noChangeAspect="1" noChangeArrowheads="1"/>
          </p:cNvPicPr>
          <p:nvPr/>
        </p:nvPicPr>
        <p:blipFill>
          <a:blip r:embed="rId4" cstate="print"/>
          <a:srcRect/>
          <a:stretch>
            <a:fillRect/>
          </a:stretch>
        </p:blipFill>
        <p:spPr bwMode="auto">
          <a:xfrm>
            <a:off x="571472" y="3429000"/>
            <a:ext cx="4617816" cy="27860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0964" name="Picture 4" descr="File:Phenol-3D-vdW.png">
            <a:hlinkClick r:id="rId5"/>
          </p:cNvPr>
          <p:cNvPicPr>
            <a:picLocks noChangeAspect="1" noChangeArrowheads="1"/>
          </p:cNvPicPr>
          <p:nvPr/>
        </p:nvPicPr>
        <p:blipFill>
          <a:blip r:embed="rId6" cstate="email"/>
          <a:srcRect/>
          <a:stretch>
            <a:fillRect/>
          </a:stretch>
        </p:blipFill>
        <p:spPr bwMode="auto">
          <a:xfrm>
            <a:off x="5500694" y="2643182"/>
            <a:ext cx="3252807" cy="3683236"/>
          </a:xfrm>
          <a:prstGeom prst="rect">
            <a:avLst/>
          </a:prstGeom>
          <a:noFill/>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3571868" y="357166"/>
            <a:ext cx="4857785" cy="1200329"/>
          </a:xfrm>
          <a:prstGeom prst="rect">
            <a:avLst/>
          </a:prstGeom>
          <a:gradFill>
            <a:gsLst>
              <a:gs pos="10000">
                <a:schemeClr val="accent3">
                  <a:lumMod val="75000"/>
                </a:schemeClr>
              </a:gs>
              <a:gs pos="50000">
                <a:schemeClr val="bg1"/>
              </a:gs>
              <a:gs pos="100000">
                <a:schemeClr val="accent3">
                  <a:lumMod val="60000"/>
                  <a:lumOff val="40000"/>
                </a:schemeClr>
              </a:gs>
            </a:gsLst>
            <a:lin ang="2400000" scaled="0"/>
          </a:gradFill>
          <a:ln w="19050">
            <a:solidFill>
              <a:schemeClr val="tx1"/>
            </a:solidFill>
          </a:ln>
          <a:effectLst>
            <a:outerShdw dist="50800" dir="5400000" algn="ctr" rotWithShape="0">
              <a:srgbClr val="000000">
                <a:alpha val="43137"/>
              </a:srgbClr>
            </a:outerShdw>
          </a:effectLst>
        </p:spPr>
        <p:txBody>
          <a:bodyPr wrap="square">
            <a:spAutoFit/>
          </a:bodyPr>
          <a:lstStyle/>
          <a:p>
            <a:pPr algn="ctr"/>
            <a:r>
              <a:rPr lang="cs-CZ" sz="3600" b="1" dirty="0">
                <a:effectLst>
                  <a:outerShdw blurRad="38100" dist="38100" dir="2700000" algn="tl">
                    <a:srgbClr val="000000">
                      <a:alpha val="43137"/>
                    </a:srgbClr>
                  </a:outerShdw>
                </a:effectLst>
                <a:latin typeface="Monotype Corsiva" pitchFamily="66" charset="0"/>
              </a:rPr>
              <a:t>Vyluštěte  </a:t>
            </a:r>
            <a:r>
              <a:rPr lang="cs-CZ" sz="3600" b="1" dirty="0">
                <a:solidFill>
                  <a:srgbClr val="C00000"/>
                </a:solidFill>
                <a:effectLst>
                  <a:outerShdw blurRad="38100" dist="38100" dir="2700000" algn="tl">
                    <a:srgbClr val="000000">
                      <a:alpha val="43137"/>
                    </a:srgbClr>
                  </a:outerShdw>
                </a:effectLst>
                <a:latin typeface="Monotype Corsiva" pitchFamily="66" charset="0"/>
              </a:rPr>
              <a:t>přesmyčky</a:t>
            </a:r>
          </a:p>
          <a:p>
            <a:pPr algn="ctr"/>
            <a:r>
              <a:rPr lang="cs-CZ" sz="3600" b="1" dirty="0">
                <a:effectLst>
                  <a:outerShdw blurRad="38100" dist="38100" dir="2700000" algn="tl">
                    <a:srgbClr val="000000">
                      <a:alpha val="43137"/>
                    </a:srgbClr>
                  </a:outerShdw>
                </a:effectLst>
                <a:latin typeface="Monotype Corsiva" pitchFamily="66" charset="0"/>
              </a:rPr>
              <a:t>děl   E. M. Remarqua</a:t>
            </a:r>
          </a:p>
        </p:txBody>
      </p:sp>
      <p:sp>
        <p:nvSpPr>
          <p:cNvPr id="11" name="Slunce 10"/>
          <p:cNvSpPr/>
          <p:nvPr/>
        </p:nvSpPr>
        <p:spPr>
          <a:xfrm>
            <a:off x="3571868" y="3786190"/>
            <a:ext cx="1643074" cy="1500198"/>
          </a:xfrm>
          <a:prstGeom prst="sun">
            <a:avLst/>
          </a:prstGeom>
          <a:gradFill>
            <a:gsLst>
              <a:gs pos="0">
                <a:schemeClr val="accent3">
                  <a:lumMod val="75000"/>
                </a:schemeClr>
              </a:gs>
              <a:gs pos="50000">
                <a:schemeClr val="accent3">
                  <a:lumMod val="60000"/>
                  <a:lumOff val="40000"/>
                </a:schemeClr>
              </a:gs>
              <a:gs pos="100000">
                <a:schemeClr val="bg1"/>
              </a:gs>
            </a:gsLst>
            <a:lin ang="5400000" scaled="0"/>
          </a:gradFill>
          <a:ln>
            <a:solidFill>
              <a:schemeClr val="tx1"/>
            </a:solidFill>
          </a:ln>
          <a:effectLst>
            <a:outerShdw blurRad="50800" dist="50800" dir="5400000" algn="ctr" rotWithShape="0">
              <a:srgbClr val="000000">
                <a:alpha val="9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4000" b="1" dirty="0">
                <a:solidFill>
                  <a:srgbClr val="C00000"/>
                </a:solidFill>
                <a:cs typeface="Aharoni" pitchFamily="2" charset="-79"/>
              </a:rPr>
              <a:t>?</a:t>
            </a:r>
          </a:p>
        </p:txBody>
      </p:sp>
      <p:sp>
        <p:nvSpPr>
          <p:cNvPr id="13" name="Zaoblený obdélník 12"/>
          <p:cNvSpPr/>
          <p:nvPr/>
        </p:nvSpPr>
        <p:spPr>
          <a:xfrm>
            <a:off x="5143504" y="3000372"/>
            <a:ext cx="3714776"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SETAC  TÁPKYZ</a:t>
            </a:r>
          </a:p>
        </p:txBody>
      </p:sp>
      <p:sp>
        <p:nvSpPr>
          <p:cNvPr id="15" name="Zaoblený obdélník 14"/>
          <p:cNvSpPr/>
          <p:nvPr/>
        </p:nvSpPr>
        <p:spPr>
          <a:xfrm>
            <a:off x="4929190" y="5572140"/>
            <a:ext cx="3786214"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NĚZTÝVÍ  KUOBLO</a:t>
            </a:r>
          </a:p>
        </p:txBody>
      </p:sp>
      <p:sp>
        <p:nvSpPr>
          <p:cNvPr id="17" name="Zaoblený obdélník 16"/>
          <p:cNvSpPr/>
          <p:nvPr/>
        </p:nvSpPr>
        <p:spPr>
          <a:xfrm>
            <a:off x="5429256" y="4214818"/>
            <a:ext cx="3429024"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RENÝČ  KISELBO</a:t>
            </a:r>
          </a:p>
        </p:txBody>
      </p:sp>
      <p:sp>
        <p:nvSpPr>
          <p:cNvPr id="18" name="Zaoblený obdélník 17"/>
          <p:cNvSpPr/>
          <p:nvPr/>
        </p:nvSpPr>
        <p:spPr>
          <a:xfrm>
            <a:off x="214282" y="3000372"/>
            <a:ext cx="3786214"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TIŘ  DÁRIMAKA</a:t>
            </a:r>
          </a:p>
        </p:txBody>
      </p:sp>
      <p:sp>
        <p:nvSpPr>
          <p:cNvPr id="19" name="Zaoblený obdélník 18"/>
          <p:cNvSpPr/>
          <p:nvPr/>
        </p:nvSpPr>
        <p:spPr>
          <a:xfrm>
            <a:off x="357158" y="5572140"/>
            <a:ext cx="3714776"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SIKAJR  TAVIOŽ</a:t>
            </a:r>
          </a:p>
        </p:txBody>
      </p:sp>
      <p:sp>
        <p:nvSpPr>
          <p:cNvPr id="20" name="Zaoblený obdélník 19"/>
          <p:cNvSpPr/>
          <p:nvPr/>
        </p:nvSpPr>
        <p:spPr>
          <a:xfrm>
            <a:off x="214282" y="4214818"/>
            <a:ext cx="3071802"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TÍNYS  V  JIRÁ</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3571868" y="357166"/>
            <a:ext cx="4857785" cy="1200329"/>
          </a:xfrm>
          <a:prstGeom prst="rect">
            <a:avLst/>
          </a:prstGeom>
          <a:gradFill>
            <a:gsLst>
              <a:gs pos="10000">
                <a:schemeClr val="accent3">
                  <a:lumMod val="75000"/>
                </a:schemeClr>
              </a:gs>
              <a:gs pos="50000">
                <a:schemeClr val="bg1"/>
              </a:gs>
              <a:gs pos="100000">
                <a:schemeClr val="accent3">
                  <a:lumMod val="60000"/>
                  <a:lumOff val="40000"/>
                </a:schemeClr>
              </a:gs>
            </a:gsLst>
            <a:lin ang="2400000" scaled="0"/>
          </a:gradFill>
          <a:ln w="19050">
            <a:solidFill>
              <a:schemeClr val="tx1"/>
            </a:solidFill>
          </a:ln>
          <a:effectLst>
            <a:outerShdw dist="50800" dir="5400000" algn="ctr" rotWithShape="0">
              <a:srgbClr val="000000">
                <a:alpha val="43137"/>
              </a:srgbClr>
            </a:outerShdw>
          </a:effectLst>
        </p:spPr>
        <p:txBody>
          <a:bodyPr wrap="square">
            <a:spAutoFit/>
          </a:bodyPr>
          <a:lstStyle/>
          <a:p>
            <a:pPr algn="ctr"/>
            <a:r>
              <a:rPr lang="cs-CZ" sz="3600" b="1" dirty="0">
                <a:effectLst>
                  <a:outerShdw blurRad="38100" dist="38100" dir="2700000" algn="tl">
                    <a:srgbClr val="000000">
                      <a:alpha val="43137"/>
                    </a:srgbClr>
                  </a:outerShdw>
                </a:effectLst>
                <a:latin typeface="Monotype Corsiva" pitchFamily="66" charset="0"/>
              </a:rPr>
              <a:t>Vyluštěte  </a:t>
            </a:r>
            <a:r>
              <a:rPr lang="cs-CZ" sz="3600" b="1" dirty="0">
                <a:solidFill>
                  <a:srgbClr val="C00000"/>
                </a:solidFill>
                <a:effectLst>
                  <a:outerShdw blurRad="38100" dist="38100" dir="2700000" algn="tl">
                    <a:srgbClr val="000000">
                      <a:alpha val="43137"/>
                    </a:srgbClr>
                  </a:outerShdw>
                </a:effectLst>
                <a:latin typeface="Monotype Corsiva" pitchFamily="66" charset="0"/>
              </a:rPr>
              <a:t>přesmyčky</a:t>
            </a:r>
          </a:p>
          <a:p>
            <a:pPr algn="ctr"/>
            <a:r>
              <a:rPr lang="cs-CZ" sz="3600" b="1" dirty="0">
                <a:effectLst>
                  <a:outerShdw blurRad="38100" dist="38100" dir="2700000" algn="tl">
                    <a:srgbClr val="000000">
                      <a:alpha val="43137"/>
                    </a:srgbClr>
                  </a:outerShdw>
                </a:effectLst>
                <a:latin typeface="Monotype Corsiva" pitchFamily="66" charset="0"/>
              </a:rPr>
              <a:t>děl   E. M. Remarqua</a:t>
            </a:r>
          </a:p>
        </p:txBody>
      </p:sp>
      <p:sp>
        <p:nvSpPr>
          <p:cNvPr id="11" name="Slunce 10"/>
          <p:cNvSpPr/>
          <p:nvPr/>
        </p:nvSpPr>
        <p:spPr>
          <a:xfrm>
            <a:off x="3571868" y="3786190"/>
            <a:ext cx="1643074" cy="1500198"/>
          </a:xfrm>
          <a:prstGeom prst="sun">
            <a:avLst/>
          </a:prstGeom>
          <a:gradFill>
            <a:gsLst>
              <a:gs pos="0">
                <a:schemeClr val="accent3">
                  <a:lumMod val="75000"/>
                </a:schemeClr>
              </a:gs>
              <a:gs pos="50000">
                <a:schemeClr val="accent3">
                  <a:lumMod val="60000"/>
                  <a:lumOff val="40000"/>
                </a:schemeClr>
              </a:gs>
              <a:gs pos="100000">
                <a:schemeClr val="bg1"/>
              </a:gs>
            </a:gsLst>
            <a:lin ang="5400000" scaled="0"/>
          </a:gradFill>
          <a:ln>
            <a:solidFill>
              <a:schemeClr val="tx1"/>
            </a:solidFill>
          </a:ln>
          <a:effectLst>
            <a:outerShdw blurRad="50800" dist="50800" dir="5400000" algn="ctr" rotWithShape="0">
              <a:srgbClr val="000000">
                <a:alpha val="9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4000" b="1" dirty="0">
                <a:solidFill>
                  <a:srgbClr val="C00000"/>
                </a:solidFill>
                <a:cs typeface="Aharoni" pitchFamily="2" charset="-79"/>
              </a:rPr>
              <a:t>?</a:t>
            </a:r>
          </a:p>
        </p:txBody>
      </p:sp>
      <p:sp>
        <p:nvSpPr>
          <p:cNvPr id="13" name="Zaoblený obdélník 12"/>
          <p:cNvSpPr/>
          <p:nvPr/>
        </p:nvSpPr>
        <p:spPr>
          <a:xfrm>
            <a:off x="5143504" y="3000372"/>
            <a:ext cx="3714776"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CESTA  ZPÁTKY</a:t>
            </a:r>
          </a:p>
        </p:txBody>
      </p:sp>
      <p:sp>
        <p:nvSpPr>
          <p:cNvPr id="15" name="Zaoblený obdélník 14"/>
          <p:cNvSpPr/>
          <p:nvPr/>
        </p:nvSpPr>
        <p:spPr>
          <a:xfrm>
            <a:off x="4929190" y="5572140"/>
            <a:ext cx="3786214"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VÍTĚZNÝ OBLOUK</a:t>
            </a:r>
          </a:p>
        </p:txBody>
      </p:sp>
      <p:sp>
        <p:nvSpPr>
          <p:cNvPr id="17" name="Zaoblený obdélník 16"/>
          <p:cNvSpPr/>
          <p:nvPr/>
        </p:nvSpPr>
        <p:spPr>
          <a:xfrm>
            <a:off x="5429256" y="4214818"/>
            <a:ext cx="3429024"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ČERNÝ OBELISK</a:t>
            </a:r>
          </a:p>
        </p:txBody>
      </p:sp>
      <p:sp>
        <p:nvSpPr>
          <p:cNvPr id="18" name="Zaoblený obdélník 17"/>
          <p:cNvSpPr/>
          <p:nvPr/>
        </p:nvSpPr>
        <p:spPr>
          <a:xfrm>
            <a:off x="214282" y="3000372"/>
            <a:ext cx="3786214"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TŘI  KAMARÁDI</a:t>
            </a:r>
          </a:p>
        </p:txBody>
      </p:sp>
      <p:sp>
        <p:nvSpPr>
          <p:cNvPr id="19" name="Zaoblený obdélník 18"/>
          <p:cNvSpPr/>
          <p:nvPr/>
        </p:nvSpPr>
        <p:spPr>
          <a:xfrm>
            <a:off x="357158" y="5572140"/>
            <a:ext cx="3714776"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JISKRA  ŽIVOTA</a:t>
            </a:r>
          </a:p>
        </p:txBody>
      </p:sp>
      <p:sp>
        <p:nvSpPr>
          <p:cNvPr id="20" name="Zaoblený obdélník 19"/>
          <p:cNvSpPr/>
          <p:nvPr/>
        </p:nvSpPr>
        <p:spPr>
          <a:xfrm>
            <a:off x="214282" y="4214818"/>
            <a:ext cx="3071802" cy="785818"/>
          </a:xfrm>
          <a:prstGeom prst="roundRect">
            <a:avLst/>
          </a:prstGeom>
          <a:gradFill>
            <a:gsLst>
              <a:gs pos="10000">
                <a:schemeClr val="accent3">
                  <a:lumMod val="60000"/>
                  <a:lumOff val="40000"/>
                </a:schemeClr>
              </a:gs>
              <a:gs pos="50000">
                <a:schemeClr val="accent3">
                  <a:lumMod val="60000"/>
                  <a:lumOff val="40000"/>
                </a:schemeClr>
              </a:gs>
              <a:gs pos="100000">
                <a:schemeClr val="bg1"/>
              </a:gs>
            </a:gsLst>
            <a:lin ang="2400000" scaled="0"/>
          </a:gradFill>
          <a:ln w="44450">
            <a:solidFill>
              <a:schemeClr val="tx1"/>
            </a:solidFill>
          </a:ln>
          <a:effectLst>
            <a:outerShdw blurRad="50800" dist="50800" dir="5400000" sx="19000" sy="19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3600" b="1" dirty="0">
                <a:solidFill>
                  <a:srgbClr val="C00000"/>
                </a:solidFill>
                <a:effectLst>
                  <a:outerShdw blurRad="38100" dist="38100" dir="2700000" algn="tl">
                    <a:srgbClr val="000000">
                      <a:alpha val="43137"/>
                    </a:srgbClr>
                  </a:outerShdw>
                </a:effectLst>
              </a:rPr>
              <a:t>STÍNY V RÁJI</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2"/>
          <p:cNvSpPr txBox="1">
            <a:spLocks/>
          </p:cNvSpPr>
          <p:nvPr/>
        </p:nvSpPr>
        <p:spPr>
          <a:xfrm>
            <a:off x="1142976" y="285728"/>
            <a:ext cx="7786742" cy="2071702"/>
          </a:xfrm>
          <a:prstGeom prst="rect">
            <a:avLst/>
          </a:prstGeom>
          <a:no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600" b="1" i="0" u="none" strike="noStrike" kern="1200" cap="none" spc="0" normalizeH="0" baseline="0" noProof="0" dirty="0">
                <a:ln>
                  <a:noFill/>
                </a:ln>
                <a:solidFill>
                  <a:srgbClr val="C00000"/>
                </a:solidFill>
                <a:uLnTx/>
                <a:uFillTx/>
                <a:latin typeface="Monotype Corsiva" pitchFamily="66" charset="0"/>
                <a:ea typeface="+mn-ea"/>
                <a:cs typeface="+mn-cs"/>
              </a:rPr>
              <a:t>Na</a:t>
            </a:r>
            <a:r>
              <a:rPr kumimoji="0" lang="cs-CZ" sz="3600" b="1" i="0" u="none" strike="noStrike" kern="1200" cap="none" spc="0" normalizeH="0" noProof="0" dirty="0">
                <a:ln>
                  <a:noFill/>
                </a:ln>
                <a:solidFill>
                  <a:srgbClr val="C00000"/>
                </a:solidFill>
                <a:uLnTx/>
                <a:uFillTx/>
                <a:latin typeface="Monotype Corsiva" pitchFamily="66" charset="0"/>
                <a:ea typeface="+mn-ea"/>
                <a:cs typeface="+mn-cs"/>
              </a:rPr>
              <a:t> západní frontě klid   (1979)</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noProof="0" dirty="0">
                <a:ln>
                  <a:noFill/>
                </a:ln>
                <a:solidFill>
                  <a:srgbClr val="C00000"/>
                </a:solidFill>
                <a:uLnTx/>
                <a:uFillTx/>
                <a:latin typeface="Monotype Corsiva" pitchFamily="66" charset="0"/>
                <a:ea typeface="+mn-ea"/>
                <a:cs typeface="+mn-cs"/>
                <a:hlinkClick r:id="rId2"/>
              </a:rPr>
              <a:t>http://www.</a:t>
            </a:r>
            <a:r>
              <a:rPr kumimoji="0" lang="cs-CZ" sz="3200" b="1" i="0" u="none" strike="noStrike" kern="1200" cap="none" spc="0" normalizeH="0" noProof="0" dirty="0" err="1">
                <a:ln>
                  <a:noFill/>
                </a:ln>
                <a:solidFill>
                  <a:srgbClr val="C00000"/>
                </a:solidFill>
                <a:uLnTx/>
                <a:uFillTx/>
                <a:latin typeface="Monotype Corsiva" pitchFamily="66" charset="0"/>
                <a:ea typeface="+mn-ea"/>
                <a:cs typeface="+mn-cs"/>
                <a:hlinkClick r:id="rId2"/>
              </a:rPr>
              <a:t>youtube.com</a:t>
            </a:r>
            <a:r>
              <a:rPr kumimoji="0" lang="cs-CZ" sz="3200" b="1" i="0" u="none" strike="noStrike" kern="1200" cap="none" spc="0" normalizeH="0" noProof="0" dirty="0">
                <a:ln>
                  <a:noFill/>
                </a:ln>
                <a:solidFill>
                  <a:srgbClr val="C00000"/>
                </a:solidFill>
                <a:uLnTx/>
                <a:uFillTx/>
                <a:latin typeface="Monotype Corsiva" pitchFamily="66" charset="0"/>
                <a:ea typeface="+mn-ea"/>
                <a:cs typeface="+mn-cs"/>
                <a:hlinkClick r:id="rId2"/>
              </a:rPr>
              <a:t>/</a:t>
            </a:r>
            <a:r>
              <a:rPr kumimoji="0" lang="cs-CZ" sz="3200" b="1" i="0" u="none" strike="noStrike" kern="1200" cap="none" spc="0" normalizeH="0" noProof="0" dirty="0" err="1">
                <a:ln>
                  <a:noFill/>
                </a:ln>
                <a:solidFill>
                  <a:srgbClr val="C00000"/>
                </a:solidFill>
                <a:uLnTx/>
                <a:uFillTx/>
                <a:latin typeface="Monotype Corsiva" pitchFamily="66" charset="0"/>
                <a:ea typeface="+mn-ea"/>
                <a:cs typeface="+mn-cs"/>
                <a:hlinkClick r:id="rId2"/>
              </a:rPr>
              <a:t>watch</a:t>
            </a:r>
            <a:r>
              <a:rPr kumimoji="0" lang="cs-CZ" sz="3200" b="1" i="0" u="none" strike="noStrike" kern="1200" cap="none" spc="0" normalizeH="0" noProof="0" dirty="0">
                <a:ln>
                  <a:noFill/>
                </a:ln>
                <a:solidFill>
                  <a:srgbClr val="C00000"/>
                </a:solidFill>
                <a:uLnTx/>
                <a:uFillTx/>
                <a:latin typeface="Monotype Corsiva" pitchFamily="66" charset="0"/>
                <a:ea typeface="+mn-ea"/>
                <a:cs typeface="+mn-cs"/>
                <a:hlinkClick r:id="rId2"/>
              </a:rPr>
              <a:t>?v=9IiUnNrts5M</a:t>
            </a:r>
            <a:endParaRPr kumimoji="0" lang="cs-CZ" sz="3200" b="1" i="0" u="none" strike="noStrike" kern="1200" cap="none" spc="0" normalizeH="0" noProof="0" dirty="0">
              <a:ln>
                <a:noFill/>
              </a:ln>
              <a:solidFill>
                <a:srgbClr val="C00000"/>
              </a:solidFill>
              <a:uLnTx/>
              <a:uFillTx/>
              <a:latin typeface="Monotype Corsiva" pitchFamily="66"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noProof="0" dirty="0">
                <a:ln>
                  <a:noFill/>
                </a:ln>
                <a:solidFill>
                  <a:srgbClr val="C00000"/>
                </a:solidFill>
                <a:uLnTx/>
                <a:uFillTx/>
                <a:latin typeface="Monotype Corsiva" pitchFamily="66" charset="0"/>
                <a:ea typeface="+mn-ea"/>
                <a:cs typeface="+mn-cs"/>
                <a:hlinkClick r:id="rId3"/>
              </a:rPr>
              <a:t>http://www.</a:t>
            </a:r>
            <a:r>
              <a:rPr kumimoji="0" lang="cs-CZ" sz="2800" b="1" i="0" u="none" strike="noStrike" kern="1200" cap="none" spc="0" normalizeH="0" noProof="0" dirty="0" err="1">
                <a:ln>
                  <a:noFill/>
                </a:ln>
                <a:solidFill>
                  <a:srgbClr val="C00000"/>
                </a:solidFill>
                <a:uLnTx/>
                <a:uFillTx/>
                <a:latin typeface="Monotype Corsiva" pitchFamily="66" charset="0"/>
                <a:ea typeface="+mn-ea"/>
                <a:cs typeface="+mn-cs"/>
                <a:hlinkClick r:id="rId3"/>
              </a:rPr>
              <a:t>youtube.com</a:t>
            </a:r>
            <a:r>
              <a:rPr kumimoji="0" lang="cs-CZ" sz="2800" b="1" i="0" u="none" strike="noStrike" kern="1200" cap="none" spc="0" normalizeH="0" noProof="0" dirty="0">
                <a:ln>
                  <a:noFill/>
                </a:ln>
                <a:solidFill>
                  <a:srgbClr val="C00000"/>
                </a:solidFill>
                <a:uLnTx/>
                <a:uFillTx/>
                <a:latin typeface="Monotype Corsiva" pitchFamily="66" charset="0"/>
                <a:ea typeface="+mn-ea"/>
                <a:cs typeface="+mn-cs"/>
                <a:hlinkClick r:id="rId3"/>
              </a:rPr>
              <a:t>/</a:t>
            </a:r>
            <a:r>
              <a:rPr kumimoji="0" lang="cs-CZ" sz="2800" b="1" i="0" u="none" strike="noStrike" kern="1200" cap="none" spc="0" normalizeH="0" noProof="0" dirty="0" err="1">
                <a:ln>
                  <a:noFill/>
                </a:ln>
                <a:solidFill>
                  <a:srgbClr val="C00000"/>
                </a:solidFill>
                <a:uLnTx/>
                <a:uFillTx/>
                <a:latin typeface="Monotype Corsiva" pitchFamily="66" charset="0"/>
                <a:ea typeface="+mn-ea"/>
                <a:cs typeface="+mn-cs"/>
                <a:hlinkClick r:id="rId3"/>
              </a:rPr>
              <a:t>watch</a:t>
            </a:r>
            <a:r>
              <a:rPr kumimoji="0" lang="cs-CZ" sz="2800" b="1" i="0" u="none" strike="noStrike" kern="1200" cap="none" spc="0" normalizeH="0" noProof="0" dirty="0">
                <a:ln>
                  <a:noFill/>
                </a:ln>
                <a:solidFill>
                  <a:srgbClr val="C00000"/>
                </a:solidFill>
                <a:uLnTx/>
                <a:uFillTx/>
                <a:latin typeface="Monotype Corsiva" pitchFamily="66" charset="0"/>
                <a:ea typeface="+mn-ea"/>
                <a:cs typeface="+mn-cs"/>
                <a:hlinkClick r:id="rId3"/>
              </a:rPr>
              <a:t>?v=aZz9VX0k2Mg</a:t>
            </a:r>
            <a:endParaRPr kumimoji="0" lang="cs-CZ" sz="2800" b="1" i="0" u="none" strike="noStrike" kern="1200" cap="none" spc="0" normalizeH="0" noProof="0" dirty="0">
              <a:ln>
                <a:noFill/>
              </a:ln>
              <a:solidFill>
                <a:srgbClr val="C00000"/>
              </a:solidFill>
              <a:uLnTx/>
              <a:uFillTx/>
              <a:latin typeface="Monotype Corsiva" pitchFamily="66"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noProof="0" dirty="0">
              <a:ln>
                <a:noFill/>
              </a:ln>
              <a:solidFill>
                <a:srgbClr val="C00000"/>
              </a:solidFill>
              <a:uLnTx/>
              <a:uFillTx/>
              <a:latin typeface="Monotype Corsiva" pitchFamily="66"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600" b="1" i="0" u="none" strike="noStrike" kern="1200" cap="none" spc="0" normalizeH="0" noProof="0" dirty="0">
              <a:ln>
                <a:noFill/>
              </a:ln>
              <a:solidFill>
                <a:srgbClr val="C00000"/>
              </a:solidFill>
              <a:uLnTx/>
              <a:uFillTx/>
              <a:latin typeface="Monotype Corsiva" pitchFamily="66"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baseline="0" noProof="0" dirty="0">
              <a:ln>
                <a:noFill/>
              </a:ln>
              <a:solidFill>
                <a:srgbClr val="C00000"/>
              </a:solidFill>
              <a:uLnTx/>
              <a:uFillTx/>
              <a:latin typeface="Monotype Corsiva" pitchFamily="66" charset="0"/>
              <a:ea typeface="+mn-ea"/>
              <a:cs typeface="+mn-cs"/>
            </a:endParaRPr>
          </a:p>
        </p:txBody>
      </p:sp>
      <p:sp>
        <p:nvSpPr>
          <p:cNvPr id="6" name="Zástupný symbol pro obsah 2">
            <a:hlinkClick r:id="rId4"/>
          </p:cNvPr>
          <p:cNvSpPr txBox="1">
            <a:spLocks/>
          </p:cNvSpPr>
          <p:nvPr/>
        </p:nvSpPr>
        <p:spPr>
          <a:xfrm>
            <a:off x="3000364" y="2571744"/>
            <a:ext cx="5500726" cy="1357322"/>
          </a:xfrm>
          <a:prstGeom prst="rect">
            <a:avLst/>
          </a:prstGeom>
          <a:gradFill>
            <a:gsLst>
              <a:gs pos="0">
                <a:schemeClr val="accent3">
                  <a:lumMod val="60000"/>
                  <a:lumOff val="40000"/>
                </a:schemeClr>
              </a:gs>
              <a:gs pos="50000">
                <a:schemeClr val="bg1"/>
              </a:gs>
              <a:gs pos="100000">
                <a:schemeClr val="accent3">
                  <a:lumMod val="60000"/>
                  <a:lumOff val="40000"/>
                </a:schemeClr>
              </a:gs>
            </a:gsLst>
            <a:lin ang="2700000" scaled="1"/>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rmAutofit/>
          </a:bodyPr>
          <a:lstStyle/>
          <a:p>
            <a:pPr lvl="0" algn="ctr">
              <a:spcBef>
                <a:spcPct val="20000"/>
              </a:spcBef>
            </a:pPr>
            <a:r>
              <a:rPr kumimoji="0" lang="cs-CZ" sz="3200" b="1" i="0" u="none" strike="noStrike" kern="1200" cap="none" spc="0" normalizeH="0" baseline="0" noProof="0" dirty="0">
                <a:ln>
                  <a:noFill/>
                </a:ln>
                <a:uLnTx/>
                <a:uFillTx/>
                <a:latin typeface="Monotype Corsiva" pitchFamily="66" charset="0"/>
                <a:ea typeface="+mn-ea"/>
                <a:cs typeface="+mn-cs"/>
              </a:rPr>
              <a:t>Podívejte</a:t>
            </a:r>
            <a:r>
              <a:rPr kumimoji="0" lang="cs-CZ" sz="3200" b="1" i="0" u="none" strike="noStrike" kern="1200" cap="none" spc="0" normalizeH="0" noProof="0" dirty="0">
                <a:ln>
                  <a:noFill/>
                </a:ln>
                <a:uLnTx/>
                <a:uFillTx/>
                <a:latin typeface="Monotype Corsiva" pitchFamily="66" charset="0"/>
                <a:ea typeface="+mn-ea"/>
                <a:cs typeface="+mn-cs"/>
              </a:rPr>
              <a:t> se na  obě videa a vypracujte odpovědi na </a:t>
            </a:r>
            <a:r>
              <a:rPr lang="cs-CZ" sz="3200" b="1" dirty="0">
                <a:latin typeface="Monotype Corsiva" pitchFamily="66" charset="0"/>
              </a:rPr>
              <a:t>otázky. </a:t>
            </a:r>
          </a:p>
          <a:p>
            <a:pPr lvl="0" algn="ctr">
              <a:spcBef>
                <a:spcPct val="20000"/>
              </a:spcBef>
            </a:pPr>
            <a:endParaRPr lang="cs-CZ" sz="3200" b="1" dirty="0">
              <a:latin typeface="Monotype Corsiva" pitchFamily="66" charset="0"/>
            </a:endParaRP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noProof="0" dirty="0">
              <a:ln>
                <a:noFill/>
              </a:ln>
              <a:uLnTx/>
              <a:uFillTx/>
              <a:latin typeface="Monotype Corsiva" pitchFamily="66" charset="0"/>
              <a:ea typeface="+mn-ea"/>
              <a:cs typeface="+mn-cs"/>
            </a:endParaRP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noProof="0" dirty="0">
              <a:ln>
                <a:noFill/>
              </a:ln>
              <a:uLnTx/>
              <a:uFillTx/>
              <a:latin typeface="Monotype Corsiva" pitchFamily="66" charset="0"/>
              <a:ea typeface="+mn-ea"/>
              <a:cs typeface="+mn-cs"/>
            </a:endParaRP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baseline="0" noProof="0" dirty="0">
              <a:ln>
                <a:noFill/>
              </a:ln>
              <a:uLnTx/>
              <a:uFillTx/>
              <a:latin typeface="Monotype Corsiva" pitchFamily="66" charset="0"/>
              <a:ea typeface="+mn-ea"/>
              <a:cs typeface="+mn-cs"/>
            </a:endParaRPr>
          </a:p>
        </p:txBody>
      </p:sp>
      <p:sp>
        <p:nvSpPr>
          <p:cNvPr id="10" name="Zástupný symbol pro obsah 2">
            <a:hlinkClick r:id="rId4"/>
          </p:cNvPr>
          <p:cNvSpPr txBox="1">
            <a:spLocks/>
          </p:cNvSpPr>
          <p:nvPr/>
        </p:nvSpPr>
        <p:spPr>
          <a:xfrm>
            <a:off x="357158" y="4214818"/>
            <a:ext cx="8572560" cy="2286016"/>
          </a:xfrm>
          <a:prstGeom prst="rect">
            <a:avLst/>
          </a:prstGeom>
          <a:gradFill>
            <a:gsLst>
              <a:gs pos="0">
                <a:schemeClr val="accent3">
                  <a:lumMod val="60000"/>
                  <a:lumOff val="40000"/>
                </a:schemeClr>
              </a:gs>
              <a:gs pos="50000">
                <a:schemeClr val="bg1"/>
              </a:gs>
              <a:gs pos="100000">
                <a:schemeClr val="accent3">
                  <a:lumMod val="60000"/>
                  <a:lumOff val="40000"/>
                </a:schemeClr>
              </a:gs>
            </a:gsLst>
            <a:lin ang="2700000" scaled="1"/>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rmAutofit fontScale="92500" lnSpcReduction="10000"/>
          </a:bodyPr>
          <a:lstStyle/>
          <a:p>
            <a:pPr marL="514350" lvl="0" indent="-514350">
              <a:spcBef>
                <a:spcPct val="20000"/>
              </a:spcBef>
              <a:buAutoNum type="arabicPeriod"/>
            </a:pPr>
            <a:r>
              <a:rPr lang="cs-CZ" sz="3200" b="1" dirty="0">
                <a:latin typeface="+mj-lt"/>
              </a:rPr>
              <a:t>Jak se vám filmové zpracování líbí? Srovnejte s knihou.</a:t>
            </a:r>
          </a:p>
          <a:p>
            <a:pPr marL="514350" lvl="0" indent="-514350">
              <a:spcBef>
                <a:spcPct val="20000"/>
              </a:spcBef>
              <a:buAutoNum type="arabicPeriod"/>
            </a:pPr>
            <a:r>
              <a:rPr lang="cs-CZ" sz="3200" b="1" dirty="0">
                <a:latin typeface="+mj-lt"/>
              </a:rPr>
              <a:t>Vyberte si jeden z komentářů a reagujte na něj.  </a:t>
            </a:r>
            <a:r>
              <a:rPr lang="cs-CZ" sz="3200" b="1" dirty="0">
                <a:latin typeface="+mj-lt"/>
                <a:hlinkClick r:id="rId5"/>
              </a:rPr>
              <a:t>http://www.</a:t>
            </a:r>
            <a:r>
              <a:rPr lang="cs-CZ" sz="3200" b="1" dirty="0" err="1">
                <a:latin typeface="+mj-lt"/>
                <a:hlinkClick r:id="rId5"/>
              </a:rPr>
              <a:t>csfd.cz</a:t>
            </a:r>
            <a:r>
              <a:rPr lang="cs-CZ" sz="3200" b="1" dirty="0">
                <a:latin typeface="+mj-lt"/>
                <a:hlinkClick r:id="rId5"/>
              </a:rPr>
              <a:t>/film/13270-na-zapadni-fronte-klid/</a:t>
            </a:r>
            <a:endParaRPr lang="cs-CZ" sz="3200" b="1" dirty="0">
              <a:latin typeface="+mj-lt"/>
            </a:endParaRP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noProof="0" dirty="0">
              <a:ln>
                <a:noFill/>
              </a:ln>
              <a:uLnTx/>
              <a:uFillTx/>
              <a:latin typeface="Monotype Corsiva" pitchFamily="66" charset="0"/>
              <a:ea typeface="+mn-ea"/>
              <a:cs typeface="+mn-cs"/>
            </a:endParaRP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noProof="0" dirty="0">
              <a:ln>
                <a:noFill/>
              </a:ln>
              <a:uLnTx/>
              <a:uFillTx/>
              <a:latin typeface="Monotype Corsiva" pitchFamily="66" charset="0"/>
              <a:ea typeface="+mn-ea"/>
              <a:cs typeface="+mn-cs"/>
            </a:endParaRP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baseline="0" noProof="0" dirty="0">
              <a:ln>
                <a:noFill/>
              </a:ln>
              <a:uLnTx/>
              <a:uFillTx/>
              <a:latin typeface="Monotype Corsiva" pitchFamily="66" charset="0"/>
              <a:ea typeface="+mn-ea"/>
              <a:cs typeface="+mn-cs"/>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214282" y="214290"/>
            <a:ext cx="8643998" cy="646331"/>
          </a:xfrm>
          <a:prstGeom prst="rect">
            <a:avLst/>
          </a:prstGeom>
          <a:gradFill flip="none" rotWithShape="1">
            <a:gsLst>
              <a:gs pos="0">
                <a:schemeClr val="accent3">
                  <a:lumMod val="60000"/>
                  <a:lumOff val="40000"/>
                </a:schemeClr>
              </a:gs>
              <a:gs pos="50000">
                <a:schemeClr val="bg1"/>
              </a:gs>
              <a:gs pos="100000">
                <a:schemeClr val="accent3">
                  <a:lumMod val="40000"/>
                  <a:lumOff val="60000"/>
                </a:schemeClr>
              </a:gs>
            </a:gsLst>
            <a:path path="circle">
              <a:fillToRect l="100000" t="100000"/>
            </a:path>
            <a:tileRect r="-100000" b="-100000"/>
          </a:gradFill>
          <a:ln w="31750">
            <a:solidFill>
              <a:schemeClr val="tx1"/>
            </a:solidFill>
          </a:ln>
          <a:effectLst>
            <a:outerShdw dist="127000" dir="7680000" sx="46000" sy="46000" algn="ctr" rotWithShape="0">
              <a:srgbClr val="000000">
                <a:alpha val="43137"/>
              </a:srgbClr>
            </a:outerShdw>
          </a:effectLst>
        </p:spPr>
        <p:txBody>
          <a:bodyPr wrap="square" lIns="91440" tIns="45720" rIns="91440" bIns="45720">
            <a:spAutoFit/>
          </a:bodyPr>
          <a:lstStyle/>
          <a:p>
            <a:pPr algn="ctr"/>
            <a:r>
              <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Určete </a:t>
            </a:r>
            <a:r>
              <a:rPr lang="cs-CZ" sz="3600" b="1" cap="none" spc="0"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rPr>
              <a:t>správnost tvrzení</a:t>
            </a:r>
            <a:r>
              <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 chybná opravte. </a:t>
            </a:r>
          </a:p>
        </p:txBody>
      </p:sp>
      <p:sp>
        <p:nvSpPr>
          <p:cNvPr id="6" name="Zástupný symbol pro obsah 2"/>
          <p:cNvSpPr txBox="1">
            <a:spLocks/>
          </p:cNvSpPr>
          <p:nvPr/>
        </p:nvSpPr>
        <p:spPr>
          <a:xfrm>
            <a:off x="214282" y="1071546"/>
            <a:ext cx="8643998" cy="1285884"/>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514350" lvl="0" indent="-514350">
              <a:spcBef>
                <a:spcPct val="20000"/>
              </a:spcBef>
              <a:buAutoNum type="alphaLcParenR"/>
            </a:pPr>
            <a:r>
              <a:rPr kumimoji="0" lang="cs-CZ" sz="3200" b="1" i="0" u="none" strike="noStrike" kern="1200" cap="none" spc="0" normalizeH="0" baseline="0" noProof="0" dirty="0">
                <a:ln>
                  <a:noFill/>
                </a:ln>
                <a:effectLst>
                  <a:outerShdw blurRad="38100" dist="38100" dir="2700000" algn="tl">
                    <a:srgbClr val="000000">
                      <a:alpha val="43137"/>
                    </a:srgbClr>
                  </a:outerShdw>
                </a:effectLst>
                <a:uLnTx/>
                <a:uFillTx/>
                <a:latin typeface="+mj-lt"/>
              </a:rPr>
              <a:t>Román </a:t>
            </a:r>
            <a:r>
              <a:rPr kumimoji="0" lang="cs-CZ"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j-lt"/>
              </a:rPr>
              <a:t>Na záp</a:t>
            </a:r>
            <a:r>
              <a:rPr lang="cs-CZ" sz="3200" b="1" dirty="0">
                <a:solidFill>
                  <a:srgbClr val="C00000"/>
                </a:solidFill>
                <a:effectLst>
                  <a:outerShdw blurRad="38100" dist="38100" dir="2700000" algn="tl">
                    <a:srgbClr val="000000">
                      <a:alpha val="43137"/>
                    </a:srgbClr>
                  </a:outerShdw>
                </a:effectLst>
                <a:latin typeface="+mj-lt"/>
              </a:rPr>
              <a:t>adní</a:t>
            </a:r>
            <a:r>
              <a:rPr kumimoji="0" lang="cs-CZ"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j-lt"/>
              </a:rPr>
              <a:t> frontě klid </a:t>
            </a:r>
            <a:r>
              <a:rPr kumimoji="0" lang="cs-CZ" sz="3200" b="1" i="0" u="none" strike="noStrike" kern="1200" cap="none" spc="0" normalizeH="0" baseline="0" noProof="0" dirty="0">
                <a:ln>
                  <a:noFill/>
                </a:ln>
                <a:effectLst>
                  <a:outerShdw blurRad="38100" dist="38100" dir="2700000" algn="tl">
                    <a:srgbClr val="000000">
                      <a:alpha val="43137"/>
                    </a:srgbClr>
                  </a:outerShdw>
                </a:effectLst>
                <a:uLnTx/>
                <a:uFillTx/>
                <a:latin typeface="+mj-lt"/>
              </a:rPr>
              <a:t>byl autorovou</a:t>
            </a:r>
            <a:r>
              <a:rPr kumimoji="0" lang="cs-CZ" sz="3200" b="1" i="0" u="none" strike="noStrike" kern="1200" cap="none" spc="0" normalizeH="0" noProof="0" dirty="0">
                <a:ln>
                  <a:noFill/>
                </a:ln>
                <a:effectLst>
                  <a:outerShdw blurRad="38100" dist="38100" dir="2700000" algn="tl">
                    <a:srgbClr val="000000">
                      <a:alpha val="43137"/>
                    </a:srgbClr>
                  </a:outerShdw>
                </a:effectLst>
                <a:uLnTx/>
                <a:uFillTx/>
                <a:latin typeface="+mj-lt"/>
              </a:rPr>
              <a:t>  </a:t>
            </a:r>
            <a:r>
              <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rPr>
              <a:t>prvoti</a:t>
            </a:r>
            <a:r>
              <a:rPr lang="cs-CZ" sz="3600" b="1" baseline="0" dirty="0" err="1">
                <a:effectLst>
                  <a:outerShdw blurRad="38100" dist="38100" dir="2700000" algn="tl">
                    <a:srgbClr val="000000">
                      <a:alpha val="43137"/>
                    </a:srgbClr>
                  </a:outerShdw>
                </a:effectLst>
                <a:latin typeface="+mj-lt"/>
              </a:rPr>
              <a:t>nou</a:t>
            </a:r>
            <a:r>
              <a:rPr lang="cs-CZ" sz="3600" b="1" baseline="0" dirty="0">
                <a:effectLst>
                  <a:outerShdw blurRad="38100" dist="38100" dir="2700000" algn="tl">
                    <a:srgbClr val="000000">
                      <a:alpha val="43137"/>
                    </a:srgbClr>
                  </a:outerShdw>
                </a:effectLst>
                <a:latin typeface="+mj-lt"/>
              </a:rPr>
              <a:t>.   </a:t>
            </a:r>
            <a:r>
              <a:rPr lang="cs-CZ" sz="3600" b="1" dirty="0">
                <a:effectLst>
                  <a:outerShdw blurRad="38100" dist="38100" dir="2700000" algn="tl">
                    <a:srgbClr val="000000">
                      <a:alpha val="43137"/>
                    </a:srgbClr>
                  </a:outerShdw>
                </a:effectLst>
                <a:latin typeface="+mj-lt"/>
              </a:rPr>
              <a:t>a</a:t>
            </a:r>
            <a:r>
              <a:rPr lang="cs-CZ" sz="3600" b="1" baseline="0" dirty="0">
                <a:effectLst>
                  <a:outerShdw blurRad="38100" dist="38100" dir="2700000" algn="tl">
                    <a:srgbClr val="000000">
                      <a:alpha val="43137"/>
                    </a:srgbClr>
                  </a:outerShdw>
                </a:effectLst>
                <a:latin typeface="+mj-lt"/>
              </a:rPr>
              <a:t>no - ne</a:t>
            </a:r>
            <a:r>
              <a:rPr lang="cs-CZ" sz="3600" b="1" dirty="0">
                <a:effectLst>
                  <a:outerShdw blurRad="38100" dist="38100" dir="2700000" algn="tl">
                    <a:srgbClr val="000000">
                      <a:alpha val="43137"/>
                    </a:srgbClr>
                  </a:outerShdw>
                </a:effectLst>
                <a:latin typeface="+mj-lt"/>
              </a:rPr>
              <a:t> </a:t>
            </a:r>
            <a:endParaRPr kumimoji="0" lang="cs-CZ" sz="3600" b="1" i="0" u="none" strike="noStrike" kern="1200" cap="none" spc="0" normalizeH="0" noProof="0" dirty="0">
              <a:ln>
                <a:noFill/>
              </a:ln>
              <a:effectLst>
                <a:outerShdw blurRad="38100" dist="38100" dir="2700000" algn="tl">
                  <a:srgbClr val="000000">
                    <a:alpha val="43137"/>
                  </a:srgbClr>
                </a:outerShdw>
              </a:effectLst>
              <a:uLnTx/>
              <a:uFillTx/>
              <a:latin typeface="+mj-lt"/>
            </a:endParaRPr>
          </a:p>
          <a:p>
            <a:pPr marL="742950" lvl="0" indent="-742950">
              <a:spcBef>
                <a:spcPct val="20000"/>
              </a:spcBef>
            </a:pPr>
            <a:endPar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endParaRPr>
          </a:p>
        </p:txBody>
      </p:sp>
      <p:sp>
        <p:nvSpPr>
          <p:cNvPr id="10" name="Zástupný symbol pro obsah 2"/>
          <p:cNvSpPr txBox="1">
            <a:spLocks/>
          </p:cNvSpPr>
          <p:nvPr/>
        </p:nvSpPr>
        <p:spPr>
          <a:xfrm>
            <a:off x="214282" y="2643182"/>
            <a:ext cx="8715436" cy="1214446"/>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lvl="0">
              <a:spcBef>
                <a:spcPct val="20000"/>
              </a:spcBef>
            </a:pPr>
            <a:r>
              <a:rPr lang="cs-CZ" sz="3600" b="1" dirty="0">
                <a:effectLst>
                  <a:outerShdw blurRad="38100" dist="38100" dir="2700000" algn="tl">
                    <a:srgbClr val="000000">
                      <a:alpha val="43137"/>
                    </a:srgbClr>
                  </a:outerShdw>
                </a:effectLst>
                <a:latin typeface="+mj-lt"/>
              </a:rPr>
              <a:t>b) Otec autora zahynul za druhé světové války </a:t>
            </a:r>
            <a:r>
              <a:rPr lang="cs-CZ" sz="3600" b="1" dirty="0">
                <a:solidFill>
                  <a:srgbClr val="C00000"/>
                </a:solidFill>
                <a:effectLst>
                  <a:outerShdw blurRad="38100" dist="38100" dir="2700000" algn="tl">
                    <a:srgbClr val="000000">
                      <a:alpha val="43137"/>
                    </a:srgbClr>
                  </a:outerShdw>
                </a:effectLst>
                <a:latin typeface="+mj-lt"/>
              </a:rPr>
              <a:t>v koncentráku.</a:t>
            </a:r>
            <a:r>
              <a:rPr lang="cs-CZ" sz="3600" b="1" dirty="0">
                <a:effectLst>
                  <a:outerShdw blurRad="38100" dist="38100" dir="2700000" algn="tl">
                    <a:srgbClr val="000000">
                      <a:alpha val="43137"/>
                    </a:srgbClr>
                  </a:outerShdw>
                </a:effectLst>
                <a:latin typeface="+mj-lt"/>
              </a:rPr>
              <a:t>    ano - ne</a:t>
            </a:r>
            <a:endPar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endParaRPr>
          </a:p>
        </p:txBody>
      </p:sp>
      <p:sp>
        <p:nvSpPr>
          <p:cNvPr id="15" name="Zástupný symbol pro obsah 2"/>
          <p:cNvSpPr txBox="1">
            <a:spLocks/>
          </p:cNvSpPr>
          <p:nvPr/>
        </p:nvSpPr>
        <p:spPr>
          <a:xfrm>
            <a:off x="214282" y="4071942"/>
            <a:ext cx="8715436" cy="1214446"/>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lvl="0">
              <a:spcBef>
                <a:spcPct val="20000"/>
              </a:spcBef>
            </a:pPr>
            <a:r>
              <a:rPr lang="cs-CZ" sz="3600" b="1" dirty="0">
                <a:effectLst>
                  <a:outerShdw blurRad="38100" dist="38100" dir="2700000" algn="tl">
                    <a:srgbClr val="000000">
                      <a:alpha val="43137"/>
                    </a:srgbClr>
                  </a:outerShdw>
                </a:effectLst>
                <a:latin typeface="+mj-lt"/>
              </a:rPr>
              <a:t>c) </a:t>
            </a:r>
            <a:r>
              <a:rPr lang="cs-CZ" sz="3600" b="1" dirty="0">
                <a:solidFill>
                  <a:srgbClr val="C00000"/>
                </a:solidFill>
                <a:effectLst>
                  <a:outerShdw blurRad="38100" dist="38100" dir="2700000" algn="tl">
                    <a:srgbClr val="000000">
                      <a:alpha val="43137"/>
                    </a:srgbClr>
                  </a:outerShdw>
                </a:effectLst>
                <a:latin typeface="+mj-lt"/>
              </a:rPr>
              <a:t>Vypravěčem</a:t>
            </a:r>
            <a:r>
              <a:rPr lang="cs-CZ" sz="3600" b="1" dirty="0">
                <a:effectLst>
                  <a:outerShdw blurRad="38100" dist="38100" dir="2700000" algn="tl">
                    <a:srgbClr val="000000">
                      <a:alpha val="43137"/>
                    </a:srgbClr>
                  </a:outerShdw>
                </a:effectLst>
                <a:latin typeface="+mj-lt"/>
              </a:rPr>
              <a:t> románu NZFK je </a:t>
            </a:r>
            <a:r>
              <a:rPr lang="cs-CZ" sz="3600" b="1" dirty="0" err="1">
                <a:effectLst>
                  <a:outerShdw blurRad="38100" dist="38100" dir="2700000" algn="tl">
                    <a:srgbClr val="000000">
                      <a:alpha val="43137"/>
                    </a:srgbClr>
                  </a:outerShdw>
                </a:effectLst>
                <a:latin typeface="+mj-lt"/>
              </a:rPr>
              <a:t>Robby</a:t>
            </a:r>
            <a:r>
              <a:rPr lang="cs-CZ" sz="3600" b="1" dirty="0">
                <a:effectLst>
                  <a:outerShdw blurRad="38100" dist="38100" dir="2700000" algn="tl">
                    <a:srgbClr val="000000">
                      <a:alpha val="43137"/>
                    </a:srgbClr>
                  </a:outerShdw>
                </a:effectLst>
                <a:latin typeface="+mj-lt"/>
              </a:rPr>
              <a:t> </a:t>
            </a:r>
            <a:r>
              <a:rPr lang="cs-CZ" sz="3600" b="1" dirty="0" err="1">
                <a:effectLst>
                  <a:outerShdw blurRad="38100" dist="38100" dir="2700000" algn="tl">
                    <a:srgbClr val="000000">
                      <a:alpha val="43137"/>
                    </a:srgbClr>
                  </a:outerShdw>
                </a:effectLst>
                <a:latin typeface="+mj-lt"/>
              </a:rPr>
              <a:t>Lohkamp</a:t>
            </a:r>
            <a:r>
              <a:rPr lang="cs-CZ" sz="3600" b="1" dirty="0">
                <a:effectLst>
                  <a:outerShdw blurRad="38100" dist="38100" dir="2700000" algn="tl">
                    <a:srgbClr val="000000">
                      <a:alpha val="43137"/>
                    </a:srgbClr>
                  </a:outerShdw>
                </a:effectLst>
                <a:latin typeface="+mj-lt"/>
              </a:rPr>
              <a:t>.                        ano - ne</a:t>
            </a:r>
            <a:endPar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endParaRPr>
          </a:p>
        </p:txBody>
      </p:sp>
      <p:sp>
        <p:nvSpPr>
          <p:cNvPr id="16" name="Zástupný symbol pro obsah 2"/>
          <p:cNvSpPr txBox="1">
            <a:spLocks/>
          </p:cNvSpPr>
          <p:nvPr/>
        </p:nvSpPr>
        <p:spPr>
          <a:xfrm>
            <a:off x="214282" y="5429264"/>
            <a:ext cx="8715436" cy="1285884"/>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lvl="0">
              <a:spcBef>
                <a:spcPct val="20000"/>
              </a:spcBef>
            </a:pPr>
            <a:r>
              <a:rPr lang="cs-CZ" sz="3600" b="1" dirty="0">
                <a:effectLst>
                  <a:outerShdw blurRad="38100" dist="38100" dir="2700000" algn="tl">
                    <a:srgbClr val="000000">
                      <a:alpha val="43137"/>
                    </a:srgbClr>
                  </a:outerShdw>
                </a:effectLst>
                <a:latin typeface="+mj-lt"/>
              </a:rPr>
              <a:t>d) Remarque je autorem </a:t>
            </a:r>
            <a:r>
              <a:rPr lang="cs-CZ" sz="3600" b="1" dirty="0">
                <a:solidFill>
                  <a:srgbClr val="C00000"/>
                </a:solidFill>
                <a:effectLst>
                  <a:outerShdw blurRad="38100" dist="38100" dir="2700000" algn="tl">
                    <a:srgbClr val="000000">
                      <a:alpha val="43137"/>
                    </a:srgbClr>
                  </a:outerShdw>
                </a:effectLst>
                <a:latin typeface="+mj-lt"/>
              </a:rPr>
              <a:t>11-ti románů.  </a:t>
            </a:r>
          </a:p>
          <a:p>
            <a:pPr lvl="0">
              <a:spcBef>
                <a:spcPct val="20000"/>
              </a:spcBef>
            </a:pPr>
            <a:r>
              <a:rPr lang="cs-CZ" sz="3600" b="1" dirty="0">
                <a:effectLst>
                  <a:outerShdw blurRad="38100" dist="38100" dir="2700000" algn="tl">
                    <a:srgbClr val="000000">
                      <a:alpha val="43137"/>
                    </a:srgbClr>
                  </a:outerShdw>
                </a:effectLst>
                <a:latin typeface="+mj-lt"/>
              </a:rPr>
              <a:t>                                           ano - ne </a:t>
            </a:r>
          </a:p>
          <a:p>
            <a:pPr lvl="0">
              <a:spcBef>
                <a:spcPct val="20000"/>
              </a:spcBef>
            </a:pPr>
            <a:endPar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214282" y="214290"/>
            <a:ext cx="8643998" cy="646331"/>
          </a:xfrm>
          <a:prstGeom prst="rect">
            <a:avLst/>
          </a:prstGeom>
          <a:gradFill flip="none" rotWithShape="1">
            <a:gsLst>
              <a:gs pos="0">
                <a:schemeClr val="accent3">
                  <a:lumMod val="60000"/>
                  <a:lumOff val="40000"/>
                </a:schemeClr>
              </a:gs>
              <a:gs pos="50000">
                <a:schemeClr val="bg1"/>
              </a:gs>
              <a:gs pos="100000">
                <a:schemeClr val="accent3">
                  <a:lumMod val="40000"/>
                  <a:lumOff val="60000"/>
                </a:schemeClr>
              </a:gs>
            </a:gsLst>
            <a:path path="circle">
              <a:fillToRect l="100000" t="100000"/>
            </a:path>
            <a:tileRect r="-100000" b="-100000"/>
          </a:gradFill>
          <a:ln w="31750">
            <a:solidFill>
              <a:schemeClr val="tx1"/>
            </a:solidFill>
          </a:ln>
          <a:effectLst>
            <a:outerShdw dist="127000" dir="7680000" sx="46000" sy="46000" algn="ctr" rotWithShape="0">
              <a:srgbClr val="000000">
                <a:alpha val="43137"/>
              </a:srgbClr>
            </a:outerShdw>
          </a:effectLst>
        </p:spPr>
        <p:txBody>
          <a:bodyPr wrap="square" lIns="91440" tIns="45720" rIns="91440" bIns="45720">
            <a:spAutoFit/>
          </a:bodyPr>
          <a:lstStyle/>
          <a:p>
            <a:pPr algn="ctr"/>
            <a:r>
              <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Určete </a:t>
            </a:r>
            <a:r>
              <a:rPr lang="cs-CZ" sz="3600" b="1" cap="none" spc="0"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rPr>
              <a:t>správnost tvrzení</a:t>
            </a:r>
            <a:r>
              <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 chybná opravte. </a:t>
            </a:r>
          </a:p>
        </p:txBody>
      </p:sp>
      <p:sp>
        <p:nvSpPr>
          <p:cNvPr id="6" name="Zástupný symbol pro obsah 2"/>
          <p:cNvSpPr txBox="1">
            <a:spLocks/>
          </p:cNvSpPr>
          <p:nvPr/>
        </p:nvSpPr>
        <p:spPr>
          <a:xfrm>
            <a:off x="214282" y="1071546"/>
            <a:ext cx="8643998" cy="1285884"/>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514350" lvl="0" indent="-514350">
              <a:spcBef>
                <a:spcPct val="20000"/>
              </a:spcBef>
              <a:buAutoNum type="alphaLcParenR"/>
            </a:pPr>
            <a:r>
              <a:rPr kumimoji="0" lang="cs-CZ" sz="3200" b="1" i="0" u="none" strike="noStrike" kern="1200" cap="none" spc="0" normalizeH="0" baseline="0" noProof="0" dirty="0">
                <a:ln>
                  <a:noFill/>
                </a:ln>
                <a:effectLst>
                  <a:outerShdw blurRad="38100" dist="38100" dir="2700000" algn="tl">
                    <a:srgbClr val="000000">
                      <a:alpha val="43137"/>
                    </a:srgbClr>
                  </a:outerShdw>
                </a:effectLst>
                <a:uLnTx/>
                <a:uFillTx/>
                <a:latin typeface="+mj-lt"/>
              </a:rPr>
              <a:t>Román </a:t>
            </a:r>
            <a:r>
              <a:rPr kumimoji="0" lang="cs-CZ"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j-lt"/>
              </a:rPr>
              <a:t>Na záp</a:t>
            </a:r>
            <a:r>
              <a:rPr lang="cs-CZ" sz="3200" b="1" dirty="0">
                <a:solidFill>
                  <a:srgbClr val="C00000"/>
                </a:solidFill>
                <a:effectLst>
                  <a:outerShdw blurRad="38100" dist="38100" dir="2700000" algn="tl">
                    <a:srgbClr val="000000">
                      <a:alpha val="43137"/>
                    </a:srgbClr>
                  </a:outerShdw>
                </a:effectLst>
                <a:latin typeface="+mj-lt"/>
              </a:rPr>
              <a:t>adní</a:t>
            </a:r>
            <a:r>
              <a:rPr kumimoji="0" lang="cs-CZ"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j-lt"/>
              </a:rPr>
              <a:t> frontě klid </a:t>
            </a:r>
            <a:r>
              <a:rPr kumimoji="0" lang="cs-CZ" sz="3200" b="1" i="0" u="none" strike="noStrike" kern="1200" cap="none" spc="0" normalizeH="0" baseline="0" noProof="0" dirty="0">
                <a:ln>
                  <a:noFill/>
                </a:ln>
                <a:effectLst>
                  <a:outerShdw blurRad="38100" dist="38100" dir="2700000" algn="tl">
                    <a:srgbClr val="000000">
                      <a:alpha val="43137"/>
                    </a:srgbClr>
                  </a:outerShdw>
                </a:effectLst>
                <a:uLnTx/>
                <a:uFillTx/>
                <a:latin typeface="+mj-lt"/>
              </a:rPr>
              <a:t>byl autorovou</a:t>
            </a:r>
            <a:r>
              <a:rPr kumimoji="0" lang="cs-CZ" sz="3200" b="1" i="0" u="none" strike="noStrike" kern="1200" cap="none" spc="0" normalizeH="0" noProof="0" dirty="0">
                <a:ln>
                  <a:noFill/>
                </a:ln>
                <a:effectLst>
                  <a:outerShdw blurRad="38100" dist="38100" dir="2700000" algn="tl">
                    <a:srgbClr val="000000">
                      <a:alpha val="43137"/>
                    </a:srgbClr>
                  </a:outerShdw>
                </a:effectLst>
                <a:uLnTx/>
                <a:uFillTx/>
                <a:latin typeface="+mj-lt"/>
              </a:rPr>
              <a:t>  </a:t>
            </a:r>
            <a:r>
              <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rPr>
              <a:t>prvoti</a:t>
            </a:r>
            <a:r>
              <a:rPr lang="cs-CZ" sz="3600" b="1" baseline="0" dirty="0" err="1">
                <a:effectLst>
                  <a:outerShdw blurRad="38100" dist="38100" dir="2700000" algn="tl">
                    <a:srgbClr val="000000">
                      <a:alpha val="43137"/>
                    </a:srgbClr>
                  </a:outerShdw>
                </a:effectLst>
                <a:latin typeface="+mj-lt"/>
              </a:rPr>
              <a:t>nou</a:t>
            </a:r>
            <a:r>
              <a:rPr lang="cs-CZ" sz="3600" b="1" baseline="0" dirty="0">
                <a:solidFill>
                  <a:srgbClr val="C00000"/>
                </a:solidFill>
                <a:effectLst>
                  <a:outerShdw blurRad="38100" dist="38100" dir="2700000" algn="tl">
                    <a:srgbClr val="000000">
                      <a:alpha val="43137"/>
                    </a:srgbClr>
                  </a:outerShdw>
                </a:effectLst>
                <a:latin typeface="+mj-lt"/>
              </a:rPr>
              <a:t>.   ano </a:t>
            </a:r>
            <a:r>
              <a:rPr lang="cs-CZ" sz="3600" b="1" dirty="0">
                <a:solidFill>
                  <a:srgbClr val="C00000"/>
                </a:solidFill>
                <a:effectLst>
                  <a:outerShdw blurRad="38100" dist="38100" dir="2700000" algn="tl">
                    <a:srgbClr val="000000">
                      <a:alpha val="43137"/>
                    </a:srgbClr>
                  </a:outerShdw>
                </a:effectLst>
                <a:latin typeface="+mj-lt"/>
              </a:rPr>
              <a:t> </a:t>
            </a:r>
            <a:endParaRPr kumimoji="0" lang="cs-CZ" sz="3600" b="1" i="0" u="none" strike="noStrike" kern="1200" cap="none" spc="0" normalizeH="0" noProof="0" dirty="0">
              <a:ln>
                <a:noFill/>
              </a:ln>
              <a:solidFill>
                <a:srgbClr val="C00000"/>
              </a:solidFill>
              <a:effectLst>
                <a:outerShdw blurRad="38100" dist="38100" dir="2700000" algn="tl">
                  <a:srgbClr val="000000">
                    <a:alpha val="43137"/>
                  </a:srgbClr>
                </a:outerShdw>
              </a:effectLst>
              <a:uLnTx/>
              <a:uFillTx/>
              <a:latin typeface="+mj-lt"/>
            </a:endParaRPr>
          </a:p>
          <a:p>
            <a:pPr marL="742950" lvl="0" indent="-742950">
              <a:spcBef>
                <a:spcPct val="20000"/>
              </a:spcBef>
            </a:pPr>
            <a:endPar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endParaRPr>
          </a:p>
        </p:txBody>
      </p:sp>
      <p:sp>
        <p:nvSpPr>
          <p:cNvPr id="10" name="Zástupný symbol pro obsah 2"/>
          <p:cNvSpPr txBox="1">
            <a:spLocks/>
          </p:cNvSpPr>
          <p:nvPr/>
        </p:nvSpPr>
        <p:spPr>
          <a:xfrm>
            <a:off x="214282" y="2643182"/>
            <a:ext cx="8715436" cy="1214446"/>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lvl="0">
              <a:spcBef>
                <a:spcPct val="20000"/>
              </a:spcBef>
            </a:pPr>
            <a:r>
              <a:rPr lang="cs-CZ" sz="3600" b="1" dirty="0">
                <a:effectLst>
                  <a:outerShdw blurRad="38100" dist="38100" dir="2700000" algn="tl">
                    <a:srgbClr val="000000">
                      <a:alpha val="43137"/>
                    </a:srgbClr>
                  </a:outerShdw>
                </a:effectLst>
                <a:latin typeface="+mj-lt"/>
              </a:rPr>
              <a:t>b) </a:t>
            </a:r>
            <a:r>
              <a:rPr lang="cs-CZ" sz="3600" b="1" dirty="0">
                <a:solidFill>
                  <a:srgbClr val="C00000"/>
                </a:solidFill>
                <a:effectLst>
                  <a:outerShdw blurRad="38100" dist="38100" dir="2700000" algn="tl">
                    <a:srgbClr val="000000">
                      <a:alpha val="43137"/>
                    </a:srgbClr>
                  </a:outerShdw>
                </a:effectLst>
                <a:latin typeface="+mj-lt"/>
              </a:rPr>
              <a:t>Sestra</a:t>
            </a:r>
            <a:r>
              <a:rPr lang="cs-CZ" sz="3600" b="1" dirty="0">
                <a:effectLst>
                  <a:outerShdw blurRad="38100" dist="38100" dir="2700000" algn="tl">
                    <a:srgbClr val="000000">
                      <a:alpha val="43137"/>
                    </a:srgbClr>
                  </a:outerShdw>
                </a:effectLst>
                <a:latin typeface="+mj-lt"/>
              </a:rPr>
              <a:t> autora zahynula za druhé světové války </a:t>
            </a:r>
            <a:r>
              <a:rPr lang="cs-CZ" sz="3600" b="1" dirty="0">
                <a:solidFill>
                  <a:srgbClr val="C00000"/>
                </a:solidFill>
                <a:effectLst>
                  <a:outerShdw blurRad="38100" dist="38100" dir="2700000" algn="tl">
                    <a:srgbClr val="000000">
                      <a:alpha val="43137"/>
                    </a:srgbClr>
                  </a:outerShdw>
                </a:effectLst>
                <a:latin typeface="+mj-lt"/>
              </a:rPr>
              <a:t>v koncentráku.</a:t>
            </a:r>
            <a:r>
              <a:rPr lang="cs-CZ" sz="3600" b="1" dirty="0">
                <a:effectLst>
                  <a:outerShdw blurRad="38100" dist="38100" dir="2700000" algn="tl">
                    <a:srgbClr val="000000">
                      <a:alpha val="43137"/>
                    </a:srgbClr>
                  </a:outerShdw>
                </a:effectLst>
                <a:latin typeface="+mj-lt"/>
              </a:rPr>
              <a:t>    </a:t>
            </a:r>
            <a:endPar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endParaRPr>
          </a:p>
        </p:txBody>
      </p:sp>
      <p:sp>
        <p:nvSpPr>
          <p:cNvPr id="16" name="Zástupný symbol pro obsah 2"/>
          <p:cNvSpPr txBox="1">
            <a:spLocks/>
          </p:cNvSpPr>
          <p:nvPr/>
        </p:nvSpPr>
        <p:spPr>
          <a:xfrm>
            <a:off x="214282" y="5429264"/>
            <a:ext cx="8715436" cy="1285884"/>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lvl="0">
              <a:spcBef>
                <a:spcPct val="20000"/>
              </a:spcBef>
            </a:pPr>
            <a:r>
              <a:rPr lang="cs-CZ" sz="3600" b="1" dirty="0">
                <a:effectLst>
                  <a:outerShdw blurRad="38100" dist="38100" dir="2700000" algn="tl">
                    <a:srgbClr val="000000">
                      <a:alpha val="43137"/>
                    </a:srgbClr>
                  </a:outerShdw>
                </a:effectLst>
                <a:latin typeface="+mj-lt"/>
              </a:rPr>
              <a:t>d) Remarque je autorem </a:t>
            </a:r>
            <a:r>
              <a:rPr lang="cs-CZ" sz="3600" b="1" dirty="0">
                <a:solidFill>
                  <a:srgbClr val="C00000"/>
                </a:solidFill>
                <a:effectLst>
                  <a:outerShdw blurRad="38100" dist="38100" dir="2700000" algn="tl">
                    <a:srgbClr val="000000">
                      <a:alpha val="43137"/>
                    </a:srgbClr>
                  </a:outerShdw>
                </a:effectLst>
                <a:latin typeface="+mj-lt"/>
              </a:rPr>
              <a:t>11-ti románů.  </a:t>
            </a:r>
          </a:p>
          <a:p>
            <a:pPr lvl="0">
              <a:spcBef>
                <a:spcPct val="20000"/>
              </a:spcBef>
            </a:pPr>
            <a:r>
              <a:rPr lang="cs-CZ" sz="3600" b="1" dirty="0">
                <a:effectLst>
                  <a:outerShdw blurRad="38100" dist="38100" dir="2700000" algn="tl">
                    <a:srgbClr val="000000">
                      <a:alpha val="43137"/>
                    </a:srgbClr>
                  </a:outerShdw>
                </a:effectLst>
                <a:latin typeface="+mj-lt"/>
              </a:rPr>
              <a:t>                              </a:t>
            </a:r>
            <a:r>
              <a:rPr lang="cs-CZ" sz="3600" b="1" dirty="0">
                <a:solidFill>
                  <a:srgbClr val="C00000"/>
                </a:solidFill>
                <a:effectLst>
                  <a:outerShdw blurRad="38100" dist="38100" dir="2700000" algn="tl">
                    <a:srgbClr val="000000">
                      <a:alpha val="43137"/>
                    </a:srgbClr>
                  </a:outerShdw>
                </a:effectLst>
                <a:latin typeface="+mj-lt"/>
              </a:rPr>
              <a:t>ano</a:t>
            </a:r>
          </a:p>
          <a:p>
            <a:pPr lvl="0">
              <a:spcBef>
                <a:spcPct val="20000"/>
              </a:spcBef>
            </a:pPr>
            <a:endParaRPr kumimoji="0" lang="cs-CZ" sz="3600" b="1" i="0" u="none" strike="noStrike" kern="1200" cap="none" spc="0" normalizeH="0" baseline="0" noProof="0" dirty="0">
              <a:ln>
                <a:noFill/>
              </a:ln>
              <a:effectLst>
                <a:outerShdw blurRad="38100" dist="38100" dir="2700000" algn="tl">
                  <a:srgbClr val="000000">
                    <a:alpha val="43137"/>
                  </a:srgbClr>
                </a:outerShdw>
              </a:effectLst>
              <a:uLnTx/>
              <a:uFillTx/>
              <a:latin typeface="+mj-lt"/>
            </a:endParaRPr>
          </a:p>
        </p:txBody>
      </p:sp>
      <p:sp>
        <p:nvSpPr>
          <p:cNvPr id="7" name="Zástupný symbol pro obsah 2"/>
          <p:cNvSpPr txBox="1">
            <a:spLocks/>
          </p:cNvSpPr>
          <p:nvPr/>
        </p:nvSpPr>
        <p:spPr>
          <a:xfrm>
            <a:off x="214282" y="4071942"/>
            <a:ext cx="8715436" cy="1214446"/>
          </a:xfrm>
          <a:prstGeom prst="rect">
            <a:avLst/>
          </a:prstGeom>
          <a:gradFill flip="none" rotWithShape="1">
            <a:gsLst>
              <a:gs pos="0">
                <a:schemeClr val="accent3">
                  <a:lumMod val="75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lvl="0">
              <a:spcBef>
                <a:spcPct val="20000"/>
              </a:spcBef>
            </a:pPr>
            <a:r>
              <a:rPr lang="cs-CZ" sz="3600" b="1" dirty="0">
                <a:effectLst>
                  <a:outerShdw blurRad="38100" dist="38100" dir="2700000" algn="tl">
                    <a:srgbClr val="000000">
                      <a:alpha val="43137"/>
                    </a:srgbClr>
                  </a:outerShdw>
                </a:effectLst>
                <a:latin typeface="+mj-lt"/>
              </a:rPr>
              <a:t> c) Vypravěčem románu NZFK  je </a:t>
            </a:r>
            <a:r>
              <a:rPr lang="cs-CZ" sz="3600" b="1" dirty="0">
                <a:solidFill>
                  <a:srgbClr val="C00000"/>
                </a:solidFill>
                <a:effectLst>
                  <a:outerShdw blurRad="38100" dist="38100" dir="2700000" algn="tl">
                    <a:srgbClr val="000000">
                      <a:alpha val="43137"/>
                    </a:srgbClr>
                  </a:outerShdw>
                </a:effectLst>
                <a:latin typeface="+mj-lt"/>
              </a:rPr>
              <a:t>Pavel                                                                                 </a:t>
            </a:r>
          </a:p>
          <a:p>
            <a:pPr lvl="0">
              <a:spcBef>
                <a:spcPct val="20000"/>
              </a:spcBef>
            </a:pPr>
            <a:r>
              <a:rPr lang="cs-CZ" sz="3600" b="1" dirty="0" err="1">
                <a:solidFill>
                  <a:srgbClr val="C00000"/>
                </a:solidFill>
                <a:effectLst>
                  <a:outerShdw blurRad="38100" dist="38100" dir="2700000" algn="tl">
                    <a:srgbClr val="000000">
                      <a:alpha val="43137"/>
                    </a:srgbClr>
                  </a:outerShdw>
                </a:effectLst>
                <a:latin typeface="+mj-lt"/>
              </a:rPr>
              <a:t>Bäumer</a:t>
            </a:r>
            <a:r>
              <a:rPr lang="cs-CZ" sz="3600" b="1" dirty="0">
                <a:solidFill>
                  <a:srgbClr val="C00000"/>
                </a:solidFill>
                <a:effectLst>
                  <a:outerShdw blurRad="38100" dist="38100" dir="2700000" algn="tl">
                    <a:srgbClr val="000000">
                      <a:alpha val="43137"/>
                    </a:srgbClr>
                  </a:outerShdw>
                </a:effectLst>
                <a:latin typeface="+mj-lt"/>
              </a:rPr>
              <a:t>.</a:t>
            </a:r>
            <a:endParaRPr kumimoji="0" lang="cs-CZ"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j-lt"/>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142844" y="142852"/>
            <a:ext cx="4572032" cy="584775"/>
          </a:xfrm>
          <a:prstGeom prst="rect">
            <a:avLst/>
          </a:prstGeom>
          <a:gradFill flip="none" rotWithShape="1">
            <a:gsLst>
              <a:gs pos="0">
                <a:schemeClr val="accent3">
                  <a:lumMod val="60000"/>
                  <a:lumOff val="40000"/>
                </a:schemeClr>
              </a:gs>
              <a:gs pos="50000">
                <a:schemeClr val="bg1"/>
              </a:gs>
              <a:gs pos="100000">
                <a:schemeClr val="accent3">
                  <a:lumMod val="75000"/>
                  <a:alpha val="44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3200" b="1" dirty="0">
                <a:ln w="17780" cmpd="sng">
                  <a:solidFill>
                    <a:schemeClr val="accent1">
                      <a:tint val="3000"/>
                    </a:schemeClr>
                  </a:solidFill>
                  <a:prstDash val="solid"/>
                  <a:miter lim="800000"/>
                </a:ln>
                <a:effectLst>
                  <a:outerShdw blurRad="55000" dist="50800" dir="5400000" algn="tl">
                    <a:srgbClr val="000000">
                      <a:alpha val="33000"/>
                    </a:srgbClr>
                  </a:outerShdw>
                </a:effectLst>
              </a:rPr>
              <a:t>Ž</a:t>
            </a:r>
            <a:r>
              <a:rPr lang="cs-CZ" sz="32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ivotopis – výchozí text 1</a:t>
            </a:r>
          </a:p>
        </p:txBody>
      </p:sp>
      <p:sp>
        <p:nvSpPr>
          <p:cNvPr id="9" name="Zástupný symbol pro obsah 2"/>
          <p:cNvSpPr txBox="1">
            <a:spLocks/>
          </p:cNvSpPr>
          <p:nvPr/>
        </p:nvSpPr>
        <p:spPr>
          <a:xfrm>
            <a:off x="214282" y="928670"/>
            <a:ext cx="8501122" cy="5786478"/>
          </a:xfrm>
          <a:prstGeom prst="rect">
            <a:avLst/>
          </a:prstGeom>
          <a:gradFill flip="none" rotWithShape="1">
            <a:gsLst>
              <a:gs pos="0">
                <a:schemeClr val="bg2">
                  <a:lumMod val="50000"/>
                </a:schemeClr>
              </a:gs>
              <a:gs pos="50000">
                <a:schemeClr val="bg1"/>
              </a:gs>
              <a:gs pos="100000">
                <a:schemeClr val="bg2">
                  <a:lumMod val="75000"/>
                </a:schemeClr>
              </a:gs>
            </a:gsLst>
            <a:lin ang="72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algn="just"/>
            <a:r>
              <a:rPr lang="cs-CZ" sz="2000" dirty="0">
                <a:latin typeface="Arial"/>
              </a:rPr>
              <a:t>     </a:t>
            </a:r>
          </a:p>
          <a:p>
            <a:pPr algn="just"/>
            <a:r>
              <a:rPr lang="cs-CZ" sz="2000" dirty="0">
                <a:latin typeface="Arial"/>
              </a:rPr>
              <a:t>     Autor se občansky jmenoval </a:t>
            </a:r>
            <a:r>
              <a:rPr lang="cs-CZ" sz="2000" b="1" dirty="0">
                <a:effectLst>
                  <a:outerShdw blurRad="38100" dist="38100" dir="2700000" algn="tl">
                    <a:srgbClr val="000000">
                      <a:alpha val="43137"/>
                    </a:srgbClr>
                  </a:outerShdw>
                </a:effectLst>
                <a:latin typeface="Arial"/>
              </a:rPr>
              <a:t>Erich Paul </a:t>
            </a:r>
            <a:r>
              <a:rPr lang="cs-CZ" sz="2000" b="1" dirty="0" err="1">
                <a:effectLst>
                  <a:outerShdw blurRad="38100" dist="38100" dir="2700000" algn="tl">
                    <a:srgbClr val="000000">
                      <a:alpha val="43137"/>
                    </a:srgbClr>
                  </a:outerShdw>
                </a:effectLst>
                <a:latin typeface="Arial"/>
              </a:rPr>
              <a:t>Remark</a:t>
            </a:r>
            <a:r>
              <a:rPr lang="cs-CZ" sz="2000" b="1" dirty="0">
                <a:effectLst>
                  <a:outerShdw blurRad="38100" dist="38100" dir="2700000" algn="tl">
                    <a:srgbClr val="000000">
                      <a:alpha val="43137"/>
                    </a:srgbClr>
                  </a:outerShdw>
                </a:effectLst>
                <a:latin typeface="Arial"/>
              </a:rPr>
              <a:t>. </a:t>
            </a:r>
            <a:r>
              <a:rPr lang="cs-CZ" sz="2000" dirty="0">
                <a:latin typeface="Arial"/>
              </a:rPr>
              <a:t>V 18-ti letech byl odvelen </a:t>
            </a:r>
            <a:r>
              <a:rPr lang="cs-CZ" sz="2000" b="1" dirty="0">
                <a:effectLst>
                  <a:outerShdw blurRad="38100" dist="38100" dir="2700000" algn="tl">
                    <a:srgbClr val="000000">
                      <a:alpha val="43137"/>
                    </a:srgbClr>
                  </a:outerShdw>
                </a:effectLst>
                <a:latin typeface="Arial"/>
              </a:rPr>
              <a:t>do zákopů první světové války</a:t>
            </a:r>
            <a:r>
              <a:rPr lang="cs-CZ" sz="2000" dirty="0">
                <a:latin typeface="Arial"/>
              </a:rPr>
              <a:t>; po válce učil, živil se prodejem náhrobků, závodil v automobilu a toužil po novinářské kariéře. </a:t>
            </a:r>
          </a:p>
          <a:p>
            <a:pPr algn="just"/>
            <a:r>
              <a:rPr lang="cs-CZ" sz="2000" dirty="0">
                <a:latin typeface="Arial"/>
              </a:rPr>
              <a:t>     Téměř každý </a:t>
            </a:r>
            <a:r>
              <a:rPr lang="cs-CZ" sz="2000" b="1" dirty="0">
                <a:effectLst>
                  <a:outerShdw blurRad="38100" dist="38100" dir="2700000" algn="tl">
                    <a:srgbClr val="000000">
                      <a:alpha val="43137"/>
                    </a:srgbClr>
                  </a:outerShdw>
                </a:effectLst>
                <a:latin typeface="Arial"/>
              </a:rPr>
              <a:t>z 11 románů </a:t>
            </a:r>
            <a:r>
              <a:rPr lang="cs-CZ" sz="2000" dirty="0">
                <a:latin typeface="Arial"/>
              </a:rPr>
              <a:t>tohoto německého tvůrce měl u čtenářů úspěch, počínajíc tím nejslavnějším </a:t>
            </a:r>
            <a:r>
              <a:rPr lang="cs-CZ" sz="2000" b="1" dirty="0">
                <a:effectLst>
                  <a:outerShdw blurRad="38100" dist="38100" dir="2700000" algn="tl">
                    <a:srgbClr val="000000">
                      <a:alpha val="43137"/>
                    </a:srgbClr>
                  </a:outerShdw>
                </a:effectLst>
                <a:latin typeface="Arial"/>
              </a:rPr>
              <a:t>Na západní frontě klid (1929), </a:t>
            </a:r>
            <a:r>
              <a:rPr lang="cs-CZ" sz="2000" dirty="0">
                <a:latin typeface="Arial"/>
              </a:rPr>
              <a:t>jenž je dle autora ,,pokusem podat zprávu o generaci, která byla zničena válkou, i když unikla jejím granátům.“  </a:t>
            </a:r>
          </a:p>
          <a:p>
            <a:pPr algn="just"/>
            <a:r>
              <a:rPr lang="cs-CZ" sz="2000" dirty="0">
                <a:latin typeface="Arial"/>
              </a:rPr>
              <a:t>     Hned </a:t>
            </a:r>
            <a:r>
              <a:rPr lang="cs-CZ" sz="2000" b="1" dirty="0">
                <a:effectLst>
                  <a:outerShdw blurRad="38100" dist="38100" dir="2700000" algn="tl">
                    <a:srgbClr val="000000">
                      <a:alpha val="43137"/>
                    </a:srgbClr>
                  </a:outerShdw>
                </a:effectLst>
                <a:latin typeface="Arial"/>
              </a:rPr>
              <a:t>po nástupu nacismu </a:t>
            </a:r>
            <a:r>
              <a:rPr lang="cs-CZ" sz="2000" dirty="0">
                <a:latin typeface="Arial"/>
              </a:rPr>
              <a:t>se dostal na index  zakázaných autorů a v roce 1938 byl </a:t>
            </a:r>
            <a:r>
              <a:rPr lang="cs-CZ" sz="2000" b="1" dirty="0">
                <a:effectLst>
                  <a:outerShdw blurRad="38100" dist="38100" dir="2700000" algn="tl">
                    <a:srgbClr val="000000">
                      <a:alpha val="43137"/>
                    </a:srgbClr>
                  </a:outerShdw>
                </a:effectLst>
                <a:latin typeface="Arial"/>
              </a:rPr>
              <a:t>zbaven něm. občanství</a:t>
            </a:r>
            <a:r>
              <a:rPr lang="cs-CZ" sz="2000" dirty="0">
                <a:latin typeface="Arial"/>
              </a:rPr>
              <a:t>. Jeho knihy byly veřejně páleny, protože jeho popis války byl pro režim nevhodný. Roku 1939 spisovatel emigroval do New Yorku, kde </a:t>
            </a:r>
            <a:r>
              <a:rPr lang="cs-CZ" sz="2000" b="1" dirty="0">
                <a:effectLst>
                  <a:outerShdw blurRad="38100" dist="38100" dir="2700000" algn="tl">
                    <a:srgbClr val="000000">
                      <a:alpha val="43137"/>
                    </a:srgbClr>
                  </a:outerShdw>
                </a:effectLst>
                <a:latin typeface="Arial"/>
              </a:rPr>
              <a:t>získal americké občanství</a:t>
            </a:r>
            <a:r>
              <a:rPr lang="cs-CZ" sz="2000" dirty="0">
                <a:latin typeface="Arial"/>
              </a:rPr>
              <a:t>. Během války zemřela jedna z jeho sester v koncentračním  táboře, což jej později inspirovalo k napsání knihy </a:t>
            </a:r>
            <a:r>
              <a:rPr lang="cs-CZ" sz="2000" b="1" dirty="0">
                <a:effectLst>
                  <a:outerShdw blurRad="38100" dist="38100" dir="2700000" algn="tl">
                    <a:srgbClr val="000000">
                      <a:alpha val="43137"/>
                    </a:srgbClr>
                  </a:outerShdw>
                </a:effectLst>
                <a:latin typeface="Arial"/>
              </a:rPr>
              <a:t>Jiskra života (1951)</a:t>
            </a:r>
            <a:r>
              <a:rPr lang="cs-CZ" sz="2000" dirty="0">
                <a:latin typeface="Arial"/>
              </a:rPr>
              <a:t>. Po válce žil střídavě v USA a ve Švýcarsku.</a:t>
            </a:r>
          </a:p>
          <a:p>
            <a:pPr algn="just"/>
            <a:r>
              <a:rPr lang="cs-CZ" sz="2000" dirty="0">
                <a:latin typeface="Arial"/>
              </a:rPr>
              <a:t>        Ve svých dílech se věnuje </a:t>
            </a:r>
            <a:r>
              <a:rPr lang="cs-CZ" sz="2000" b="1" dirty="0">
                <a:effectLst>
                  <a:outerShdw blurRad="38100" dist="38100" dir="2700000" algn="tl">
                    <a:srgbClr val="000000">
                      <a:alpha val="43137"/>
                    </a:srgbClr>
                  </a:outerShdw>
                </a:effectLst>
                <a:latin typeface="Arial"/>
              </a:rPr>
              <a:t>tzv. ,,ztracené generaci“, </a:t>
            </a:r>
            <a:r>
              <a:rPr lang="cs-CZ" sz="2000" dirty="0">
                <a:latin typeface="Arial"/>
              </a:rPr>
              <a:t>do níž však tak úplně nepatří, neboť nebyl Američanem. Přesto je jako autor ovlivněný zážitky první světové války k dané generaci volně přiřazován.</a:t>
            </a:r>
          </a:p>
          <a:p>
            <a:pPr algn="just"/>
            <a:r>
              <a:rPr lang="cs-CZ" sz="2000" dirty="0">
                <a:latin typeface="Arial"/>
              </a:rPr>
              <a:t>   </a:t>
            </a:r>
          </a:p>
          <a:p>
            <a:pPr algn="just"/>
            <a:r>
              <a:rPr lang="cs-CZ" sz="2000" dirty="0">
                <a:latin typeface="Arial"/>
              </a:rPr>
              <a:t>                                                                                                   </a:t>
            </a:r>
            <a:endParaRPr lang="cs-CZ" sz="2000" dirty="0"/>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214282" y="142852"/>
            <a:ext cx="2571768" cy="642942"/>
          </a:xfrm>
          <a:gradFill flip="none" rotWithShape="1">
            <a:gsLst>
              <a:gs pos="0">
                <a:schemeClr val="accent3">
                  <a:lumMod val="60000"/>
                  <a:lumOff val="40000"/>
                </a:schemeClr>
              </a:gs>
              <a:gs pos="50000">
                <a:schemeClr val="bg1"/>
              </a:gs>
              <a:gs pos="100000">
                <a:schemeClr val="bg2">
                  <a:lumMod val="5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a:normAutofit fontScale="85000" lnSpcReduction="10000"/>
          </a:bodyPr>
          <a:lstStyle/>
          <a:p>
            <a:pPr algn="ctr">
              <a:buNone/>
            </a:pPr>
            <a:r>
              <a:rPr lang="cs-CZ" sz="3600" b="1" dirty="0">
                <a:effectLst>
                  <a:outerShdw blurRad="38100" dist="38100" dir="2700000" algn="tl">
                    <a:srgbClr val="000000">
                      <a:alpha val="43137"/>
                    </a:srgbClr>
                  </a:outerShdw>
                </a:effectLst>
                <a:latin typeface="+mj-lt"/>
              </a:rPr>
              <a:t>Výchozí text 4</a:t>
            </a:r>
          </a:p>
        </p:txBody>
      </p:sp>
      <p:sp>
        <p:nvSpPr>
          <p:cNvPr id="5" name="Zástupný symbol pro obsah 2"/>
          <p:cNvSpPr txBox="1">
            <a:spLocks/>
          </p:cNvSpPr>
          <p:nvPr/>
        </p:nvSpPr>
        <p:spPr>
          <a:xfrm>
            <a:off x="214282" y="928670"/>
            <a:ext cx="8715436" cy="5715040"/>
          </a:xfrm>
          <a:prstGeom prst="rect">
            <a:avLst/>
          </a:prstGeom>
          <a:gradFill flip="none" rotWithShape="1">
            <a:gsLst>
              <a:gs pos="0">
                <a:schemeClr val="accent3"/>
              </a:gs>
              <a:gs pos="50000">
                <a:schemeClr val="accent3">
                  <a:lumMod val="60000"/>
                  <a:lumOff val="40000"/>
                </a:schemeClr>
              </a:gs>
              <a:gs pos="100000">
                <a:schemeClr val="bg1"/>
              </a:gs>
            </a:gsLst>
            <a:lin ang="72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rmAutofit lnSpcReduction="10000"/>
          </a:bodyPr>
          <a:lstStyle/>
          <a:p>
            <a:pPr algn="just"/>
            <a:r>
              <a:rPr lang="cs-CZ" sz="3200" b="1" dirty="0">
                <a:effectLst>
                  <a:outerShdw blurRad="38100" dist="38100" dir="2700000" algn="tl">
                    <a:srgbClr val="000000">
                      <a:alpha val="43137"/>
                    </a:srgbClr>
                  </a:outerShdw>
                </a:effectLst>
                <a:latin typeface="Monotype Corsiva" pitchFamily="66" charset="0"/>
              </a:rPr>
              <a:t>     Poznal jsem dost žen, ale byla to vždycky jen letmá setkání, dobrodružství, někdy příjemná hodinka, osamělý večer, útěk před sebou samým, před zoufalstvím, před prázdnotou. Nic jiného jsem ani nechtěl, neboť jsem poznal, že člověk se může spoléhat jen sám na sebe nebo na své kamarády. (…) </a:t>
            </a:r>
          </a:p>
          <a:p>
            <a:pPr algn="just"/>
            <a:r>
              <a:rPr lang="cs-CZ" sz="3200" b="1" dirty="0">
                <a:effectLst>
                  <a:outerShdw blurRad="38100" dist="38100" dir="2700000" algn="tl">
                    <a:srgbClr val="000000">
                      <a:alpha val="43137"/>
                    </a:srgbClr>
                  </a:outerShdw>
                </a:effectLst>
                <a:latin typeface="Monotype Corsiva" pitchFamily="66" charset="0"/>
              </a:rPr>
              <a:t>      Tu jsem náhle viděl, že mohu pro druhého něco znamenat,  už jenom tím, že tu jsem a ten druhý je šťastný, protože jsem u něho. Když pak o tom člověk přemýšlí, je to  obrovská věc, která nemá  vůbec konce. Je to něco, co člověka může úplně roztrhat a zničit. Je to láska a přece něco jiného. Něco, pro co lze žít. </a:t>
            </a:r>
          </a:p>
        </p:txBody>
      </p:sp>
      <p:sp>
        <p:nvSpPr>
          <p:cNvPr id="6" name="Zástupný symbol pro obsah 2"/>
          <p:cNvSpPr txBox="1">
            <a:spLocks/>
          </p:cNvSpPr>
          <p:nvPr/>
        </p:nvSpPr>
        <p:spPr>
          <a:xfrm>
            <a:off x="2928926" y="142852"/>
            <a:ext cx="6000792" cy="642942"/>
          </a:xfrm>
          <a:prstGeom prst="rect">
            <a:avLst/>
          </a:prstGeom>
          <a:gradFill flip="none" rotWithShape="1">
            <a:gsLst>
              <a:gs pos="0">
                <a:schemeClr val="bg1"/>
              </a:gs>
              <a:gs pos="50000">
                <a:schemeClr val="accent3">
                  <a:lumMod val="75000"/>
                </a:schemeClr>
              </a:gs>
              <a:gs pos="100000">
                <a:schemeClr val="bg2">
                  <a:lumMod val="5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onotype Corsiva" pitchFamily="66" charset="0"/>
                <a:ea typeface="+mn-ea"/>
                <a:cs typeface="+mn-cs"/>
              </a:rPr>
              <a:t>Doplňte  do textu</a:t>
            </a:r>
            <a:r>
              <a:rPr kumimoji="0" lang="cs-CZ" sz="3600" b="1" i="0" u="none" strike="noStrike" kern="1200" cap="none" spc="0" normalizeH="0" noProof="0" dirty="0">
                <a:ln>
                  <a:noFill/>
                </a:ln>
                <a:solidFill>
                  <a:srgbClr val="C00000"/>
                </a:solidFill>
                <a:effectLst>
                  <a:outerShdw blurRad="38100" dist="38100" dir="2700000" algn="tl">
                    <a:srgbClr val="000000">
                      <a:alpha val="43137"/>
                    </a:srgbClr>
                  </a:outerShdw>
                </a:effectLst>
                <a:uLnTx/>
                <a:uFillTx/>
                <a:latin typeface="Monotype Corsiva" pitchFamily="66" charset="0"/>
                <a:ea typeface="+mn-ea"/>
                <a:cs typeface="+mn-cs"/>
              </a:rPr>
              <a:t> vhodná slova</a:t>
            </a:r>
            <a:endParaRPr kumimoji="0" lang="cs-CZ"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onotype Corsiva" pitchFamily="66" charset="0"/>
              <a:ea typeface="+mn-ea"/>
              <a:cs typeface="+mn-cs"/>
            </a:endParaRPr>
          </a:p>
        </p:txBody>
      </p:sp>
      <p:sp>
        <p:nvSpPr>
          <p:cNvPr id="20" name="Obdélník 19"/>
          <p:cNvSpPr/>
          <p:nvPr/>
        </p:nvSpPr>
        <p:spPr>
          <a:xfrm>
            <a:off x="285720" y="1428736"/>
            <a:ext cx="1214446" cy="428628"/>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 name="Obdélník 23"/>
          <p:cNvSpPr/>
          <p:nvPr/>
        </p:nvSpPr>
        <p:spPr>
          <a:xfrm>
            <a:off x="3143240" y="2714620"/>
            <a:ext cx="1285884" cy="428628"/>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 name="Obdélník 24"/>
          <p:cNvSpPr/>
          <p:nvPr/>
        </p:nvSpPr>
        <p:spPr>
          <a:xfrm>
            <a:off x="6858016" y="4500570"/>
            <a:ext cx="1214446" cy="428628"/>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 name="Obdélník 25"/>
          <p:cNvSpPr/>
          <p:nvPr/>
        </p:nvSpPr>
        <p:spPr>
          <a:xfrm>
            <a:off x="6286512" y="2714620"/>
            <a:ext cx="714380" cy="428628"/>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 name="Obdélník 26"/>
          <p:cNvSpPr/>
          <p:nvPr/>
        </p:nvSpPr>
        <p:spPr>
          <a:xfrm>
            <a:off x="5500694" y="4929198"/>
            <a:ext cx="1071570" cy="428628"/>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 name="Obdélník 27"/>
          <p:cNvSpPr/>
          <p:nvPr/>
        </p:nvSpPr>
        <p:spPr>
          <a:xfrm>
            <a:off x="4429124" y="5786454"/>
            <a:ext cx="5108707" cy="64633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cs-CZ" sz="3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Poznáte název díla?</a:t>
            </a:r>
          </a:p>
        </p:txBody>
      </p:sp>
      <p:sp>
        <p:nvSpPr>
          <p:cNvPr id="29" name="Obdélník 28"/>
          <p:cNvSpPr/>
          <p:nvPr/>
        </p:nvSpPr>
        <p:spPr>
          <a:xfrm>
            <a:off x="5572132" y="5857892"/>
            <a:ext cx="2767745" cy="64633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cs-CZ" sz="3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Tři kamarádi.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iterate type="lt">
                                    <p:tmPct val="0"/>
                                  </p:iterate>
                                  <p:childTnLst>
                                    <p:set>
                                      <p:cBhvr>
                                        <p:cTn id="26" dur="1" fill="hold">
                                          <p:stCondLst>
                                            <p:cond delay="0"/>
                                          </p:stCondLst>
                                        </p:cTn>
                                        <p:tgtEl>
                                          <p:spTgt spid="28"/>
                                        </p:tgtEl>
                                        <p:attrNameLst>
                                          <p:attrName>style.visibility</p:attrName>
                                        </p:attrNameLst>
                                      </p:cBhvr>
                                      <p:to>
                                        <p:strVal val="visible"/>
                                      </p:to>
                                    </p:set>
                                    <p:animEffect transition="in" filter="wipe(left)">
                                      <p:cBhvr>
                                        <p:cTn id="27" dur="20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xit" presetSubtype="2" fill="hold" grpId="1" nodeType="clickEffect">
                                  <p:stCondLst>
                                    <p:cond delay="0"/>
                                  </p:stCondLst>
                                  <p:iterate type="lt">
                                    <p:tmPct val="0"/>
                                  </p:iterate>
                                  <p:childTnLst>
                                    <p:animEffect transition="out" filter="wipe(right)">
                                      <p:cBhvr>
                                        <p:cTn id="31" dur="3000"/>
                                        <p:tgtEl>
                                          <p:spTgt spid="28"/>
                                        </p:tgtEl>
                                      </p:cBhvr>
                                    </p:animEffect>
                                    <p:set>
                                      <p:cBhvr>
                                        <p:cTn id="32" dur="1" fill="hold">
                                          <p:stCondLst>
                                            <p:cond delay="2999"/>
                                          </p:stCondLst>
                                        </p:cTn>
                                        <p:tgtEl>
                                          <p:spTgt spid="2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p:cTn id="37" dur="2000" fill="hold"/>
                                        <p:tgtEl>
                                          <p:spTgt spid="29"/>
                                        </p:tgtEl>
                                        <p:attrNameLst>
                                          <p:attrName>ppt_w</p:attrName>
                                        </p:attrNameLst>
                                      </p:cBhvr>
                                      <p:tavLst>
                                        <p:tav tm="0">
                                          <p:val>
                                            <p:strVal val="#ppt_w+.3"/>
                                          </p:val>
                                        </p:tav>
                                        <p:tav tm="100000">
                                          <p:val>
                                            <p:strVal val="#ppt_w"/>
                                          </p:val>
                                        </p:tav>
                                      </p:tavLst>
                                    </p:anim>
                                    <p:anim calcmode="lin" valueType="num">
                                      <p:cBhvr>
                                        <p:cTn id="38" dur="2000" fill="hold"/>
                                        <p:tgtEl>
                                          <p:spTgt spid="29"/>
                                        </p:tgtEl>
                                        <p:attrNameLst>
                                          <p:attrName>ppt_h</p:attrName>
                                        </p:attrNameLst>
                                      </p:cBhvr>
                                      <p:tavLst>
                                        <p:tav tm="0">
                                          <p:val>
                                            <p:strVal val="#ppt_h"/>
                                          </p:val>
                                        </p:tav>
                                        <p:tav tm="100000">
                                          <p:val>
                                            <p:strVal val="#ppt_h"/>
                                          </p:val>
                                        </p:tav>
                                      </p:tavLst>
                                    </p:anim>
                                    <p:animEffect transition="in" filter="fade">
                                      <p:cBhvr>
                                        <p:cTn id="39"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p:bldP spid="28" grpId="1"/>
      <p:bldP spid="2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2"/>
          <p:cNvSpPr>
            <a:spLocks noGrp="1"/>
          </p:cNvSpPr>
          <p:nvPr>
            <p:ph idx="1"/>
          </p:nvPr>
        </p:nvSpPr>
        <p:spPr>
          <a:xfrm>
            <a:off x="3286116" y="285728"/>
            <a:ext cx="5643602" cy="785818"/>
          </a:xfr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a:normAutofit/>
          </a:bodyPr>
          <a:lstStyle/>
          <a:p>
            <a:pPr algn="ctr">
              <a:buNone/>
            </a:pPr>
            <a:r>
              <a:rPr lang="cs-CZ" sz="3600" b="1" dirty="0">
                <a:effectLst>
                  <a:outerShdw blurRad="38100" dist="38100" dir="2700000" algn="tl">
                    <a:srgbClr val="000000">
                      <a:alpha val="43137"/>
                    </a:srgbClr>
                  </a:outerShdw>
                </a:effectLst>
                <a:latin typeface="+mj-lt"/>
              </a:rPr>
              <a:t>Úkoly k  výchozímu textu  4</a:t>
            </a:r>
          </a:p>
        </p:txBody>
      </p:sp>
      <p:sp>
        <p:nvSpPr>
          <p:cNvPr id="5" name="Zástupný symbol pro obsah 2"/>
          <p:cNvSpPr txBox="1">
            <a:spLocks/>
          </p:cNvSpPr>
          <p:nvPr/>
        </p:nvSpPr>
        <p:spPr>
          <a:xfrm>
            <a:off x="3286116" y="1285860"/>
            <a:ext cx="5643602" cy="1143008"/>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1. Vymyslete</a:t>
            </a:r>
            <a:r>
              <a:rPr kumimoji="0" lang="cs-CZ" sz="2800" b="1" i="0" u="none"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 </a:t>
            </a:r>
            <a:r>
              <a:rPr kumimoji="0" lang="cs-CZ" sz="2800" b="1" i="0" u="sng"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vlastní název</a:t>
            </a:r>
            <a:r>
              <a:rPr kumimoji="0" lang="cs-CZ" sz="2800" b="1" i="0" u="none"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 pro daný text.</a:t>
            </a:r>
            <a:endPar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endParaRPr>
          </a:p>
        </p:txBody>
      </p:sp>
      <p:sp>
        <p:nvSpPr>
          <p:cNvPr id="8" name="Zástupný symbol pro obsah 2"/>
          <p:cNvSpPr txBox="1">
            <a:spLocks/>
          </p:cNvSpPr>
          <p:nvPr/>
        </p:nvSpPr>
        <p:spPr>
          <a:xfrm>
            <a:off x="3357554" y="2571744"/>
            <a:ext cx="5643602" cy="1143008"/>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effectLst>
                  <a:outerShdw blurRad="38100" dist="38100" dir="2700000" algn="tl">
                    <a:srgbClr val="000000">
                      <a:alpha val="43137"/>
                    </a:srgbClr>
                  </a:outerShdw>
                </a:effectLst>
                <a:latin typeface="+mj-lt"/>
              </a:rPr>
              <a:t>2. Které </a:t>
            </a:r>
            <a:r>
              <a:rPr lang="cs-CZ" sz="2800" b="1" u="sng" dirty="0">
                <a:effectLst>
                  <a:outerShdw blurRad="38100" dist="38100" dir="2700000" algn="tl">
                    <a:srgbClr val="000000">
                      <a:alpha val="43137"/>
                    </a:srgbClr>
                  </a:outerShdw>
                </a:effectLst>
                <a:latin typeface="+mj-lt"/>
              </a:rPr>
              <a:t>mravní hodnoty </a:t>
            </a:r>
            <a:r>
              <a:rPr lang="cs-CZ" sz="2800" b="1" dirty="0">
                <a:effectLst>
                  <a:outerShdw blurRad="38100" dist="38100" dir="2700000" algn="tl">
                    <a:srgbClr val="000000">
                      <a:alpha val="43137"/>
                    </a:srgbClr>
                  </a:outerShdw>
                </a:effectLst>
                <a:latin typeface="+mj-lt"/>
              </a:rPr>
              <a:t>vypravěč vyzdvihuje nade vše?</a:t>
            </a:r>
            <a:endPar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endParaRPr>
          </a:p>
        </p:txBody>
      </p:sp>
      <p:sp>
        <p:nvSpPr>
          <p:cNvPr id="9" name="Zástupný symbol pro obsah 2"/>
          <p:cNvSpPr txBox="1">
            <a:spLocks/>
          </p:cNvSpPr>
          <p:nvPr/>
        </p:nvSpPr>
        <p:spPr>
          <a:xfrm>
            <a:off x="3286116" y="3929066"/>
            <a:ext cx="5715040" cy="1143008"/>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3. Který </a:t>
            </a:r>
            <a:r>
              <a:rPr kumimoji="0" lang="cs-CZ" sz="28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slohový postup</a:t>
            </a: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 v úryvku </a:t>
            </a:r>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effectLst>
                  <a:outerShdw blurRad="38100" dist="38100" dir="2700000" algn="tl">
                    <a:srgbClr val="000000">
                      <a:alpha val="43137"/>
                    </a:srgbClr>
                  </a:outerShdw>
                </a:effectLst>
                <a:latin typeface="+mj-lt"/>
              </a:rPr>
              <a:t>převládá?</a:t>
            </a: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 </a:t>
            </a:r>
          </a:p>
        </p:txBody>
      </p:sp>
      <p:sp>
        <p:nvSpPr>
          <p:cNvPr id="10" name="Zástupný symbol pro obsah 2"/>
          <p:cNvSpPr txBox="1">
            <a:spLocks/>
          </p:cNvSpPr>
          <p:nvPr/>
        </p:nvSpPr>
        <p:spPr>
          <a:xfrm>
            <a:off x="3286116" y="5286388"/>
            <a:ext cx="5715040" cy="1214446"/>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4. Napište</a:t>
            </a:r>
            <a:r>
              <a:rPr kumimoji="0" lang="cs-CZ" sz="2800" b="1" i="0" u="none"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 </a:t>
            </a:r>
            <a:r>
              <a:rPr kumimoji="0" lang="cs-CZ" sz="2800" b="1" i="0" u="sng"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krátké zamyšlení </a:t>
            </a:r>
            <a:r>
              <a:rPr kumimoji="0" lang="cs-CZ" sz="2800" b="1" i="0" u="none"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nad tématy, která v textu zaznívají.</a:t>
            </a:r>
            <a:endPar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2"/>
          <p:cNvSpPr>
            <a:spLocks noGrp="1"/>
          </p:cNvSpPr>
          <p:nvPr>
            <p:ph idx="1"/>
          </p:nvPr>
        </p:nvSpPr>
        <p:spPr>
          <a:xfrm>
            <a:off x="3286116" y="285728"/>
            <a:ext cx="5643602" cy="785818"/>
          </a:xfr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a:normAutofit fontScale="92500"/>
          </a:bodyPr>
          <a:lstStyle/>
          <a:p>
            <a:pPr algn="ctr">
              <a:buNone/>
            </a:pPr>
            <a:r>
              <a:rPr lang="cs-CZ" sz="3600" b="1" dirty="0">
                <a:effectLst>
                  <a:outerShdw blurRad="38100" dist="38100" dir="2700000" algn="tl">
                    <a:srgbClr val="000000">
                      <a:alpha val="43137"/>
                    </a:srgbClr>
                  </a:outerShdw>
                </a:effectLst>
                <a:latin typeface="+mj-lt"/>
              </a:rPr>
              <a:t>Odpovědi k  výchozímu textu  4</a:t>
            </a:r>
          </a:p>
        </p:txBody>
      </p:sp>
      <p:sp>
        <p:nvSpPr>
          <p:cNvPr id="5" name="Zástupný symbol pro obsah 2"/>
          <p:cNvSpPr txBox="1">
            <a:spLocks/>
          </p:cNvSpPr>
          <p:nvPr/>
        </p:nvSpPr>
        <p:spPr>
          <a:xfrm>
            <a:off x="3286116" y="1285860"/>
            <a:ext cx="5643602" cy="1143008"/>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1. Individuální</a:t>
            </a:r>
            <a:r>
              <a:rPr kumimoji="0" lang="cs-CZ" sz="2800" b="1" i="0" u="none"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 řešení. Např. Pojetí lásky a přátelství …</a:t>
            </a:r>
            <a:endPar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endParaRPr>
          </a:p>
        </p:txBody>
      </p:sp>
      <p:sp>
        <p:nvSpPr>
          <p:cNvPr id="8" name="Zástupný symbol pro obsah 2"/>
          <p:cNvSpPr txBox="1">
            <a:spLocks/>
          </p:cNvSpPr>
          <p:nvPr/>
        </p:nvSpPr>
        <p:spPr>
          <a:xfrm>
            <a:off x="3357554" y="2571744"/>
            <a:ext cx="5643602" cy="1143008"/>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effectLst>
                  <a:outerShdw blurRad="38100" dist="38100" dir="2700000" algn="tl">
                    <a:srgbClr val="000000">
                      <a:alpha val="43137"/>
                    </a:srgbClr>
                  </a:outerShdw>
                </a:effectLst>
                <a:latin typeface="+mj-lt"/>
              </a:rPr>
              <a:t>2. Kamarádství a přátelství, láska je něco neočekávaného …</a:t>
            </a:r>
            <a:endPar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endParaRPr>
          </a:p>
        </p:txBody>
      </p:sp>
      <p:sp>
        <p:nvSpPr>
          <p:cNvPr id="9" name="Zástupný symbol pro obsah 2"/>
          <p:cNvSpPr txBox="1">
            <a:spLocks/>
          </p:cNvSpPr>
          <p:nvPr/>
        </p:nvSpPr>
        <p:spPr>
          <a:xfrm>
            <a:off x="3286116" y="3929066"/>
            <a:ext cx="5715040" cy="1143008"/>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3. </a:t>
            </a:r>
            <a:r>
              <a:rPr lang="cs-CZ" sz="2800" b="1" dirty="0">
                <a:effectLst>
                  <a:outerShdw blurRad="38100" dist="38100" dir="2700000" algn="tl">
                    <a:srgbClr val="000000">
                      <a:alpha val="43137"/>
                    </a:srgbClr>
                  </a:outerShdw>
                </a:effectLst>
                <a:latin typeface="+mj-lt"/>
              </a:rPr>
              <a:t>Úvahový (vnitřní monolog).</a:t>
            </a:r>
            <a:endPar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endParaRPr>
          </a:p>
        </p:txBody>
      </p:sp>
      <p:sp>
        <p:nvSpPr>
          <p:cNvPr id="10" name="Zástupný symbol pro obsah 2"/>
          <p:cNvSpPr txBox="1">
            <a:spLocks/>
          </p:cNvSpPr>
          <p:nvPr/>
        </p:nvSpPr>
        <p:spPr>
          <a:xfrm>
            <a:off x="3286116" y="5286388"/>
            <a:ext cx="5715040" cy="1214446"/>
          </a:xfrm>
          <a:prstGeom prst="rect">
            <a:avLst/>
          </a:prstGeo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n-ea"/>
                <a:cs typeface="+mn-cs"/>
              </a:rPr>
              <a:t>4. Individuální řešení, diskuze.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p:cNvSpPr/>
          <p:nvPr/>
        </p:nvSpPr>
        <p:spPr>
          <a:xfrm>
            <a:off x="1214414" y="142852"/>
            <a:ext cx="6858048" cy="954107"/>
          </a:xfrm>
          <a:prstGeom prst="rect">
            <a:avLst/>
          </a:prstGeom>
          <a:gradFill flip="none" rotWithShape="1">
            <a:gsLst>
              <a:gs pos="0">
                <a:schemeClr val="accent3">
                  <a:lumMod val="60000"/>
                  <a:lumOff val="40000"/>
                </a:schemeClr>
              </a:gs>
              <a:gs pos="50000">
                <a:schemeClr val="bg1"/>
              </a:gs>
              <a:gs pos="100000">
                <a:schemeClr val="bg2">
                  <a:lumMod val="50000"/>
                </a:schemeClr>
              </a:gs>
            </a:gsLst>
            <a:path path="circle">
              <a:fillToRect l="100000" t="100000"/>
            </a:path>
            <a:tileRect r="-100000" b="-100000"/>
          </a:gradFill>
          <a:ln w="31750">
            <a:solidFill>
              <a:schemeClr val="tx1"/>
            </a:solidFill>
          </a:ln>
          <a:effectLst>
            <a:outerShdw dist="127000" dir="7680000" sx="46000" sy="46000" algn="ctr" rotWithShape="0">
              <a:srgbClr val="000000">
                <a:alpha val="43137"/>
              </a:srgbClr>
            </a:outerShdw>
          </a:effectLst>
        </p:spPr>
        <p:txBody>
          <a:bodyPr wrap="square" lIns="91440" tIns="45720" rIns="91440" bIns="45720">
            <a:spAutoFit/>
          </a:bodyPr>
          <a:lstStyle/>
          <a:p>
            <a:pPr algn="ctr"/>
            <a:r>
              <a:rPr lang="cs-CZ" sz="2800" b="1" cap="none" spc="0"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rPr>
              <a:t>Současníci  </a:t>
            </a:r>
            <a:r>
              <a:rPr lang="cs-CZ" sz="2800" b="1"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rPr>
              <a:t>E. M. Remarque</a:t>
            </a:r>
            <a:endParaRPr lang="cs-CZ" sz="2800" b="1" cap="none" spc="0"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endParaRPr>
          </a:p>
          <a:p>
            <a:pPr algn="ctr"/>
            <a:r>
              <a:rPr lang="cs-CZ" sz="2800" b="1" dirty="0">
                <a:ln w="17780" cmpd="sng">
                  <a:solidFill>
                    <a:schemeClr val="accent1">
                      <a:tint val="3000"/>
                    </a:schemeClr>
                  </a:solidFill>
                  <a:prstDash val="solid"/>
                  <a:miter lim="800000"/>
                </a:ln>
                <a:effectLst>
                  <a:outerShdw blurRad="55000" dist="50800" dir="5400000" algn="tl">
                    <a:srgbClr val="000000">
                      <a:alpha val="33000"/>
                    </a:srgbClr>
                  </a:outerShdw>
                </a:effectLst>
              </a:rPr>
              <a:t>Odhalte jména, doplňte díla a určete stát.</a:t>
            </a:r>
            <a:endParaRPr lang="cs-CZ" sz="28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endParaRPr>
          </a:p>
        </p:txBody>
      </p:sp>
      <p:sp>
        <p:nvSpPr>
          <p:cNvPr id="6" name="Obdélník 5"/>
          <p:cNvSpPr/>
          <p:nvPr/>
        </p:nvSpPr>
        <p:spPr>
          <a:xfrm>
            <a:off x="6357950" y="1857364"/>
            <a:ext cx="1000132" cy="584775"/>
          </a:xfrm>
          <a:prstGeom prst="rect">
            <a:avLst/>
          </a:prstGeom>
          <a:gradFill>
            <a:gsLst>
              <a:gs pos="0">
                <a:schemeClr val="accent3">
                  <a:lumMod val="75000"/>
                </a:schemeClr>
              </a:gs>
              <a:gs pos="50000">
                <a:schemeClr val="bg1"/>
              </a:gs>
              <a:gs pos="100000">
                <a:schemeClr val="bg2">
                  <a:lumMod val="50000"/>
                </a:schemeClr>
              </a:gs>
            </a:gsLst>
            <a:path path="circle">
              <a:fillToRect l="100000" t="100000"/>
            </a:path>
          </a:gradFill>
          <a:ln>
            <a:solidFill>
              <a:schemeClr val="tx1"/>
            </a:solidFill>
          </a:ln>
          <a:effectLst>
            <a:outerShdw blurRad="50800" dist="50800" dir="5400000" sx="15000" sy="15000" algn="ctr" rotWithShape="0">
              <a:srgbClr val="000000">
                <a:alpha val="43137"/>
              </a:srgbClr>
            </a:outerShdw>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cs-CZ" sz="3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graphicFrame>
        <p:nvGraphicFramePr>
          <p:cNvPr id="18" name="Tabulka 17"/>
          <p:cNvGraphicFramePr>
            <a:graphicFrameLocks noGrp="1"/>
          </p:cNvGraphicFramePr>
          <p:nvPr/>
        </p:nvGraphicFramePr>
        <p:xfrm>
          <a:off x="214282" y="1285860"/>
          <a:ext cx="8715436" cy="5334000"/>
        </p:xfrm>
        <a:graphic>
          <a:graphicData uri="http://schemas.openxmlformats.org/drawingml/2006/table">
            <a:tbl>
              <a:tblPr firstRow="1" bandRow="1">
                <a:tableStyleId>{D03447BB-5D67-496B-8E87-E561075AD55C}</a:tableStyleId>
              </a:tblPr>
              <a:tblGrid>
                <a:gridCol w="1739426">
                  <a:extLst>
                    <a:ext uri="{9D8B030D-6E8A-4147-A177-3AD203B41FA5}">
                      <a16:colId xmlns:a16="http://schemas.microsoft.com/office/drawing/2014/main" val="20000"/>
                    </a:ext>
                  </a:extLst>
                </a:gridCol>
                <a:gridCol w="2435194">
                  <a:extLst>
                    <a:ext uri="{9D8B030D-6E8A-4147-A177-3AD203B41FA5}">
                      <a16:colId xmlns:a16="http://schemas.microsoft.com/office/drawing/2014/main" val="20001"/>
                    </a:ext>
                  </a:extLst>
                </a:gridCol>
                <a:gridCol w="2574350">
                  <a:extLst>
                    <a:ext uri="{9D8B030D-6E8A-4147-A177-3AD203B41FA5}">
                      <a16:colId xmlns:a16="http://schemas.microsoft.com/office/drawing/2014/main" val="20002"/>
                    </a:ext>
                  </a:extLst>
                </a:gridCol>
                <a:gridCol w="1966466">
                  <a:extLst>
                    <a:ext uri="{9D8B030D-6E8A-4147-A177-3AD203B41FA5}">
                      <a16:colId xmlns:a16="http://schemas.microsoft.com/office/drawing/2014/main" val="20003"/>
                    </a:ext>
                  </a:extLst>
                </a:gridCol>
              </a:tblGrid>
              <a:tr h="550685">
                <a:tc>
                  <a:txBody>
                    <a:bodyPr/>
                    <a:lstStyle/>
                    <a:p>
                      <a:pPr algn="ctr"/>
                      <a:r>
                        <a:rPr lang="cs-CZ" sz="3200" dirty="0"/>
                        <a:t>Zkratka</a:t>
                      </a:r>
                    </a:p>
                  </a:txBody>
                  <a:tcPr/>
                </a:tc>
                <a:tc>
                  <a:txBody>
                    <a:bodyPr/>
                    <a:lstStyle/>
                    <a:p>
                      <a:pPr algn="ctr"/>
                      <a:r>
                        <a:rPr lang="cs-CZ" sz="3200" dirty="0"/>
                        <a:t>Jméno</a:t>
                      </a:r>
                    </a:p>
                  </a:txBody>
                  <a:tcPr/>
                </a:tc>
                <a:tc>
                  <a:txBody>
                    <a:bodyPr/>
                    <a:lstStyle/>
                    <a:p>
                      <a:pPr algn="ctr"/>
                      <a:r>
                        <a:rPr lang="cs-CZ" sz="3200" dirty="0"/>
                        <a:t>Dílo</a:t>
                      </a:r>
                    </a:p>
                  </a:txBody>
                  <a:tcPr/>
                </a:tc>
                <a:tc>
                  <a:txBody>
                    <a:bodyPr/>
                    <a:lstStyle/>
                    <a:p>
                      <a:pPr algn="ctr"/>
                      <a:r>
                        <a:rPr lang="cs-CZ" sz="3200" dirty="0"/>
                        <a:t>Stát</a:t>
                      </a:r>
                    </a:p>
                  </a:txBody>
                  <a:tcPr/>
                </a:tc>
                <a:extLst>
                  <a:ext uri="{0D108BD9-81ED-4DB2-BD59-A6C34878D82A}">
                    <a16:rowId xmlns:a16="http://schemas.microsoft.com/office/drawing/2014/main" val="10000"/>
                  </a:ext>
                </a:extLst>
              </a:tr>
              <a:tr h="1072386">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EH </a:t>
                      </a:r>
                    </a:p>
                    <a:p>
                      <a:pPr algn="ctr"/>
                      <a:r>
                        <a:rPr lang="cs-CZ" sz="3600" b="1" dirty="0">
                          <a:solidFill>
                            <a:schemeClr val="tx1"/>
                          </a:solidFill>
                          <a:effectLst>
                            <a:outerShdw blurRad="38100" dist="38100" dir="2700000" algn="tl">
                              <a:srgbClr val="000000">
                                <a:alpha val="43137"/>
                              </a:srgbClr>
                            </a:outerShdw>
                          </a:effectLst>
                          <a:latin typeface="Monotype Corsiva" pitchFamily="66" charset="0"/>
                        </a:rPr>
                        <a:t> </a:t>
                      </a:r>
                      <a:r>
                        <a:rPr lang="cs-CZ" sz="3200" b="1" dirty="0">
                          <a:solidFill>
                            <a:schemeClr val="tx1"/>
                          </a:solidFill>
                          <a:effectLst>
                            <a:outerShdw blurRad="38100" dist="38100" dir="2700000" algn="tl">
                              <a:srgbClr val="000000">
                                <a:alpha val="43137"/>
                              </a:srgbClr>
                            </a:outerShdw>
                          </a:effectLst>
                          <a:latin typeface="Monotype Corsiva" pitchFamily="66" charset="0"/>
                        </a:rPr>
                        <a:t>S</a:t>
                      </a:r>
                      <a:r>
                        <a:rPr lang="cs-CZ" sz="3200" b="1" baseline="0" dirty="0">
                          <a:solidFill>
                            <a:schemeClr val="tx1"/>
                          </a:solidFill>
                          <a:effectLst>
                            <a:outerShdw blurRad="38100" dist="38100" dir="2700000" algn="tl">
                              <a:srgbClr val="000000">
                                <a:alpha val="43137"/>
                              </a:srgbClr>
                            </a:outerShdw>
                          </a:effectLst>
                          <a:latin typeface="Monotype Corsiva" pitchFamily="66" charset="0"/>
                        </a:rPr>
                        <a:t> a m</a:t>
                      </a:r>
                      <a:endParaRPr lang="cs-CZ" sz="3600" b="1" dirty="0">
                        <a:solidFill>
                          <a:schemeClr val="tx1"/>
                        </a:solidFill>
                        <a:effectLst>
                          <a:outerShdw blurRad="38100" dist="38100" dir="2700000" algn="tl">
                            <a:srgbClr val="000000">
                              <a:alpha val="43137"/>
                            </a:srgbClr>
                          </a:outerShdw>
                        </a:effectLst>
                        <a:latin typeface="Monotype Corsiva" pitchFamily="66" charset="0"/>
                      </a:endParaRPr>
                    </a:p>
                  </a:txBody>
                  <a:tcPr/>
                </a:tc>
                <a:tc>
                  <a:txBody>
                    <a:bodyPr/>
                    <a:lstStyle/>
                    <a:p>
                      <a:pPr algn="ct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endParaRPr lang="cs-CZ" sz="36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1"/>
                  </a:ext>
                </a:extLst>
              </a:tr>
              <a:tr h="1014420">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TM</a:t>
                      </a:r>
                    </a:p>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N v B</a:t>
                      </a:r>
                      <a:endParaRPr lang="cs-CZ" sz="2800" b="1" dirty="0">
                        <a:solidFill>
                          <a:schemeClr val="tx1"/>
                        </a:solidFill>
                        <a:effectLst>
                          <a:outerShdw blurRad="38100" dist="38100" dir="2700000" algn="tl">
                            <a:srgbClr val="000000">
                              <a:alpha val="43137"/>
                            </a:srgbClr>
                          </a:outerShdw>
                        </a:effectLst>
                        <a:latin typeface="Monotype Corsiva" pitchFamily="66" charset="0"/>
                      </a:endParaRPr>
                    </a:p>
                  </a:txBody>
                  <a:tcPr/>
                </a:tc>
                <a:tc>
                  <a:txBody>
                    <a:bodyPr/>
                    <a:lstStyle/>
                    <a:p>
                      <a:pPr algn="ct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endParaRPr lang="cs-CZ" sz="32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2"/>
                  </a:ext>
                </a:extLst>
              </a:tr>
              <a:tr h="1014420">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FK</a:t>
                      </a:r>
                    </a:p>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P</a:t>
                      </a:r>
                    </a:p>
                  </a:txBody>
                  <a:tcPr/>
                </a:tc>
                <a:tc>
                  <a:txBody>
                    <a:bodyPr/>
                    <a:lstStyle/>
                    <a:p>
                      <a:pPr algn="ct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endParaRPr lang="cs-CZ" sz="3600" b="1" dirty="0">
                        <a:solidFill>
                          <a:srgbClr val="C00000"/>
                        </a:solidFill>
                        <a:effectLst>
                          <a:outerShdw blurRad="38100" dist="38100" dir="2700000" algn="tl">
                            <a:srgbClr val="000000">
                              <a:alpha val="43137"/>
                            </a:srgbClr>
                          </a:outerShdw>
                        </a:effectLst>
                      </a:endParaRPr>
                    </a:p>
                  </a:txBody>
                  <a:tcPr/>
                </a:tc>
                <a:tc>
                  <a:txBody>
                    <a:bodyPr/>
                    <a:lstStyle/>
                    <a:p>
                      <a:endParaRPr lang="cs-CZ" sz="32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3"/>
                  </a:ext>
                </a:extLst>
              </a:tr>
              <a:tr h="1420187">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RR</a:t>
                      </a:r>
                    </a:p>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P a L</a:t>
                      </a:r>
                    </a:p>
                    <a:p>
                      <a:pPr algn="ctr"/>
                      <a:endParaRPr lang="cs-CZ" sz="2800" b="1" dirty="0">
                        <a:solidFill>
                          <a:schemeClr val="tx1"/>
                        </a:solidFill>
                        <a:effectLst>
                          <a:outerShdw blurRad="38100" dist="38100" dir="2700000" algn="tl">
                            <a:srgbClr val="000000">
                              <a:alpha val="43137"/>
                            </a:srgbClr>
                          </a:outerShdw>
                        </a:effectLst>
                      </a:endParaRPr>
                    </a:p>
                  </a:txBody>
                  <a:tcPr/>
                </a:tc>
                <a:tc>
                  <a:txBody>
                    <a:bodyPr/>
                    <a:lstStyle/>
                    <a:p>
                      <a:pPr algn="ct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endParaRPr lang="cs-CZ" sz="36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4"/>
                  </a:ext>
                </a:extLst>
              </a:tr>
            </a:tbl>
          </a:graphicData>
        </a:graphic>
      </p:graphicFrame>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p:cNvSpPr/>
          <p:nvPr/>
        </p:nvSpPr>
        <p:spPr>
          <a:xfrm>
            <a:off x="1214414" y="142852"/>
            <a:ext cx="6858048" cy="954107"/>
          </a:xfrm>
          <a:prstGeom prst="rect">
            <a:avLst/>
          </a:prstGeom>
          <a:gradFill flip="none" rotWithShape="1">
            <a:gsLst>
              <a:gs pos="0">
                <a:schemeClr val="accent3">
                  <a:lumMod val="60000"/>
                  <a:lumOff val="40000"/>
                </a:schemeClr>
              </a:gs>
              <a:gs pos="50000">
                <a:schemeClr val="bg1"/>
              </a:gs>
              <a:gs pos="100000">
                <a:schemeClr val="bg2">
                  <a:lumMod val="50000"/>
                </a:schemeClr>
              </a:gs>
            </a:gsLst>
            <a:path path="circle">
              <a:fillToRect l="100000" t="100000"/>
            </a:path>
            <a:tileRect r="-100000" b="-100000"/>
          </a:gradFill>
          <a:ln w="31750">
            <a:solidFill>
              <a:schemeClr val="tx1"/>
            </a:solidFill>
          </a:ln>
          <a:effectLst>
            <a:outerShdw dist="127000" dir="7680000" sx="46000" sy="46000" algn="ctr" rotWithShape="0">
              <a:srgbClr val="000000">
                <a:alpha val="43137"/>
              </a:srgbClr>
            </a:outerShdw>
          </a:effectLst>
        </p:spPr>
        <p:txBody>
          <a:bodyPr wrap="square" lIns="91440" tIns="45720" rIns="91440" bIns="45720">
            <a:spAutoFit/>
          </a:bodyPr>
          <a:lstStyle/>
          <a:p>
            <a:pPr algn="ctr"/>
            <a:r>
              <a:rPr lang="cs-CZ" sz="2800" b="1" cap="none" spc="0"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rPr>
              <a:t>Současníci  </a:t>
            </a:r>
            <a:r>
              <a:rPr lang="cs-CZ" sz="2800" b="1"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rPr>
              <a:t>E. M. Remarque</a:t>
            </a:r>
            <a:endParaRPr lang="cs-CZ" sz="2800" b="1" cap="none" spc="0" dirty="0">
              <a:ln w="17780" cmpd="sng">
                <a:solidFill>
                  <a:schemeClr val="accent1">
                    <a:tint val="3000"/>
                  </a:schemeClr>
                </a:solidFill>
                <a:prstDash val="solid"/>
                <a:miter lim="800000"/>
              </a:ln>
              <a:solidFill>
                <a:srgbClr val="C00000"/>
              </a:solidFill>
              <a:effectLst>
                <a:outerShdw blurRad="55000" dist="50800" dir="5400000" algn="tl">
                  <a:srgbClr val="000000">
                    <a:alpha val="33000"/>
                  </a:srgbClr>
                </a:outerShdw>
              </a:effectLst>
            </a:endParaRPr>
          </a:p>
          <a:p>
            <a:pPr algn="ctr"/>
            <a:r>
              <a:rPr lang="cs-CZ" sz="2800" b="1" dirty="0">
                <a:ln w="17780" cmpd="sng">
                  <a:solidFill>
                    <a:schemeClr val="accent1">
                      <a:tint val="3000"/>
                    </a:schemeClr>
                  </a:solidFill>
                  <a:prstDash val="solid"/>
                  <a:miter lim="800000"/>
                </a:ln>
                <a:effectLst>
                  <a:outerShdw blurRad="55000" dist="50800" dir="5400000" algn="tl">
                    <a:srgbClr val="000000">
                      <a:alpha val="33000"/>
                    </a:srgbClr>
                  </a:outerShdw>
                </a:effectLst>
              </a:rPr>
              <a:t>Odhalte jména, doplňte díla a určete stát.</a:t>
            </a:r>
            <a:endParaRPr lang="cs-CZ" sz="28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endParaRPr>
          </a:p>
        </p:txBody>
      </p:sp>
      <p:sp>
        <p:nvSpPr>
          <p:cNvPr id="6" name="Obdélník 5"/>
          <p:cNvSpPr/>
          <p:nvPr/>
        </p:nvSpPr>
        <p:spPr>
          <a:xfrm>
            <a:off x="6357950" y="1857364"/>
            <a:ext cx="1000132" cy="584775"/>
          </a:xfrm>
          <a:prstGeom prst="rect">
            <a:avLst/>
          </a:prstGeom>
          <a:gradFill>
            <a:gsLst>
              <a:gs pos="0">
                <a:schemeClr val="accent3">
                  <a:lumMod val="75000"/>
                </a:schemeClr>
              </a:gs>
              <a:gs pos="50000">
                <a:schemeClr val="bg1"/>
              </a:gs>
              <a:gs pos="100000">
                <a:schemeClr val="bg2">
                  <a:lumMod val="50000"/>
                </a:schemeClr>
              </a:gs>
            </a:gsLst>
            <a:path path="circle">
              <a:fillToRect l="100000" t="100000"/>
            </a:path>
          </a:gradFill>
          <a:ln>
            <a:solidFill>
              <a:schemeClr val="tx1"/>
            </a:solidFill>
          </a:ln>
          <a:effectLst>
            <a:outerShdw blurRad="50800" dist="50800" dir="5400000" sx="15000" sy="15000" algn="ctr" rotWithShape="0">
              <a:srgbClr val="000000">
                <a:alpha val="43137"/>
              </a:srgbClr>
            </a:outerShdw>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cs-CZ" sz="3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graphicFrame>
        <p:nvGraphicFramePr>
          <p:cNvPr id="18" name="Tabulka 17"/>
          <p:cNvGraphicFramePr>
            <a:graphicFrameLocks noGrp="1"/>
          </p:cNvGraphicFramePr>
          <p:nvPr/>
        </p:nvGraphicFramePr>
        <p:xfrm>
          <a:off x="214282" y="1285860"/>
          <a:ext cx="8715436" cy="5334000"/>
        </p:xfrm>
        <a:graphic>
          <a:graphicData uri="http://schemas.openxmlformats.org/drawingml/2006/table">
            <a:tbl>
              <a:tblPr firstRow="1" bandRow="1">
                <a:tableStyleId>{D03447BB-5D67-496B-8E87-E561075AD55C}</a:tableStyleId>
              </a:tblPr>
              <a:tblGrid>
                <a:gridCol w="1739426">
                  <a:extLst>
                    <a:ext uri="{9D8B030D-6E8A-4147-A177-3AD203B41FA5}">
                      <a16:colId xmlns:a16="http://schemas.microsoft.com/office/drawing/2014/main" val="20000"/>
                    </a:ext>
                  </a:extLst>
                </a:gridCol>
                <a:gridCol w="2435194">
                  <a:extLst>
                    <a:ext uri="{9D8B030D-6E8A-4147-A177-3AD203B41FA5}">
                      <a16:colId xmlns:a16="http://schemas.microsoft.com/office/drawing/2014/main" val="20001"/>
                    </a:ext>
                  </a:extLst>
                </a:gridCol>
                <a:gridCol w="2574350">
                  <a:extLst>
                    <a:ext uri="{9D8B030D-6E8A-4147-A177-3AD203B41FA5}">
                      <a16:colId xmlns:a16="http://schemas.microsoft.com/office/drawing/2014/main" val="20002"/>
                    </a:ext>
                  </a:extLst>
                </a:gridCol>
                <a:gridCol w="1966466">
                  <a:extLst>
                    <a:ext uri="{9D8B030D-6E8A-4147-A177-3AD203B41FA5}">
                      <a16:colId xmlns:a16="http://schemas.microsoft.com/office/drawing/2014/main" val="20003"/>
                    </a:ext>
                  </a:extLst>
                </a:gridCol>
              </a:tblGrid>
              <a:tr h="550685">
                <a:tc>
                  <a:txBody>
                    <a:bodyPr/>
                    <a:lstStyle/>
                    <a:p>
                      <a:pPr algn="ctr"/>
                      <a:r>
                        <a:rPr lang="cs-CZ" sz="3200" dirty="0"/>
                        <a:t>Zkratka</a:t>
                      </a:r>
                    </a:p>
                  </a:txBody>
                  <a:tcPr/>
                </a:tc>
                <a:tc>
                  <a:txBody>
                    <a:bodyPr/>
                    <a:lstStyle/>
                    <a:p>
                      <a:pPr algn="ctr"/>
                      <a:r>
                        <a:rPr lang="cs-CZ" sz="3200" dirty="0"/>
                        <a:t>Jméno</a:t>
                      </a:r>
                    </a:p>
                  </a:txBody>
                  <a:tcPr/>
                </a:tc>
                <a:tc>
                  <a:txBody>
                    <a:bodyPr/>
                    <a:lstStyle/>
                    <a:p>
                      <a:pPr algn="ctr"/>
                      <a:r>
                        <a:rPr lang="cs-CZ" sz="3200" dirty="0"/>
                        <a:t>Dílo</a:t>
                      </a:r>
                    </a:p>
                  </a:txBody>
                  <a:tcPr/>
                </a:tc>
                <a:tc>
                  <a:txBody>
                    <a:bodyPr/>
                    <a:lstStyle/>
                    <a:p>
                      <a:pPr algn="ctr"/>
                      <a:r>
                        <a:rPr lang="cs-CZ" sz="3200" dirty="0"/>
                        <a:t>Stát</a:t>
                      </a:r>
                    </a:p>
                  </a:txBody>
                  <a:tcPr/>
                </a:tc>
                <a:extLst>
                  <a:ext uri="{0D108BD9-81ED-4DB2-BD59-A6C34878D82A}">
                    <a16:rowId xmlns:a16="http://schemas.microsoft.com/office/drawing/2014/main" val="10000"/>
                  </a:ext>
                </a:extLst>
              </a:tr>
              <a:tr h="1072386">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EH </a:t>
                      </a:r>
                    </a:p>
                    <a:p>
                      <a:pPr algn="ctr"/>
                      <a:r>
                        <a:rPr lang="cs-CZ" sz="3600" b="1" dirty="0">
                          <a:solidFill>
                            <a:schemeClr val="tx1"/>
                          </a:solidFill>
                          <a:effectLst>
                            <a:outerShdw blurRad="38100" dist="38100" dir="2700000" algn="tl">
                              <a:srgbClr val="000000">
                                <a:alpha val="43137"/>
                              </a:srgbClr>
                            </a:outerShdw>
                          </a:effectLst>
                          <a:latin typeface="Monotype Corsiva" pitchFamily="66" charset="0"/>
                        </a:rPr>
                        <a:t> </a:t>
                      </a:r>
                      <a:r>
                        <a:rPr lang="cs-CZ" sz="3200" b="1" dirty="0">
                          <a:solidFill>
                            <a:schemeClr val="tx1"/>
                          </a:solidFill>
                          <a:effectLst>
                            <a:outerShdw blurRad="38100" dist="38100" dir="2700000" algn="tl">
                              <a:srgbClr val="000000">
                                <a:alpha val="43137"/>
                              </a:srgbClr>
                            </a:outerShdw>
                          </a:effectLst>
                          <a:latin typeface="Monotype Corsiva" pitchFamily="66" charset="0"/>
                        </a:rPr>
                        <a:t>S</a:t>
                      </a:r>
                      <a:r>
                        <a:rPr lang="cs-CZ" sz="3200" b="1" baseline="0" dirty="0">
                          <a:solidFill>
                            <a:schemeClr val="tx1"/>
                          </a:solidFill>
                          <a:effectLst>
                            <a:outerShdw blurRad="38100" dist="38100" dir="2700000" algn="tl">
                              <a:srgbClr val="000000">
                                <a:alpha val="43137"/>
                              </a:srgbClr>
                            </a:outerShdw>
                          </a:effectLst>
                          <a:latin typeface="Monotype Corsiva" pitchFamily="66" charset="0"/>
                        </a:rPr>
                        <a:t> a m</a:t>
                      </a:r>
                      <a:endParaRPr lang="cs-CZ" sz="3600" b="1" dirty="0">
                        <a:solidFill>
                          <a:schemeClr val="tx1"/>
                        </a:solidFill>
                        <a:effectLst>
                          <a:outerShdw blurRad="38100" dist="38100" dir="2700000" algn="tl">
                            <a:srgbClr val="000000">
                              <a:alpha val="43137"/>
                            </a:srgbClr>
                          </a:outerShdw>
                        </a:effectLst>
                        <a:latin typeface="Monotype Corsiva" pitchFamily="66" charset="0"/>
                      </a:endParaRPr>
                    </a:p>
                  </a:txBody>
                  <a:tcPr/>
                </a:tc>
                <a:tc>
                  <a:txBody>
                    <a:bodyPr/>
                    <a:lstStyle/>
                    <a:p>
                      <a:pPr algn="ctr"/>
                      <a:r>
                        <a:rPr lang="cs-CZ" sz="3200" b="1" dirty="0">
                          <a:solidFill>
                            <a:srgbClr val="C00000"/>
                          </a:solidFill>
                          <a:effectLst>
                            <a:outerShdw blurRad="38100" dist="38100" dir="2700000" algn="tl">
                              <a:srgbClr val="000000">
                                <a:alpha val="43137"/>
                              </a:srgbClr>
                            </a:outerShdw>
                          </a:effectLst>
                        </a:rPr>
                        <a:t>Ernest </a:t>
                      </a:r>
                    </a:p>
                    <a:p>
                      <a:pPr algn="ctr"/>
                      <a:r>
                        <a:rPr lang="cs-CZ" sz="3200" b="1" dirty="0" err="1">
                          <a:solidFill>
                            <a:srgbClr val="C00000"/>
                          </a:solidFill>
                          <a:effectLst>
                            <a:outerShdw blurRad="38100" dist="38100" dir="2700000" algn="tl">
                              <a:srgbClr val="000000">
                                <a:alpha val="43137"/>
                              </a:srgbClr>
                            </a:outerShdw>
                          </a:effectLst>
                        </a:rPr>
                        <a:t>Hemingway</a:t>
                      </a:r>
                      <a:endParaRPr lang="cs-CZ" sz="3200" b="1" dirty="0">
                        <a:solidFill>
                          <a:srgbClr val="C00000"/>
                        </a:solidFill>
                        <a:effectLst>
                          <a:outerShdw blurRad="38100" dist="38100" dir="2700000" algn="tl">
                            <a:srgbClr val="000000">
                              <a:alpha val="43137"/>
                            </a:srgbClr>
                          </a:outerShdw>
                        </a:effectLst>
                      </a:endParaRPr>
                    </a:p>
                  </a:txBody>
                  <a:tcPr/>
                </a:tc>
                <a:tc>
                  <a:txBody>
                    <a:bodyPr/>
                    <a:lstStyle/>
                    <a:p>
                      <a:pPr algn="ctr"/>
                      <a:r>
                        <a:rPr lang="cs-CZ" sz="3200" b="1" dirty="0">
                          <a:solidFill>
                            <a:srgbClr val="C00000"/>
                          </a:solidFill>
                          <a:effectLst>
                            <a:outerShdw blurRad="38100" dist="38100" dir="2700000" algn="tl">
                              <a:srgbClr val="000000">
                                <a:alpha val="43137"/>
                              </a:srgbClr>
                            </a:outerShdw>
                          </a:effectLst>
                        </a:rPr>
                        <a:t>Stařec </a:t>
                      </a:r>
                    </a:p>
                    <a:p>
                      <a:pPr algn="ctr"/>
                      <a:r>
                        <a:rPr lang="cs-CZ" sz="3200" b="1" dirty="0">
                          <a:solidFill>
                            <a:srgbClr val="C00000"/>
                          </a:solidFill>
                          <a:effectLst>
                            <a:outerShdw blurRad="38100" dist="38100" dir="2700000" algn="tl">
                              <a:srgbClr val="000000">
                                <a:alpha val="43137"/>
                              </a:srgbClr>
                            </a:outerShdw>
                          </a:effectLst>
                        </a:rPr>
                        <a:t>a moře</a:t>
                      </a:r>
                    </a:p>
                  </a:txBody>
                  <a:tcPr/>
                </a:tc>
                <a:tc>
                  <a:txBody>
                    <a:bodyPr/>
                    <a:lstStyle/>
                    <a:p>
                      <a:pPr algn="ctr"/>
                      <a:r>
                        <a:rPr lang="cs-CZ" sz="3600" b="1" dirty="0">
                          <a:effectLst>
                            <a:outerShdw blurRad="38100" dist="38100" dir="2700000" algn="tl">
                              <a:srgbClr val="000000">
                                <a:alpha val="43137"/>
                              </a:srgbClr>
                            </a:outerShdw>
                          </a:effectLst>
                        </a:rPr>
                        <a:t>USA</a:t>
                      </a:r>
                    </a:p>
                  </a:txBody>
                  <a:tcPr/>
                </a:tc>
                <a:extLst>
                  <a:ext uri="{0D108BD9-81ED-4DB2-BD59-A6C34878D82A}">
                    <a16:rowId xmlns:a16="http://schemas.microsoft.com/office/drawing/2014/main" val="10001"/>
                  </a:ext>
                </a:extLst>
              </a:tr>
              <a:tr h="1014420">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TM</a:t>
                      </a:r>
                    </a:p>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N v B</a:t>
                      </a:r>
                      <a:endParaRPr lang="cs-CZ" sz="2800" b="1" dirty="0">
                        <a:solidFill>
                          <a:schemeClr val="tx1"/>
                        </a:solidFill>
                        <a:effectLst>
                          <a:outerShdw blurRad="38100" dist="38100" dir="2700000" algn="tl">
                            <a:srgbClr val="000000">
                              <a:alpha val="43137"/>
                            </a:srgbClr>
                          </a:outerShdw>
                        </a:effectLst>
                        <a:latin typeface="Monotype Corsiva" pitchFamily="66" charset="0"/>
                      </a:endParaRPr>
                    </a:p>
                  </a:txBody>
                  <a:tcPr/>
                </a:tc>
                <a:tc>
                  <a:txBody>
                    <a:bodyPr/>
                    <a:lstStyle/>
                    <a:p>
                      <a:pPr algn="ctr"/>
                      <a:r>
                        <a:rPr lang="cs-CZ" sz="3200" b="1" dirty="0">
                          <a:solidFill>
                            <a:srgbClr val="C00000"/>
                          </a:solidFill>
                          <a:effectLst>
                            <a:outerShdw blurRad="38100" dist="38100" dir="2700000" algn="tl">
                              <a:srgbClr val="000000">
                                <a:alpha val="43137"/>
                              </a:srgbClr>
                            </a:outerShdw>
                          </a:effectLst>
                        </a:rPr>
                        <a:t>Thomas </a:t>
                      </a:r>
                    </a:p>
                    <a:p>
                      <a:pPr algn="ctr"/>
                      <a:r>
                        <a:rPr lang="cs-CZ" sz="3200" b="1" dirty="0">
                          <a:solidFill>
                            <a:srgbClr val="C00000"/>
                          </a:solidFill>
                          <a:effectLst>
                            <a:outerShdw blurRad="38100" dist="38100" dir="2700000" algn="tl">
                              <a:srgbClr val="000000">
                                <a:alpha val="43137"/>
                              </a:srgbClr>
                            </a:outerShdw>
                          </a:effectLst>
                        </a:rPr>
                        <a:t>Mann</a:t>
                      </a:r>
                    </a:p>
                  </a:txBody>
                  <a:tcPr/>
                </a:tc>
                <a:tc>
                  <a:txBody>
                    <a:bodyPr/>
                    <a:lstStyle/>
                    <a:p>
                      <a:pPr algn="ctr"/>
                      <a:r>
                        <a:rPr lang="cs-CZ" sz="3200" b="1" dirty="0">
                          <a:solidFill>
                            <a:srgbClr val="C00000"/>
                          </a:solidFill>
                          <a:effectLst>
                            <a:outerShdw blurRad="38100" dist="38100" dir="2700000" algn="tl">
                              <a:srgbClr val="000000">
                                <a:alpha val="43137"/>
                              </a:srgbClr>
                            </a:outerShdw>
                          </a:effectLst>
                        </a:rPr>
                        <a:t>Noc v Benátkách</a:t>
                      </a:r>
                    </a:p>
                  </a:txBody>
                  <a:tcPr/>
                </a:tc>
                <a:tc>
                  <a:txBody>
                    <a:bodyPr/>
                    <a:lstStyle/>
                    <a:p>
                      <a:pPr algn="ctr"/>
                      <a:r>
                        <a:rPr lang="cs-CZ" sz="3200" b="1" dirty="0">
                          <a:effectLst>
                            <a:outerShdw blurRad="38100" dist="38100" dir="2700000" algn="tl">
                              <a:srgbClr val="000000">
                                <a:alpha val="43137"/>
                              </a:srgbClr>
                            </a:outerShdw>
                          </a:effectLst>
                        </a:rPr>
                        <a:t>Německo</a:t>
                      </a:r>
                    </a:p>
                  </a:txBody>
                  <a:tcPr/>
                </a:tc>
                <a:extLst>
                  <a:ext uri="{0D108BD9-81ED-4DB2-BD59-A6C34878D82A}">
                    <a16:rowId xmlns:a16="http://schemas.microsoft.com/office/drawing/2014/main" val="10002"/>
                  </a:ext>
                </a:extLst>
              </a:tr>
              <a:tr h="1014420">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FK</a:t>
                      </a:r>
                    </a:p>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P</a:t>
                      </a:r>
                    </a:p>
                  </a:txBody>
                  <a:tcPr/>
                </a:tc>
                <a:tc>
                  <a:txBody>
                    <a:bodyPr/>
                    <a:lstStyle/>
                    <a:p>
                      <a:pPr algn="ctr"/>
                      <a:r>
                        <a:rPr lang="cs-CZ" sz="3200" b="1" dirty="0" err="1">
                          <a:solidFill>
                            <a:srgbClr val="C00000"/>
                          </a:solidFill>
                          <a:effectLst>
                            <a:outerShdw blurRad="38100" dist="38100" dir="2700000" algn="tl">
                              <a:srgbClr val="000000">
                                <a:alpha val="43137"/>
                              </a:srgbClr>
                            </a:outerShdw>
                          </a:effectLst>
                        </a:rPr>
                        <a:t>Franz</a:t>
                      </a:r>
                      <a:endParaRPr lang="cs-CZ" sz="3200" b="1" dirty="0">
                        <a:solidFill>
                          <a:srgbClr val="C00000"/>
                        </a:solidFill>
                        <a:effectLst>
                          <a:outerShdw blurRad="38100" dist="38100" dir="2700000" algn="tl">
                            <a:srgbClr val="000000">
                              <a:alpha val="43137"/>
                            </a:srgbClr>
                          </a:outerShdw>
                        </a:effectLst>
                      </a:endParaRPr>
                    </a:p>
                    <a:p>
                      <a:pPr algn="ctr"/>
                      <a:r>
                        <a:rPr lang="cs-CZ" sz="3200" b="1" dirty="0">
                          <a:solidFill>
                            <a:srgbClr val="C00000"/>
                          </a:solidFill>
                          <a:effectLst>
                            <a:outerShdw blurRad="38100" dist="38100" dir="2700000" algn="tl">
                              <a:srgbClr val="000000">
                                <a:alpha val="43137"/>
                              </a:srgbClr>
                            </a:outerShdw>
                          </a:effectLst>
                        </a:rPr>
                        <a:t>Kafka</a:t>
                      </a:r>
                    </a:p>
                  </a:txBody>
                  <a:tcPr/>
                </a:tc>
                <a:tc>
                  <a:txBody>
                    <a:bodyPr/>
                    <a:lstStyle/>
                    <a:p>
                      <a:pPr algn="ctr"/>
                      <a:r>
                        <a:rPr lang="cs-CZ" sz="3600" b="1" dirty="0">
                          <a:solidFill>
                            <a:srgbClr val="C00000"/>
                          </a:solidFill>
                          <a:effectLst>
                            <a:outerShdw blurRad="38100" dist="38100" dir="2700000" algn="tl">
                              <a:srgbClr val="000000">
                                <a:alpha val="43137"/>
                              </a:srgbClr>
                            </a:outerShdw>
                          </a:effectLst>
                        </a:rPr>
                        <a:t>Proměna</a:t>
                      </a:r>
                    </a:p>
                  </a:txBody>
                  <a:tcPr/>
                </a:tc>
                <a:tc>
                  <a:txBody>
                    <a:bodyPr/>
                    <a:lstStyle/>
                    <a:p>
                      <a:pPr algn="ctr"/>
                      <a:r>
                        <a:rPr lang="cs-CZ" sz="3200" b="1" dirty="0">
                          <a:effectLst>
                            <a:outerShdw blurRad="38100" dist="38100" dir="2700000" algn="tl">
                              <a:srgbClr val="000000">
                                <a:alpha val="43137"/>
                              </a:srgbClr>
                            </a:outerShdw>
                          </a:effectLst>
                        </a:rPr>
                        <a:t>Rakousko</a:t>
                      </a:r>
                    </a:p>
                    <a:p>
                      <a:pPr algn="ctr"/>
                      <a:r>
                        <a:rPr lang="cs-CZ" sz="3200" b="1" dirty="0">
                          <a:effectLst>
                            <a:outerShdw blurRad="38100" dist="38100" dir="2700000" algn="tl">
                              <a:srgbClr val="000000">
                                <a:alpha val="43137"/>
                              </a:srgbClr>
                            </a:outerShdw>
                          </a:effectLst>
                        </a:rPr>
                        <a:t>ČSR</a:t>
                      </a:r>
                    </a:p>
                  </a:txBody>
                  <a:tcPr/>
                </a:tc>
                <a:extLst>
                  <a:ext uri="{0D108BD9-81ED-4DB2-BD59-A6C34878D82A}">
                    <a16:rowId xmlns:a16="http://schemas.microsoft.com/office/drawing/2014/main" val="10003"/>
                  </a:ext>
                </a:extLst>
              </a:tr>
              <a:tr h="1420187">
                <a:tc>
                  <a:txBody>
                    <a:bodyPr/>
                    <a:lstStyle/>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RR</a:t>
                      </a:r>
                    </a:p>
                    <a:p>
                      <a:pPr algn="ctr"/>
                      <a:r>
                        <a:rPr lang="cs-CZ" sz="3200" b="1" dirty="0">
                          <a:solidFill>
                            <a:schemeClr val="tx1"/>
                          </a:solidFill>
                          <a:effectLst>
                            <a:outerShdw blurRad="38100" dist="38100" dir="2700000" algn="tl">
                              <a:srgbClr val="000000">
                                <a:alpha val="43137"/>
                              </a:srgbClr>
                            </a:outerShdw>
                          </a:effectLst>
                          <a:latin typeface="Monotype Corsiva" pitchFamily="66" charset="0"/>
                        </a:rPr>
                        <a:t>P a L</a:t>
                      </a:r>
                    </a:p>
                    <a:p>
                      <a:pPr algn="ctr"/>
                      <a:endParaRPr lang="cs-CZ" sz="2800" b="1" dirty="0">
                        <a:solidFill>
                          <a:schemeClr val="tx1"/>
                        </a:solidFill>
                        <a:effectLst>
                          <a:outerShdw blurRad="38100" dist="38100" dir="2700000" algn="tl">
                            <a:srgbClr val="000000">
                              <a:alpha val="43137"/>
                            </a:srgbClr>
                          </a:outerShdw>
                        </a:effectLst>
                      </a:endParaRPr>
                    </a:p>
                  </a:txBody>
                  <a:tcPr/>
                </a:tc>
                <a:tc>
                  <a:txBody>
                    <a:bodyPr/>
                    <a:lstStyle/>
                    <a:p>
                      <a:pPr algn="ctr"/>
                      <a:r>
                        <a:rPr lang="cs-CZ" sz="3200" b="1" dirty="0">
                          <a:solidFill>
                            <a:srgbClr val="C00000"/>
                          </a:solidFill>
                          <a:effectLst>
                            <a:outerShdw blurRad="38100" dist="38100" dir="2700000" algn="tl">
                              <a:srgbClr val="000000">
                                <a:alpha val="43137"/>
                              </a:srgbClr>
                            </a:outerShdw>
                          </a:effectLst>
                        </a:rPr>
                        <a:t>Romain</a:t>
                      </a:r>
                    </a:p>
                    <a:p>
                      <a:pPr algn="ctr"/>
                      <a:r>
                        <a:rPr lang="cs-CZ" sz="3200" b="1" dirty="0">
                          <a:solidFill>
                            <a:srgbClr val="C00000"/>
                          </a:solidFill>
                          <a:effectLst>
                            <a:outerShdw blurRad="38100" dist="38100" dir="2700000" algn="tl">
                              <a:srgbClr val="000000">
                                <a:alpha val="43137"/>
                              </a:srgbClr>
                            </a:outerShdw>
                          </a:effectLst>
                        </a:rPr>
                        <a:t>Rolland</a:t>
                      </a:r>
                    </a:p>
                  </a:txBody>
                  <a:tcPr/>
                </a:tc>
                <a:tc>
                  <a:txBody>
                    <a:bodyPr/>
                    <a:lstStyle/>
                    <a:p>
                      <a:pPr algn="ctr"/>
                      <a:r>
                        <a:rPr lang="cs-CZ" sz="3200" b="1" dirty="0">
                          <a:solidFill>
                            <a:srgbClr val="C00000"/>
                          </a:solidFill>
                          <a:effectLst>
                            <a:outerShdw blurRad="38100" dist="38100" dir="2700000" algn="tl">
                              <a:srgbClr val="000000">
                                <a:alpha val="43137"/>
                              </a:srgbClr>
                            </a:outerShdw>
                          </a:effectLst>
                        </a:rPr>
                        <a:t>Petr </a:t>
                      </a:r>
                    </a:p>
                    <a:p>
                      <a:pPr algn="ctr"/>
                      <a:r>
                        <a:rPr lang="cs-CZ" sz="3200" b="1" dirty="0">
                          <a:solidFill>
                            <a:srgbClr val="C00000"/>
                          </a:solidFill>
                          <a:effectLst>
                            <a:outerShdw blurRad="38100" dist="38100" dir="2700000" algn="tl">
                              <a:srgbClr val="000000">
                                <a:alpha val="43137"/>
                              </a:srgbClr>
                            </a:outerShdw>
                          </a:effectLst>
                        </a:rPr>
                        <a:t>a</a:t>
                      </a:r>
                      <a:r>
                        <a:rPr lang="cs-CZ" sz="3200" b="1" baseline="0" dirty="0">
                          <a:solidFill>
                            <a:srgbClr val="C00000"/>
                          </a:solidFill>
                          <a:effectLst>
                            <a:outerShdw blurRad="38100" dist="38100" dir="2700000" algn="tl">
                              <a:srgbClr val="000000">
                                <a:alpha val="43137"/>
                              </a:srgbClr>
                            </a:outerShdw>
                          </a:effectLst>
                        </a:rPr>
                        <a:t> </a:t>
                      </a:r>
                      <a:r>
                        <a:rPr lang="cs-CZ" sz="3200" b="1" dirty="0">
                          <a:solidFill>
                            <a:srgbClr val="C00000"/>
                          </a:solidFill>
                          <a:effectLst>
                            <a:outerShdw blurRad="38100" dist="38100" dir="2700000" algn="tl">
                              <a:srgbClr val="000000">
                                <a:alpha val="43137"/>
                              </a:srgbClr>
                            </a:outerShdw>
                          </a:effectLst>
                        </a:rPr>
                        <a:t>Lucie</a:t>
                      </a:r>
                    </a:p>
                  </a:txBody>
                  <a:tcPr/>
                </a:tc>
                <a:tc>
                  <a:txBody>
                    <a:bodyPr/>
                    <a:lstStyle/>
                    <a:p>
                      <a:pPr algn="ctr"/>
                      <a:r>
                        <a:rPr lang="cs-CZ" sz="3600" b="1" dirty="0">
                          <a:effectLst>
                            <a:outerShdw blurRad="38100" dist="38100" dir="2700000" algn="tl">
                              <a:srgbClr val="000000">
                                <a:alpha val="43137"/>
                              </a:srgbClr>
                            </a:outerShdw>
                          </a:effectLst>
                        </a:rPr>
                        <a:t>Francie</a:t>
                      </a:r>
                    </a:p>
                  </a:txBody>
                  <a:tcPr/>
                </a:tc>
                <a:extLst>
                  <a:ext uri="{0D108BD9-81ED-4DB2-BD59-A6C34878D82A}">
                    <a16:rowId xmlns:a16="http://schemas.microsoft.com/office/drawing/2014/main" val="10004"/>
                  </a:ext>
                </a:extLst>
              </a:tr>
            </a:tbl>
          </a:graphicData>
        </a:graphic>
      </p:graphicFrame>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26000"/>
            <a:lum/>
          </a:blip>
          <a:srcRect/>
          <a:stretch>
            <a:fillRect l="-3000" r="-13000"/>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1285852" y="214290"/>
            <a:ext cx="6858048" cy="1143008"/>
          </a:xfrm>
          <a:ln w="34925">
            <a:solidFill>
              <a:schemeClr val="tx1"/>
            </a:solidFill>
          </a:ln>
        </p:spPr>
        <p:txBody>
          <a:bodyPr>
            <a:normAutofit fontScale="90000"/>
          </a:bodyPr>
          <a:lstStyle/>
          <a:p>
            <a:r>
              <a:rPr lang="cs-CZ" b="1" dirty="0">
                <a:solidFill>
                  <a:srgbClr val="C00000"/>
                </a:solidFill>
                <a:effectLst>
                  <a:outerShdw blurRad="38100" dist="38100" dir="2700000" algn="tl">
                    <a:srgbClr val="000000">
                      <a:alpha val="43137"/>
                    </a:srgbClr>
                  </a:outerShdw>
                </a:effectLst>
              </a:rPr>
              <a:t>Realita a fikce</a:t>
            </a:r>
            <a:br>
              <a:rPr lang="cs-CZ" sz="3600" b="1" dirty="0">
                <a:solidFill>
                  <a:srgbClr val="C00000"/>
                </a:solidFill>
                <a:effectLst>
                  <a:outerShdw blurRad="38100" dist="38100" dir="2700000" algn="tl">
                    <a:srgbClr val="000000">
                      <a:alpha val="43137"/>
                    </a:srgbClr>
                  </a:outerShdw>
                </a:effectLst>
              </a:rPr>
            </a:br>
            <a:r>
              <a:rPr lang="cs-CZ" sz="3600" b="1" dirty="0">
                <a:effectLst>
                  <a:outerShdw blurRad="38100" dist="38100" dir="2700000" algn="tl">
                    <a:srgbClr val="000000">
                      <a:alpha val="43137"/>
                    </a:srgbClr>
                  </a:outerShdw>
                </a:effectLst>
              </a:rPr>
              <a:t>německý voják za 1. svět. války</a:t>
            </a:r>
          </a:p>
        </p:txBody>
      </p:sp>
      <p:pic>
        <p:nvPicPr>
          <p:cNvPr id="3074" name="Picture 2" descr="File:Bundesarchiv Bild 104-0472A, Flak-MG-Stellung.jpg">
            <a:hlinkClick r:id="rId3"/>
          </p:cNvPr>
          <p:cNvPicPr>
            <a:picLocks noChangeAspect="1" noChangeArrowheads="1"/>
          </p:cNvPicPr>
          <p:nvPr/>
        </p:nvPicPr>
        <p:blipFill>
          <a:blip r:embed="rId4" cstate="print"/>
          <a:srcRect r="2311" b="5445"/>
          <a:stretch>
            <a:fillRect/>
          </a:stretch>
        </p:blipFill>
        <p:spPr bwMode="auto">
          <a:xfrm>
            <a:off x="1571604" y="1643050"/>
            <a:ext cx="6286544" cy="37345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Zástupný symbol pro obsah 2"/>
          <p:cNvSpPr>
            <a:spLocks noGrp="1"/>
          </p:cNvSpPr>
          <p:nvPr>
            <p:ph idx="1"/>
          </p:nvPr>
        </p:nvSpPr>
        <p:spPr>
          <a:xfrm>
            <a:off x="928662" y="5572140"/>
            <a:ext cx="7786742" cy="1000132"/>
          </a:xfrm>
          <a:gradFill flip="none" rotWithShape="1">
            <a:gsLst>
              <a:gs pos="0">
                <a:schemeClr val="accent3">
                  <a:lumMod val="60000"/>
                  <a:lumOff val="40000"/>
                </a:schemeClr>
              </a:gs>
              <a:gs pos="50000">
                <a:schemeClr val="bg1"/>
              </a:gs>
              <a:gs pos="100000">
                <a:schemeClr val="accent3">
                  <a:lumMod val="75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a:normAutofit fontScale="92500" lnSpcReduction="10000"/>
          </a:bodyPr>
          <a:lstStyle/>
          <a:p>
            <a:pPr marL="0">
              <a:buNone/>
            </a:pPr>
            <a:r>
              <a:rPr lang="cs-CZ" sz="3600" b="1" dirty="0">
                <a:effectLst>
                  <a:outerShdw blurRad="38100" dist="38100" dir="2700000" algn="tl">
                    <a:srgbClr val="000000">
                      <a:alpha val="43137"/>
                    </a:srgbClr>
                  </a:outerShdw>
                </a:effectLst>
                <a:latin typeface="+mj-lt"/>
              </a:rPr>
              <a:t>Popište obrázek, srovnejte s dílem Na západní frontě klid.</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3000"/>
            <a:lum/>
          </a:blip>
          <a:srcRect/>
          <a:stretch>
            <a:fillRect l="-3000" r="-13000"/>
          </a:stretch>
        </a:blipFill>
        <a:effectLst/>
      </p:bgPr>
    </p:bg>
    <p:spTree>
      <p:nvGrpSpPr>
        <p:cNvPr id="1" name=""/>
        <p:cNvGrpSpPr/>
        <p:nvPr/>
      </p:nvGrpSpPr>
      <p:grpSpPr>
        <a:xfrm>
          <a:off x="0" y="0"/>
          <a:ext cx="0" cy="0"/>
          <a:chOff x="0" y="0"/>
          <a:chExt cx="0" cy="0"/>
        </a:xfrm>
      </p:grpSpPr>
      <p:sp>
        <p:nvSpPr>
          <p:cNvPr id="4" name="Obdélník 3"/>
          <p:cNvSpPr/>
          <p:nvPr/>
        </p:nvSpPr>
        <p:spPr>
          <a:xfrm>
            <a:off x="1500166" y="5286388"/>
            <a:ext cx="6915548" cy="1200329"/>
          </a:xfrm>
          <a:prstGeom prst="rect">
            <a:avLst/>
          </a:prstGeom>
          <a:noFill/>
        </p:spPr>
        <p:txBody>
          <a:bodyPr wrap="none" lIns="91440" tIns="45720" rIns="91440" bIns="45720">
            <a:spAutoFit/>
          </a:bodyPr>
          <a:lstStyle/>
          <a:p>
            <a:pPr algn="ctr"/>
            <a:r>
              <a:rPr lang="cs-CZ" sz="72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Konec prezentace</a:t>
            </a:r>
          </a:p>
        </p:txBody>
      </p:sp>
      <p:sp>
        <p:nvSpPr>
          <p:cNvPr id="8" name="TextovéPole 7"/>
          <p:cNvSpPr txBox="1"/>
          <p:nvPr/>
        </p:nvSpPr>
        <p:spPr>
          <a:xfrm>
            <a:off x="1428728" y="3071810"/>
            <a:ext cx="7072362" cy="2369880"/>
          </a:xfrm>
          <a:prstGeom prst="rect">
            <a:avLst/>
          </a:prstGeom>
          <a:noFill/>
          <a:ln w="31750">
            <a:solidFill>
              <a:schemeClr val="tx1"/>
            </a:solidFill>
          </a:ln>
        </p:spPr>
        <p:txBody>
          <a:bodyPr wrap="square" rtlCol="0">
            <a:spAutoFit/>
          </a:bodyPr>
          <a:lstStyle/>
          <a:p>
            <a:pPr algn="ctr"/>
            <a:endParaRPr lang="cs-CZ" sz="2800" b="1" dirty="0">
              <a:solidFill>
                <a:srgbClr val="C00000"/>
              </a:solidFill>
              <a:effectLst>
                <a:outerShdw blurRad="38100" dist="38100" dir="2700000" algn="tl">
                  <a:srgbClr val="000000">
                    <a:alpha val="43137"/>
                  </a:srgbClr>
                </a:outerShdw>
              </a:effectLst>
            </a:endParaRPr>
          </a:p>
          <a:p>
            <a:pPr algn="ctr"/>
            <a:r>
              <a:rPr lang="cs-CZ" sz="2800" b="1" dirty="0">
                <a:solidFill>
                  <a:srgbClr val="C00000"/>
                </a:solidFill>
                <a:effectLst>
                  <a:outerShdw blurRad="38100" dist="38100" dir="2700000" algn="tl">
                    <a:srgbClr val="000000">
                      <a:alpha val="43137"/>
                    </a:srgbClr>
                  </a:outerShdw>
                </a:effectLst>
              </a:rPr>
              <a:t>Vždycky se nám zdá lepší to, co nemůžeme dostat, než to, co už máme. V tom spočívá romantika a nesmyslnost lidského života. </a:t>
            </a:r>
            <a:br>
              <a:rPr lang="cs-CZ" dirty="0">
                <a:solidFill>
                  <a:srgbClr val="C00000"/>
                </a:solidFill>
              </a:rPr>
            </a:br>
            <a:br>
              <a:rPr lang="cs-CZ" dirty="0">
                <a:solidFill>
                  <a:srgbClr val="C00000"/>
                </a:solidFill>
              </a:rPr>
            </a:br>
            <a:endParaRPr lang="cs-CZ" u="none" strike="noStrike" dirty="0">
              <a:solidFill>
                <a:srgbClr val="C00000"/>
              </a:solidFill>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7000"/>
            <a:lum/>
          </a:blip>
          <a:srcRect/>
          <a:stretch>
            <a:fillRect t="-19000" b="-19000"/>
          </a:stretch>
        </a:blipFill>
        <a:effectLst/>
      </p:bgPr>
    </p:bg>
    <p:spTree>
      <p:nvGrpSpPr>
        <p:cNvPr id="1" name=""/>
        <p:cNvGrpSpPr/>
        <p:nvPr/>
      </p:nvGrpSpPr>
      <p:grpSpPr>
        <a:xfrm>
          <a:off x="0" y="0"/>
          <a:ext cx="0" cy="0"/>
          <a:chOff x="0" y="0"/>
          <a:chExt cx="0" cy="0"/>
        </a:xfrm>
      </p:grpSpPr>
      <p:sp>
        <p:nvSpPr>
          <p:cNvPr id="4" name="Nadpis 1"/>
          <p:cNvSpPr>
            <a:spLocks noGrp="1"/>
          </p:cNvSpPr>
          <p:nvPr>
            <p:ph type="title"/>
          </p:nvPr>
        </p:nvSpPr>
        <p:spPr>
          <a:xfrm>
            <a:off x="214282" y="0"/>
            <a:ext cx="4214810" cy="714380"/>
          </a:xfrm>
          <a:ln w="0">
            <a:noFill/>
          </a:ln>
        </p:spPr>
        <p:txBody>
          <a:bodyPr>
            <a:normAutofit fontScale="90000"/>
          </a:bodyPr>
          <a:lstStyle/>
          <a:p>
            <a:pPr algn="l"/>
            <a:r>
              <a:rPr lang="cs-CZ" sz="3600" b="1" dirty="0">
                <a:effectLst>
                  <a:outerShdw blurRad="38100" dist="38100" dir="2700000" algn="tl">
                    <a:srgbClr val="000000">
                      <a:alpha val="43137"/>
                    </a:srgbClr>
                  </a:outerShdw>
                </a:effectLst>
                <a:latin typeface="Monotype Corsiva" pitchFamily="66" charset="0"/>
              </a:rPr>
              <a:t>Použitá literatura a zdroje</a:t>
            </a:r>
          </a:p>
        </p:txBody>
      </p:sp>
      <p:sp>
        <p:nvSpPr>
          <p:cNvPr id="6" name="Zástupný symbol pro obsah 5"/>
          <p:cNvSpPr>
            <a:spLocks noGrp="1"/>
          </p:cNvSpPr>
          <p:nvPr>
            <p:ph idx="1"/>
          </p:nvPr>
        </p:nvSpPr>
        <p:spPr>
          <a:xfrm>
            <a:off x="285720" y="714356"/>
            <a:ext cx="8643998" cy="5643602"/>
          </a:xfrm>
          <a:ln w="25400">
            <a:solidFill>
              <a:schemeClr val="tx1"/>
            </a:solidFill>
          </a:ln>
        </p:spPr>
        <p:txBody>
          <a:bodyPr>
            <a:normAutofit/>
          </a:bodyPr>
          <a:lstStyle/>
          <a:p>
            <a:pPr lvl="0">
              <a:buFont typeface="Wingdings" pitchFamily="2" charset="2"/>
              <a:buChar char="§"/>
            </a:pPr>
            <a:endParaRPr lang="cs-CZ" sz="2000" dirty="0">
              <a:solidFill>
                <a:prstClr val="black"/>
              </a:solidFill>
            </a:endParaRPr>
          </a:p>
          <a:p>
            <a:pPr lvl="0">
              <a:buFont typeface="Wingdings" pitchFamily="2" charset="2"/>
              <a:buChar char="§"/>
            </a:pPr>
            <a:r>
              <a:rPr lang="cs-CZ" sz="2000" dirty="0">
                <a:solidFill>
                  <a:prstClr val="black"/>
                </a:solidFill>
              </a:rPr>
              <a:t>KARPATSKÝ, Dušan. </a:t>
            </a:r>
            <a:r>
              <a:rPr lang="cs-CZ" sz="2000" i="1" dirty="0">
                <a:solidFill>
                  <a:prstClr val="black"/>
                </a:solidFill>
              </a:rPr>
              <a:t>Labyrint literatury. </a:t>
            </a:r>
            <a:r>
              <a:rPr lang="cs-CZ" sz="2000" dirty="0">
                <a:solidFill>
                  <a:prstClr val="black"/>
                </a:solidFill>
              </a:rPr>
              <a:t>Praha: Albatros, 2008, ISBN 13-752-008.</a:t>
            </a:r>
          </a:p>
          <a:p>
            <a:pPr>
              <a:buFont typeface="Wingdings" pitchFamily="2" charset="2"/>
              <a:buChar char="§"/>
            </a:pPr>
            <a:r>
              <a:rPr lang="cs-CZ" sz="2000" dirty="0"/>
              <a:t>REMARQUE, ERICH MARIA. </a:t>
            </a:r>
            <a:r>
              <a:rPr lang="cs-CZ" sz="2000" i="1" dirty="0"/>
              <a:t>Na západní frontě klid. </a:t>
            </a:r>
            <a:r>
              <a:rPr lang="cs-CZ" sz="2000" dirty="0"/>
              <a:t>Praha : Naše vojsko, n. p.,1988. </a:t>
            </a:r>
          </a:p>
          <a:p>
            <a:pPr>
              <a:buFont typeface="Wingdings" pitchFamily="2" charset="2"/>
              <a:buChar char="§"/>
            </a:pPr>
            <a:r>
              <a:rPr lang="cs-CZ" sz="2000" dirty="0"/>
              <a:t>REMARQUE, Erich Maria. </a:t>
            </a:r>
            <a:r>
              <a:rPr lang="cs-CZ" sz="2000" i="1" dirty="0"/>
              <a:t>Tři kamarádi</a:t>
            </a:r>
            <a:r>
              <a:rPr lang="cs-CZ" sz="2000" dirty="0"/>
              <a:t>. Praha: </a:t>
            </a:r>
            <a:r>
              <a:rPr lang="cs-CZ" sz="2000" dirty="0" err="1"/>
              <a:t>Ikar</a:t>
            </a:r>
            <a:r>
              <a:rPr lang="cs-CZ" sz="2000" dirty="0"/>
              <a:t>, 2006, ISBN 80-249-0614-7. </a:t>
            </a:r>
          </a:p>
          <a:p>
            <a:pPr marL="0" lvl="0" algn="just">
              <a:spcBef>
                <a:spcPts val="0"/>
              </a:spcBef>
            </a:pPr>
            <a:r>
              <a:rPr lang="cs-CZ" sz="1800" dirty="0">
                <a:solidFill>
                  <a:prstClr val="black"/>
                </a:solidFill>
              </a:rPr>
              <a:t>SOCHROVÁ, Marie. </a:t>
            </a:r>
            <a:r>
              <a:rPr lang="cs-CZ" sz="2000" i="1" dirty="0">
                <a:solidFill>
                  <a:prstClr val="black"/>
                </a:solidFill>
              </a:rPr>
              <a:t>Literatura v kostce pro střední školy</a:t>
            </a:r>
            <a:r>
              <a:rPr lang="cs-CZ" sz="2000" dirty="0">
                <a:solidFill>
                  <a:prstClr val="black"/>
                </a:solidFill>
              </a:rPr>
              <a:t>. Havlíčkův Brod:   </a:t>
            </a:r>
          </a:p>
          <a:p>
            <a:pPr marL="0" lvl="0" algn="just">
              <a:spcBef>
                <a:spcPts val="0"/>
              </a:spcBef>
              <a:buNone/>
            </a:pPr>
            <a:r>
              <a:rPr lang="cs-CZ" sz="2000" dirty="0">
                <a:solidFill>
                  <a:prstClr val="black"/>
                </a:solidFill>
              </a:rPr>
              <a:t>      Fragment, 1999, ISBN 80-7200-332-1.</a:t>
            </a:r>
          </a:p>
          <a:p>
            <a:pPr>
              <a:buFont typeface="Wingdings" pitchFamily="2" charset="2"/>
              <a:buChar char="§"/>
            </a:pPr>
            <a:r>
              <a:rPr lang="cs-CZ" sz="2000" dirty="0">
                <a:hlinkClick r:id="rId3"/>
              </a:rPr>
              <a:t>http://cs.wikipedia.org/wiki/Erich_Maria_Remarque</a:t>
            </a:r>
            <a:endParaRPr lang="cs-CZ" sz="2000" dirty="0"/>
          </a:p>
          <a:p>
            <a:pPr>
              <a:buFont typeface="Wingdings" pitchFamily="2" charset="2"/>
              <a:buChar char="§"/>
            </a:pPr>
            <a:r>
              <a:rPr lang="cs-CZ" sz="2000" dirty="0">
                <a:hlinkClick r:id="rId4"/>
              </a:rPr>
              <a:t>http://cs.wikipedia.org/wiki/Na_z%C3%A1padn%C3%AD_front%C4%9B_klid</a:t>
            </a:r>
            <a:endParaRPr lang="cs-CZ" sz="2000" dirty="0"/>
          </a:p>
          <a:p>
            <a:pPr>
              <a:buFont typeface="Wingdings" pitchFamily="2" charset="2"/>
              <a:buChar char="§"/>
            </a:pPr>
            <a:r>
              <a:rPr lang="cs-CZ" sz="2000" dirty="0">
                <a:hlinkClick r:id="rId5"/>
              </a:rPr>
              <a:t>http://cs.wikipedia.org/wiki/T%C5%99i_kamar%C3%A1di</a:t>
            </a:r>
            <a:endParaRPr lang="cs-CZ" sz="2000" dirty="0"/>
          </a:p>
          <a:p>
            <a:pPr>
              <a:buFont typeface="Wingdings" pitchFamily="2" charset="2"/>
              <a:buChar char="§"/>
            </a:pPr>
            <a:r>
              <a:rPr lang="cs-CZ" sz="2000" dirty="0">
                <a:hlinkClick r:id="rId6"/>
              </a:rPr>
              <a:t>http://www.</a:t>
            </a:r>
            <a:r>
              <a:rPr lang="cs-CZ" sz="2000" dirty="0" err="1">
                <a:hlinkClick r:id="rId6"/>
              </a:rPr>
              <a:t>databazeknih.cz</a:t>
            </a:r>
            <a:r>
              <a:rPr lang="cs-CZ" sz="2000" dirty="0">
                <a:hlinkClick r:id="rId6"/>
              </a:rPr>
              <a:t>/</a:t>
            </a:r>
            <a:r>
              <a:rPr lang="cs-CZ" sz="2000" dirty="0" err="1">
                <a:hlinkClick r:id="rId6"/>
              </a:rPr>
              <a:t>autori</a:t>
            </a:r>
            <a:r>
              <a:rPr lang="cs-CZ" sz="2000" dirty="0">
                <a:hlinkClick r:id="rId6"/>
              </a:rPr>
              <a:t>/</a:t>
            </a:r>
            <a:r>
              <a:rPr lang="cs-CZ" sz="2000" dirty="0" err="1">
                <a:hlinkClick r:id="rId6"/>
              </a:rPr>
              <a:t>erich</a:t>
            </a:r>
            <a:r>
              <a:rPr lang="cs-CZ" sz="2000" dirty="0">
                <a:hlinkClick r:id="rId6"/>
              </a:rPr>
              <a:t>-</a:t>
            </a:r>
            <a:r>
              <a:rPr lang="cs-CZ" sz="2000" dirty="0" err="1">
                <a:hlinkClick r:id="rId6"/>
              </a:rPr>
              <a:t>maria</a:t>
            </a:r>
            <a:r>
              <a:rPr lang="cs-CZ" sz="2000" dirty="0">
                <a:hlinkClick r:id="rId6"/>
              </a:rPr>
              <a:t>-remarque-131</a:t>
            </a:r>
            <a:endParaRPr lang="cs-CZ" sz="2000" dirty="0"/>
          </a:p>
          <a:p>
            <a:pPr>
              <a:buFont typeface="Wingdings" pitchFamily="2" charset="2"/>
              <a:buChar char="§"/>
            </a:pPr>
            <a:r>
              <a:rPr lang="cs-CZ" sz="2000" dirty="0">
                <a:hlinkClick r:id="rId7"/>
              </a:rPr>
              <a:t>http://cs.wikipedia.org/wiki/Fenol</a:t>
            </a:r>
            <a:endParaRPr lang="cs-CZ" sz="2000" dirty="0"/>
          </a:p>
          <a:p>
            <a:pPr>
              <a:buFont typeface="Wingdings" pitchFamily="2" charset="2"/>
              <a:buChar char="§"/>
            </a:pPr>
            <a:r>
              <a:rPr lang="cs-CZ" sz="2000" dirty="0">
                <a:hlinkClick r:id="rId8"/>
              </a:rPr>
              <a:t>http://cs.wikipedia.org/wiki/Prvn%C3%AD_sv%C4%9Btov%C3%A1_v%C3%A1lka</a:t>
            </a:r>
            <a:endParaRPr lang="cs-CZ" sz="2000" dirty="0"/>
          </a:p>
          <a:p>
            <a:pPr>
              <a:buFont typeface="Wingdings" pitchFamily="2" charset="2"/>
              <a:buChar char="§"/>
            </a:pPr>
            <a:r>
              <a:rPr lang="cs-CZ" sz="2000" dirty="0"/>
              <a:t>Archiv autorky.</a:t>
            </a:r>
          </a:p>
          <a:p>
            <a:pPr>
              <a:buFont typeface="Wingdings" pitchFamily="2" charset="2"/>
              <a:buChar char="§"/>
            </a:pPr>
            <a:endParaRPr lang="cs-CZ" sz="2000" dirty="0"/>
          </a:p>
          <a:p>
            <a:pPr>
              <a:buFont typeface="Wingdings" pitchFamily="2" charset="2"/>
              <a:buChar char="§"/>
            </a:pPr>
            <a:endParaRPr lang="cs-CZ" sz="2000" dirty="0"/>
          </a:p>
          <a:p>
            <a:pPr lvl="0">
              <a:buNone/>
            </a:pPr>
            <a:endParaRPr lang="cs-CZ" sz="2000" dirty="0">
              <a:solidFill>
                <a:prstClr val="black"/>
              </a:solidFill>
            </a:endParaRPr>
          </a:p>
          <a:p>
            <a:pPr>
              <a:buFont typeface="Courier New" pitchFamily="49" charset="0"/>
              <a:buChar char="o"/>
            </a:pPr>
            <a:endParaRPr lang="cs-CZ" sz="2000" dirty="0"/>
          </a:p>
          <a:p>
            <a:pPr>
              <a:buFont typeface="Courier New" pitchFamily="49" charset="0"/>
              <a:buChar char="o"/>
            </a:pPr>
            <a:endParaRPr lang="cs-CZ" sz="2000" dirty="0"/>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87000"/>
            <a:lum/>
          </a:blip>
          <a:srcRect/>
          <a:stretch>
            <a:fillRect t="-25000" b="-25000"/>
          </a:stretch>
        </a:blipFill>
        <a:effectLst/>
      </p:bgPr>
    </p:bg>
    <p:spTree>
      <p:nvGrpSpPr>
        <p:cNvPr id="1" name=""/>
        <p:cNvGrpSpPr/>
        <p:nvPr/>
      </p:nvGrpSpPr>
      <p:grpSpPr>
        <a:xfrm>
          <a:off x="0" y="0"/>
          <a:ext cx="0" cy="0"/>
          <a:chOff x="0" y="0"/>
          <a:chExt cx="0" cy="0"/>
        </a:xfrm>
      </p:grpSpPr>
      <p:sp>
        <p:nvSpPr>
          <p:cNvPr id="4" name="Nadpis 1"/>
          <p:cNvSpPr>
            <a:spLocks noGrp="1"/>
          </p:cNvSpPr>
          <p:nvPr>
            <p:ph type="title"/>
          </p:nvPr>
        </p:nvSpPr>
        <p:spPr>
          <a:xfrm>
            <a:off x="357158" y="142852"/>
            <a:ext cx="3357586" cy="714380"/>
          </a:xfrm>
          <a:ln w="0">
            <a:noFill/>
          </a:ln>
        </p:spPr>
        <p:txBody>
          <a:bodyPr>
            <a:normAutofit/>
          </a:bodyPr>
          <a:lstStyle/>
          <a:p>
            <a:pPr algn="l"/>
            <a:r>
              <a:rPr lang="cs-CZ" sz="3600" b="1" dirty="0">
                <a:effectLst>
                  <a:outerShdw blurRad="38100" dist="38100" dir="2700000" algn="tl">
                    <a:srgbClr val="000000">
                      <a:alpha val="43137"/>
                    </a:srgbClr>
                  </a:outerShdw>
                </a:effectLst>
                <a:latin typeface="Monotype Corsiva" pitchFamily="66" charset="0"/>
              </a:rPr>
              <a:t>Obrazový materiál</a:t>
            </a:r>
          </a:p>
        </p:txBody>
      </p:sp>
      <p:sp>
        <p:nvSpPr>
          <p:cNvPr id="6" name="Zástupný symbol pro obsah 5"/>
          <p:cNvSpPr>
            <a:spLocks noGrp="1"/>
          </p:cNvSpPr>
          <p:nvPr>
            <p:ph idx="1"/>
          </p:nvPr>
        </p:nvSpPr>
        <p:spPr>
          <a:xfrm>
            <a:off x="285720" y="857208"/>
            <a:ext cx="8643998" cy="4500618"/>
          </a:xfrm>
          <a:ln w="25400">
            <a:solidFill>
              <a:schemeClr val="tx1"/>
            </a:solidFill>
          </a:ln>
        </p:spPr>
        <p:txBody>
          <a:bodyPr>
            <a:normAutofit/>
          </a:bodyPr>
          <a:lstStyle/>
          <a:p>
            <a:pPr>
              <a:buNone/>
            </a:pPr>
            <a:endParaRPr lang="cs-CZ" sz="2000" dirty="0">
              <a:hlinkClick r:id="rId3"/>
            </a:endParaRPr>
          </a:p>
          <a:p>
            <a:pPr>
              <a:buFont typeface="Wingdings" pitchFamily="2" charset="2"/>
              <a:buChar char="§"/>
            </a:pPr>
            <a:r>
              <a:rPr lang="cs-CZ" sz="2000" dirty="0">
                <a:hlinkClick r:id="rId3"/>
              </a:rPr>
              <a:t>http://commons.wikimedia.org/wiki/File:Erich_Maria_Remarque1.jpg</a:t>
            </a:r>
            <a:r>
              <a:rPr lang="cs-CZ" sz="2000" dirty="0"/>
              <a:t> (pozadí)</a:t>
            </a:r>
          </a:p>
          <a:p>
            <a:pPr>
              <a:buFont typeface="Wingdings" pitchFamily="2" charset="2"/>
              <a:buChar char="§"/>
            </a:pPr>
            <a:r>
              <a:rPr lang="cs-CZ" sz="2000" dirty="0">
                <a:hlinkClick r:id="rId4"/>
              </a:rPr>
              <a:t>http://commons.wikimedia.org/wiki/File:Remarque_Autograph.jpg</a:t>
            </a:r>
            <a:r>
              <a:rPr lang="cs-CZ" sz="2000" dirty="0"/>
              <a:t> (snímek 3, podpis)</a:t>
            </a:r>
          </a:p>
          <a:p>
            <a:pPr>
              <a:buFont typeface="Wingdings" pitchFamily="2" charset="2"/>
              <a:buChar char="§"/>
            </a:pPr>
            <a:r>
              <a:rPr lang="cs-CZ" sz="2000" dirty="0">
                <a:hlinkClick r:id="rId5"/>
              </a:rPr>
              <a:t>http://commons.wikimedia.org/wiki/File:World_War_1.gif</a:t>
            </a:r>
            <a:r>
              <a:rPr lang="cs-CZ" sz="2000" dirty="0"/>
              <a:t> (mapa 1. světové války – </a:t>
            </a:r>
            <a:r>
              <a:rPr lang="cs-CZ" sz="2000" dirty="0" err="1"/>
              <a:t>gif</a:t>
            </a:r>
            <a:r>
              <a:rPr lang="cs-CZ" sz="2000" dirty="0"/>
              <a:t>, snímek 7)</a:t>
            </a:r>
          </a:p>
          <a:p>
            <a:pPr>
              <a:buFont typeface="Wingdings" pitchFamily="2" charset="2"/>
              <a:buChar char="§"/>
            </a:pPr>
            <a:r>
              <a:rPr lang="cs-CZ" sz="2000" dirty="0">
                <a:hlinkClick r:id="rId6"/>
              </a:rPr>
              <a:t>http://commons.wikimedia.org/wiki/File:Phenol_chemical_structure.png</a:t>
            </a:r>
            <a:r>
              <a:rPr lang="cs-CZ" sz="2000" dirty="0"/>
              <a:t> (snímek 16)</a:t>
            </a:r>
          </a:p>
          <a:p>
            <a:pPr>
              <a:buFont typeface="Wingdings" pitchFamily="2" charset="2"/>
              <a:buChar char="§"/>
            </a:pPr>
            <a:r>
              <a:rPr lang="cs-CZ" sz="2000" dirty="0">
                <a:hlinkClick r:id="rId7"/>
              </a:rPr>
              <a:t>http://commons.wikimedia.org/wiki/File:Phenol-3D-vdW.png</a:t>
            </a:r>
            <a:r>
              <a:rPr lang="cs-CZ" sz="2000" dirty="0"/>
              <a:t> (snímek 16)</a:t>
            </a:r>
          </a:p>
          <a:p>
            <a:pPr>
              <a:buFont typeface="Wingdings" pitchFamily="2" charset="2"/>
              <a:buChar char="§"/>
            </a:pPr>
            <a:r>
              <a:rPr lang="cs-CZ" sz="2000" dirty="0">
                <a:hlinkClick r:id="rId8"/>
              </a:rPr>
              <a:t>http://commons.wikimedia.org/wiki/File:Bundesarchiv_Bild_104-0472A,_Flak-MG-Stellung.jpg</a:t>
            </a:r>
            <a:r>
              <a:rPr lang="cs-CZ" sz="2000" dirty="0"/>
              <a:t> (snímek 27)</a:t>
            </a:r>
          </a:p>
          <a:p>
            <a:pPr>
              <a:buFont typeface="Wingdings" pitchFamily="2" charset="2"/>
              <a:buChar char="§"/>
            </a:pPr>
            <a:r>
              <a:rPr lang="cs-CZ" sz="2000" dirty="0"/>
              <a:t>Archiv autorky.</a:t>
            </a:r>
          </a:p>
          <a:p>
            <a:pPr>
              <a:buFont typeface="Wingdings" pitchFamily="2" charset="2"/>
              <a:buChar char="§"/>
            </a:pPr>
            <a:endParaRPr lang="cs-CZ" sz="2000" dirty="0"/>
          </a:p>
          <a:p>
            <a:pPr>
              <a:buFont typeface="Wingdings" pitchFamily="2" charset="2"/>
              <a:buChar char="§"/>
            </a:pPr>
            <a:endParaRPr lang="cs-CZ" sz="2000" dirty="0"/>
          </a:p>
          <a:p>
            <a:pPr>
              <a:buFont typeface="Wingdings" pitchFamily="2" charset="2"/>
              <a:buChar char="§"/>
            </a:pPr>
            <a:endParaRPr lang="cs-CZ" sz="2000" dirty="0"/>
          </a:p>
          <a:p>
            <a:pPr>
              <a:buFont typeface="Wingdings" pitchFamily="2" charset="2"/>
              <a:buChar char="§"/>
            </a:pPr>
            <a:endParaRPr lang="cs-CZ" sz="2000" dirty="0"/>
          </a:p>
          <a:p>
            <a:pPr>
              <a:buFont typeface="Wingdings" pitchFamily="2" charset="2"/>
              <a:buChar char="§"/>
            </a:pPr>
            <a:endParaRPr lang="cs-CZ" sz="2000" dirty="0"/>
          </a:p>
          <a:p>
            <a:pPr>
              <a:buFont typeface="Wingdings" pitchFamily="2" charset="2"/>
              <a:buChar char="§"/>
            </a:pPr>
            <a:endParaRPr lang="cs-CZ" sz="2000" dirty="0"/>
          </a:p>
          <a:p>
            <a:pPr>
              <a:buFont typeface="Wingdings" pitchFamily="2" charset="2"/>
              <a:buChar char="§"/>
            </a:pPr>
            <a:endParaRPr lang="cs-CZ" sz="2000" dirty="0"/>
          </a:p>
          <a:p>
            <a:pPr>
              <a:buNone/>
            </a:pPr>
            <a:endParaRPr lang="cs-CZ" sz="2000" dirty="0"/>
          </a:p>
          <a:p>
            <a:pPr>
              <a:buFont typeface="Wingdings" pitchFamily="2" charset="2"/>
              <a:buChar char="§"/>
            </a:pPr>
            <a:endParaRPr lang="cs-CZ" sz="2000" dirty="0"/>
          </a:p>
          <a:p>
            <a:pPr>
              <a:buFont typeface="Wingdings" pitchFamily="2" charset="2"/>
              <a:buChar char="§"/>
            </a:pPr>
            <a:endParaRPr lang="cs-CZ" sz="2000" dirty="0"/>
          </a:p>
          <a:p>
            <a:pPr>
              <a:buFont typeface="Courier New" pitchFamily="49" charset="0"/>
              <a:buChar char="o"/>
            </a:pPr>
            <a:endParaRPr lang="cs-CZ" sz="2000" dirty="0"/>
          </a:p>
          <a:p>
            <a:pPr>
              <a:buFont typeface="Courier New" pitchFamily="49" charset="0"/>
              <a:buChar char="o"/>
            </a:pPr>
            <a:endParaRPr lang="cs-CZ" sz="2000"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2"/>
          <p:cNvSpPr>
            <a:spLocks noGrp="1"/>
          </p:cNvSpPr>
          <p:nvPr>
            <p:ph idx="1"/>
          </p:nvPr>
        </p:nvSpPr>
        <p:spPr>
          <a:xfrm>
            <a:off x="2928926" y="285728"/>
            <a:ext cx="6072230" cy="714380"/>
          </a:xfr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a:noAutofit/>
          </a:bodyPr>
          <a:lstStyle/>
          <a:p>
            <a:pPr algn="ctr">
              <a:buNone/>
            </a:pPr>
            <a:r>
              <a:rPr lang="cs-CZ" b="1" dirty="0">
                <a:effectLst>
                  <a:outerShdw blurRad="38100" dist="38100" dir="2700000" algn="tl">
                    <a:srgbClr val="000000">
                      <a:alpha val="43137"/>
                    </a:srgbClr>
                  </a:outerShdw>
                </a:effectLst>
                <a:latin typeface="+mj-lt"/>
              </a:rPr>
              <a:t>Doplňte správné  zakončení  věty.</a:t>
            </a:r>
          </a:p>
        </p:txBody>
      </p:sp>
      <p:sp>
        <p:nvSpPr>
          <p:cNvPr id="5" name="Zástupný symbol pro obsah 2"/>
          <p:cNvSpPr txBox="1">
            <a:spLocks/>
          </p:cNvSpPr>
          <p:nvPr/>
        </p:nvSpPr>
        <p:spPr>
          <a:xfrm>
            <a:off x="3714744" y="1214422"/>
            <a:ext cx="4643470" cy="714380"/>
          </a:xfrm>
          <a:prstGeom prst="rect">
            <a:avLst/>
          </a:prstGeom>
          <a:no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4400" b="1" i="0" u="none" strike="noStrike" kern="1200" cap="none" spc="0" normalizeH="0" baseline="0" noProof="0" dirty="0">
                <a:ln>
                  <a:noFill/>
                </a:ln>
                <a:solidFill>
                  <a:srgbClr val="C00000"/>
                </a:solidFill>
                <a:uLnTx/>
                <a:uFillTx/>
                <a:latin typeface="Monotype Corsiva" pitchFamily="66" charset="0"/>
                <a:ea typeface="+mn-ea"/>
                <a:cs typeface="+mn-cs"/>
              </a:rPr>
              <a:t>E. M. Remarque</a:t>
            </a:r>
          </a:p>
        </p:txBody>
      </p:sp>
      <p:sp>
        <p:nvSpPr>
          <p:cNvPr id="12" name="Zástupný symbol pro obsah 2"/>
          <p:cNvSpPr txBox="1">
            <a:spLocks/>
          </p:cNvSpPr>
          <p:nvPr/>
        </p:nvSpPr>
        <p:spPr>
          <a:xfrm>
            <a:off x="2928926" y="2214554"/>
            <a:ext cx="6000792" cy="928694"/>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latin typeface="+mj-lt"/>
              </a:rPr>
              <a:t>s</a:t>
            </a:r>
            <a:r>
              <a:rPr kumimoji="0" lang="cs-CZ" sz="2800" b="1" i="0" u="none" strike="noStrike" kern="1200" cap="none" spc="0" normalizeH="0" baseline="0" noProof="0" dirty="0">
                <a:ln>
                  <a:noFill/>
                </a:ln>
                <a:solidFill>
                  <a:schemeClr val="tx1"/>
                </a:solidFill>
                <a:uLnTx/>
                <a:uFillTx/>
                <a:latin typeface="+mj-lt"/>
                <a:ea typeface="+mn-ea"/>
                <a:cs typeface="+mn-cs"/>
              </a:rPr>
              <a:t>e ve skutečnosti občanským jménem jmenoval</a:t>
            </a:r>
          </a:p>
        </p:txBody>
      </p:sp>
      <p:sp>
        <p:nvSpPr>
          <p:cNvPr id="13" name="Zástupný symbol pro obsah 2"/>
          <p:cNvSpPr txBox="1">
            <a:spLocks/>
          </p:cNvSpPr>
          <p:nvPr/>
        </p:nvSpPr>
        <p:spPr>
          <a:xfrm>
            <a:off x="2786050" y="3429000"/>
            <a:ext cx="6215106" cy="928694"/>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latin typeface="+mj-lt"/>
              </a:rPr>
              <a:t>s</a:t>
            </a:r>
            <a:r>
              <a:rPr kumimoji="0" lang="cs-CZ" sz="2800" b="1" i="0" u="none" strike="noStrike" kern="1200" cap="none" spc="0" normalizeH="0" baseline="0" noProof="0" dirty="0">
                <a:ln>
                  <a:noFill/>
                </a:ln>
                <a:solidFill>
                  <a:schemeClr val="tx1"/>
                </a:solidFill>
                <a:uLnTx/>
                <a:uFillTx/>
                <a:latin typeface="+mj-lt"/>
                <a:ea typeface="+mn-ea"/>
                <a:cs typeface="+mn-cs"/>
              </a:rPr>
              <a:t>e po nástupu nacistů dostal na seznam</a:t>
            </a:r>
          </a:p>
        </p:txBody>
      </p:sp>
      <p:sp>
        <p:nvSpPr>
          <p:cNvPr id="14" name="Zástupný symbol pro obsah 2"/>
          <p:cNvSpPr txBox="1">
            <a:spLocks/>
          </p:cNvSpPr>
          <p:nvPr/>
        </p:nvSpPr>
        <p:spPr>
          <a:xfrm>
            <a:off x="3143240" y="4572008"/>
            <a:ext cx="5643602" cy="857256"/>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Aft>
                <a:spcPts val="0"/>
              </a:spcAft>
              <a:buClrTx/>
              <a:buSzTx/>
              <a:buFont typeface="Arial" pitchFamily="34" charset="0"/>
              <a:buNone/>
              <a:tabLst/>
              <a:defRPr/>
            </a:pPr>
            <a:r>
              <a:rPr lang="cs-CZ" sz="2800" b="1" dirty="0">
                <a:latin typeface="+mj-lt"/>
              </a:rPr>
              <a:t>v</a:t>
            </a:r>
            <a:r>
              <a:rPr kumimoji="0" lang="cs-CZ" sz="2800" b="1" i="0" u="none" strike="noStrike" kern="1200" cap="none" spc="0" normalizeH="0" baseline="0" noProof="0" dirty="0">
                <a:ln>
                  <a:noFill/>
                </a:ln>
                <a:solidFill>
                  <a:schemeClr val="tx1"/>
                </a:solidFill>
                <a:uLnTx/>
                <a:uFillTx/>
                <a:latin typeface="+mj-lt"/>
                <a:ea typeface="+mn-ea"/>
                <a:cs typeface="+mn-cs"/>
              </a:rPr>
              <a:t> roce 1939 emigroval do</a:t>
            </a:r>
          </a:p>
        </p:txBody>
      </p:sp>
      <p:sp>
        <p:nvSpPr>
          <p:cNvPr id="15" name="Zástupný symbol pro obsah 2"/>
          <p:cNvSpPr txBox="1">
            <a:spLocks/>
          </p:cNvSpPr>
          <p:nvPr/>
        </p:nvSpPr>
        <p:spPr>
          <a:xfrm>
            <a:off x="2643174" y="5643578"/>
            <a:ext cx="6357982" cy="857256"/>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latin typeface="+mj-lt"/>
              </a:rPr>
              <a:t>je jako autor někdy volně přiřazován k</a:t>
            </a:r>
            <a:endParaRPr kumimoji="0" lang="cs-CZ" sz="2800" b="1" i="0" u="none" strike="noStrike" kern="1200" cap="none" spc="0" normalizeH="0" baseline="0" noProof="0" dirty="0">
              <a:ln>
                <a:noFill/>
              </a:ln>
              <a:solidFill>
                <a:schemeClr val="tx1"/>
              </a:solidFill>
              <a:uLnTx/>
              <a:uFillTx/>
              <a:latin typeface="+mj-lt"/>
              <a:ea typeface="+mn-ea"/>
              <a:cs typeface="+mn-cs"/>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2"/>
          <p:cNvSpPr>
            <a:spLocks noGrp="1"/>
          </p:cNvSpPr>
          <p:nvPr>
            <p:ph idx="1"/>
          </p:nvPr>
        </p:nvSpPr>
        <p:spPr>
          <a:xfrm>
            <a:off x="2928926" y="285728"/>
            <a:ext cx="6072230" cy="714380"/>
          </a:xfr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a:noAutofit/>
          </a:bodyPr>
          <a:lstStyle/>
          <a:p>
            <a:pPr algn="ctr">
              <a:buNone/>
            </a:pPr>
            <a:r>
              <a:rPr lang="cs-CZ" b="1" dirty="0">
                <a:effectLst>
                  <a:outerShdw blurRad="38100" dist="38100" dir="2700000" algn="tl">
                    <a:srgbClr val="000000">
                      <a:alpha val="43137"/>
                    </a:srgbClr>
                  </a:outerShdw>
                </a:effectLst>
                <a:latin typeface="+mj-lt"/>
              </a:rPr>
              <a:t>Doplňte správné  zakončení  věty.</a:t>
            </a:r>
          </a:p>
        </p:txBody>
      </p:sp>
      <p:sp>
        <p:nvSpPr>
          <p:cNvPr id="5" name="Zástupný symbol pro obsah 2"/>
          <p:cNvSpPr txBox="1">
            <a:spLocks/>
          </p:cNvSpPr>
          <p:nvPr/>
        </p:nvSpPr>
        <p:spPr>
          <a:xfrm>
            <a:off x="3714744" y="1214422"/>
            <a:ext cx="4643470" cy="714380"/>
          </a:xfrm>
          <a:prstGeom prst="rect">
            <a:avLst/>
          </a:prstGeom>
          <a:no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4400" b="1" i="0" u="none" strike="noStrike" kern="1200" cap="none" spc="0" normalizeH="0" baseline="0" noProof="0" dirty="0">
                <a:ln>
                  <a:noFill/>
                </a:ln>
                <a:solidFill>
                  <a:srgbClr val="C00000"/>
                </a:solidFill>
                <a:uLnTx/>
                <a:uFillTx/>
                <a:latin typeface="Monotype Corsiva" pitchFamily="66" charset="0"/>
                <a:ea typeface="+mn-ea"/>
                <a:cs typeface="+mn-cs"/>
              </a:rPr>
              <a:t>E. M. Remarque</a:t>
            </a:r>
          </a:p>
        </p:txBody>
      </p:sp>
      <p:sp>
        <p:nvSpPr>
          <p:cNvPr id="12" name="Zástupný symbol pro obsah 2"/>
          <p:cNvSpPr txBox="1">
            <a:spLocks/>
          </p:cNvSpPr>
          <p:nvPr/>
        </p:nvSpPr>
        <p:spPr>
          <a:xfrm>
            <a:off x="2928926" y="2214554"/>
            <a:ext cx="6000792" cy="928694"/>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latin typeface="+mj-lt"/>
              </a:rPr>
              <a:t>s</a:t>
            </a:r>
            <a:r>
              <a:rPr kumimoji="0" lang="cs-CZ" sz="2800" b="1" i="0" u="none" strike="noStrike" kern="1200" cap="none" spc="0" normalizeH="0" baseline="0" noProof="0" dirty="0">
                <a:ln>
                  <a:noFill/>
                </a:ln>
                <a:solidFill>
                  <a:schemeClr val="tx1"/>
                </a:solidFill>
                <a:uLnTx/>
                <a:uFillTx/>
                <a:latin typeface="+mj-lt"/>
                <a:ea typeface="+mn-ea"/>
                <a:cs typeface="+mn-cs"/>
              </a:rPr>
              <a:t>e ve skutečnosti občanským jménem jmenoval </a:t>
            </a:r>
            <a:r>
              <a:rPr kumimoji="0" lang="cs-CZ" sz="2800" b="1" i="0" u="none" strike="noStrike" kern="1200" cap="none" spc="0" normalizeH="0" baseline="0" noProof="0" dirty="0">
                <a:ln>
                  <a:noFill/>
                </a:ln>
                <a:solidFill>
                  <a:srgbClr val="FF0000"/>
                </a:solidFill>
                <a:uLnTx/>
                <a:uFillTx/>
                <a:latin typeface="+mj-lt"/>
                <a:ea typeface="+mn-ea"/>
                <a:cs typeface="+mn-cs"/>
              </a:rPr>
              <a:t>Erich Paul</a:t>
            </a:r>
            <a:r>
              <a:rPr kumimoji="0" lang="cs-CZ" sz="2800" b="1" i="0" u="none" strike="noStrike" kern="1200" cap="none" spc="0" normalizeH="0" noProof="0" dirty="0">
                <a:ln>
                  <a:noFill/>
                </a:ln>
                <a:solidFill>
                  <a:srgbClr val="FF0000"/>
                </a:solidFill>
                <a:uLnTx/>
                <a:uFillTx/>
                <a:latin typeface="+mj-lt"/>
                <a:ea typeface="+mn-ea"/>
                <a:cs typeface="+mn-cs"/>
              </a:rPr>
              <a:t> </a:t>
            </a:r>
            <a:r>
              <a:rPr kumimoji="0" lang="cs-CZ" sz="2800" b="1" i="0" u="none" strike="noStrike" kern="1200" cap="none" spc="0" normalizeH="0" noProof="0" dirty="0" err="1">
                <a:ln>
                  <a:noFill/>
                </a:ln>
                <a:solidFill>
                  <a:srgbClr val="FF0000"/>
                </a:solidFill>
                <a:uLnTx/>
                <a:uFillTx/>
                <a:latin typeface="+mj-lt"/>
                <a:ea typeface="+mn-ea"/>
                <a:cs typeface="+mn-cs"/>
              </a:rPr>
              <a:t>Remark</a:t>
            </a:r>
            <a:endParaRPr kumimoji="0" lang="cs-CZ" sz="2800" b="1" i="0" u="none" strike="noStrike" kern="1200" cap="none" spc="0" normalizeH="0" baseline="0" noProof="0" dirty="0">
              <a:ln>
                <a:noFill/>
              </a:ln>
              <a:solidFill>
                <a:schemeClr val="tx1"/>
              </a:solidFill>
              <a:uLnTx/>
              <a:uFillTx/>
              <a:latin typeface="+mj-lt"/>
              <a:ea typeface="+mn-ea"/>
              <a:cs typeface="+mn-cs"/>
            </a:endParaRPr>
          </a:p>
        </p:txBody>
      </p:sp>
      <p:sp>
        <p:nvSpPr>
          <p:cNvPr id="13" name="Zástupný symbol pro obsah 2"/>
          <p:cNvSpPr txBox="1">
            <a:spLocks/>
          </p:cNvSpPr>
          <p:nvPr/>
        </p:nvSpPr>
        <p:spPr>
          <a:xfrm>
            <a:off x="2786050" y="3357562"/>
            <a:ext cx="6215106" cy="1071570"/>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latin typeface="+mj-lt"/>
              </a:rPr>
              <a:t>s</a:t>
            </a:r>
            <a:r>
              <a:rPr kumimoji="0" lang="cs-CZ" sz="2800" b="1" i="0" u="none" strike="noStrike" kern="1200" cap="none" spc="0" normalizeH="0" baseline="0" noProof="0" dirty="0">
                <a:ln>
                  <a:noFill/>
                </a:ln>
                <a:solidFill>
                  <a:schemeClr val="tx1"/>
                </a:solidFill>
                <a:uLnTx/>
                <a:uFillTx/>
                <a:latin typeface="+mj-lt"/>
                <a:ea typeface="+mn-ea"/>
                <a:cs typeface="+mn-cs"/>
              </a:rPr>
              <a:t>e po nástupu nacistů dostal na seznam</a:t>
            </a:r>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solidFill>
                  <a:srgbClr val="FF0000"/>
                </a:solidFill>
                <a:latin typeface="+mj-lt"/>
              </a:rPr>
              <a:t>zakázaných autorů.</a:t>
            </a:r>
            <a:endParaRPr kumimoji="0" lang="cs-CZ" sz="2800" b="1" i="0" u="none" strike="noStrike" kern="1200" cap="none" spc="0" normalizeH="0" baseline="0" noProof="0" dirty="0">
              <a:ln>
                <a:noFill/>
              </a:ln>
              <a:solidFill>
                <a:srgbClr val="FF0000"/>
              </a:solidFill>
              <a:uLnTx/>
              <a:uFillTx/>
              <a:latin typeface="+mj-lt"/>
              <a:ea typeface="+mn-ea"/>
              <a:cs typeface="+mn-cs"/>
            </a:endParaRPr>
          </a:p>
        </p:txBody>
      </p:sp>
      <p:sp>
        <p:nvSpPr>
          <p:cNvPr id="14" name="Zástupný symbol pro obsah 2"/>
          <p:cNvSpPr txBox="1">
            <a:spLocks/>
          </p:cNvSpPr>
          <p:nvPr/>
        </p:nvSpPr>
        <p:spPr>
          <a:xfrm>
            <a:off x="3071802" y="4572008"/>
            <a:ext cx="5643602" cy="928694"/>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R="0" lvl="0" indent="-342900" defTabSz="914400" rtl="0" eaLnBrk="1" fontAlgn="auto" latinLnBrk="0" hangingPunct="1">
              <a:lnSpc>
                <a:spcPct val="100000"/>
              </a:lnSpc>
              <a:spcAft>
                <a:spcPts val="0"/>
              </a:spcAft>
              <a:buClrTx/>
              <a:buSzTx/>
              <a:buFont typeface="Arial" pitchFamily="34" charset="0"/>
              <a:buNone/>
              <a:tabLst/>
              <a:defRPr/>
            </a:pPr>
            <a:r>
              <a:rPr lang="cs-CZ" sz="2800" b="1" dirty="0">
                <a:latin typeface="+mj-lt"/>
              </a:rPr>
              <a:t>v</a:t>
            </a:r>
            <a:r>
              <a:rPr kumimoji="0" lang="cs-CZ" sz="2800" b="1" i="0" u="none" strike="noStrike" kern="1200" cap="none" spc="0" normalizeH="0" baseline="0" noProof="0" dirty="0">
                <a:ln>
                  <a:noFill/>
                </a:ln>
                <a:solidFill>
                  <a:schemeClr val="tx1"/>
                </a:solidFill>
                <a:uLnTx/>
                <a:uFillTx/>
                <a:latin typeface="+mj-lt"/>
                <a:ea typeface="+mn-ea"/>
                <a:cs typeface="+mn-cs"/>
              </a:rPr>
              <a:t> roce 1939 emigroval </a:t>
            </a:r>
            <a:r>
              <a:rPr kumimoji="0" lang="cs-CZ" sz="2800" b="1" i="0" u="none" strike="noStrike" kern="1200" cap="none" spc="0" normalizeH="0" baseline="0" noProof="0" dirty="0">
                <a:ln>
                  <a:noFill/>
                </a:ln>
                <a:solidFill>
                  <a:srgbClr val="FF0000"/>
                </a:solidFill>
                <a:uLnTx/>
                <a:uFillTx/>
                <a:latin typeface="+mj-lt"/>
                <a:ea typeface="+mn-ea"/>
                <a:cs typeface="+mn-cs"/>
              </a:rPr>
              <a:t>do New Yorku (USA).</a:t>
            </a:r>
          </a:p>
        </p:txBody>
      </p:sp>
      <p:sp>
        <p:nvSpPr>
          <p:cNvPr id="15" name="Zástupný symbol pro obsah 2"/>
          <p:cNvSpPr txBox="1">
            <a:spLocks/>
          </p:cNvSpPr>
          <p:nvPr/>
        </p:nvSpPr>
        <p:spPr>
          <a:xfrm>
            <a:off x="2643174" y="5643578"/>
            <a:ext cx="6357982" cy="1000132"/>
          </a:xfrm>
          <a:prstGeom prst="rect">
            <a:avLst/>
          </a:prstGeom>
          <a:gradFill flip="none" rotWithShape="1">
            <a:gsLst>
              <a:gs pos="0">
                <a:schemeClr val="bg2">
                  <a:lumMod val="50000"/>
                </a:schemeClr>
              </a:gs>
              <a:gs pos="50000">
                <a:schemeClr val="bg1"/>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cs-CZ" sz="2800" b="1" dirty="0">
                <a:latin typeface="+mj-lt"/>
              </a:rPr>
              <a:t>je jako autor někdy volně přiřazován k </a:t>
            </a:r>
            <a:r>
              <a:rPr lang="cs-CZ" sz="2800" b="1" dirty="0">
                <a:solidFill>
                  <a:srgbClr val="FF0000"/>
                </a:solidFill>
                <a:latin typeface="+mj-lt"/>
              </a:rPr>
              <a:t>tzv. ztracené generaci.</a:t>
            </a:r>
            <a:endParaRPr kumimoji="0" lang="cs-CZ" sz="2800" b="1" i="0" u="none" strike="noStrike" kern="1200" cap="none" spc="0" normalizeH="0" baseline="0" noProof="0" dirty="0">
              <a:ln>
                <a:noFill/>
              </a:ln>
              <a:solidFill>
                <a:srgbClr val="FF0000"/>
              </a:solidFill>
              <a:uLnTx/>
              <a:uFillTx/>
              <a:latin typeface="+mj-lt"/>
              <a:ea typeface="+mn-ea"/>
              <a:cs typeface="+mn-cs"/>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2000"/>
            <a:lum/>
          </a:blip>
          <a:srcRect/>
          <a:stretch>
            <a:fillRect l="-3000" r="-13000"/>
          </a:stretch>
        </a:blipFill>
        <a:effectLst/>
      </p:bgPr>
    </p:bg>
    <p:spTree>
      <p:nvGrpSpPr>
        <p:cNvPr id="1" name=""/>
        <p:cNvGrpSpPr/>
        <p:nvPr/>
      </p:nvGrpSpPr>
      <p:grpSpPr>
        <a:xfrm>
          <a:off x="0" y="0"/>
          <a:ext cx="0" cy="0"/>
          <a:chOff x="0" y="0"/>
          <a:chExt cx="0" cy="0"/>
        </a:xfrm>
      </p:grpSpPr>
      <p:sp>
        <p:nvSpPr>
          <p:cNvPr id="5" name="TextovéPole 4"/>
          <p:cNvSpPr txBox="1"/>
          <p:nvPr/>
        </p:nvSpPr>
        <p:spPr>
          <a:xfrm>
            <a:off x="3786182" y="214290"/>
            <a:ext cx="5072098" cy="1692771"/>
          </a:xfrm>
          <a:prstGeom prst="rect">
            <a:avLst/>
          </a:prstGeom>
          <a:noFill/>
          <a:ln w="31750">
            <a:solidFill>
              <a:schemeClr val="tx1"/>
            </a:solidFill>
          </a:ln>
        </p:spPr>
        <p:txBody>
          <a:bodyPr wrap="square" rtlCol="0">
            <a:spAutoFit/>
          </a:bodyPr>
          <a:lstStyle/>
          <a:p>
            <a:pPr algn="ctr"/>
            <a:r>
              <a:rPr lang="cs-CZ" sz="3600" b="1" dirty="0">
                <a:effectLst>
                  <a:outerShdw blurRad="38100" dist="38100" dir="2700000" algn="tl">
                    <a:srgbClr val="000000">
                      <a:alpha val="43137"/>
                    </a:srgbClr>
                  </a:outerShdw>
                </a:effectLst>
                <a:latin typeface="Monotype Corsiva" pitchFamily="66" charset="0"/>
              </a:rPr>
              <a:t>Společensko-historické pozadí</a:t>
            </a:r>
          </a:p>
          <a:p>
            <a:pPr algn="ctr"/>
            <a:r>
              <a:rPr lang="cs-CZ" sz="2800" b="1" dirty="0">
                <a:effectLst>
                  <a:outerShdw blurRad="38100" dist="38100" dir="2700000" algn="tl">
                    <a:srgbClr val="000000">
                      <a:alpha val="43137"/>
                    </a:srgbClr>
                  </a:outerShdw>
                </a:effectLst>
                <a:latin typeface="Monotype Corsiva" pitchFamily="66" charset="0"/>
              </a:rPr>
              <a:t>průběh první světové války</a:t>
            </a:r>
          </a:p>
          <a:p>
            <a:pPr algn="ctr"/>
            <a:r>
              <a:rPr lang="cs-CZ" sz="4000" b="1" dirty="0">
                <a:solidFill>
                  <a:srgbClr val="C00000"/>
                </a:solidFill>
                <a:effectLst>
                  <a:outerShdw blurRad="38100" dist="38100" dir="2700000" algn="tl">
                    <a:srgbClr val="000000">
                      <a:alpha val="43137"/>
                    </a:srgbClr>
                  </a:outerShdw>
                </a:effectLst>
                <a:latin typeface="Monotype Corsiva" pitchFamily="66" charset="0"/>
              </a:rPr>
              <a:t>1914-1918</a:t>
            </a:r>
          </a:p>
        </p:txBody>
      </p:sp>
      <p:pic>
        <p:nvPicPr>
          <p:cNvPr id="1026" name="Picture 2" descr="File:World War 1.gif">
            <a:hlinkClick r:id="rId3"/>
          </p:cNvPr>
          <p:cNvPicPr>
            <a:picLocks noChangeAspect="1" noChangeArrowheads="1" noCrop="1"/>
          </p:cNvPicPr>
          <p:nvPr/>
        </p:nvPicPr>
        <p:blipFill>
          <a:blip r:embed="rId4" cstate="print"/>
          <a:srcRect/>
          <a:stretch>
            <a:fillRect/>
          </a:stretch>
        </p:blipFill>
        <p:spPr bwMode="auto">
          <a:xfrm>
            <a:off x="142844" y="2071678"/>
            <a:ext cx="8786874" cy="4357718"/>
          </a:xfrm>
          <a:prstGeom prst="rect">
            <a:avLst/>
          </a:prstGeom>
          <a:noFill/>
          <a:ln w="25400">
            <a:solidFill>
              <a:schemeClr val="tx1"/>
            </a:solidFill>
          </a:ln>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2"/>
          <p:cNvSpPr txBox="1">
            <a:spLocks/>
          </p:cNvSpPr>
          <p:nvPr/>
        </p:nvSpPr>
        <p:spPr>
          <a:xfrm>
            <a:off x="3286116" y="428604"/>
            <a:ext cx="5715040" cy="2571768"/>
          </a:xfrm>
          <a:prstGeom prst="rect">
            <a:avLst/>
          </a:prstGeom>
          <a:gradFill flip="none" rotWithShape="1">
            <a:gsLst>
              <a:gs pos="0">
                <a:schemeClr val="accent3">
                  <a:lumMod val="60000"/>
                  <a:lumOff val="40000"/>
                </a:schemeClr>
              </a:gs>
              <a:gs pos="50000">
                <a:schemeClr val="bg1"/>
              </a:gs>
              <a:gs pos="100000">
                <a:schemeClr val="bg2">
                  <a:lumMod val="5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uLnTx/>
                <a:uFillTx/>
                <a:latin typeface="Monotype Corsiva" pitchFamily="66" charset="0"/>
                <a:hlinkClick r:id="rId2"/>
              </a:rPr>
              <a:t>http://prehravac.rozhlas.cz/audio/966724</a:t>
            </a:r>
            <a:endParaRPr kumimoji="0" lang="cs-CZ" sz="2800" b="1" i="0" u="none" strike="noStrike" kern="1200" cap="none" spc="0" normalizeH="0" baseline="0" noProof="0" dirty="0">
              <a:ln>
                <a:noFill/>
              </a:ln>
              <a:uLnTx/>
              <a:uFillTx/>
              <a:latin typeface="Monotype Corsiva"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cs-CZ" sz="3600" b="1" dirty="0">
                <a:effectLst>
                  <a:outerShdw blurRad="38100" dist="38100" dir="2700000" algn="tl">
                    <a:srgbClr val="000000">
                      <a:alpha val="43137"/>
                    </a:srgbClr>
                  </a:outerShdw>
                </a:effectLst>
                <a:latin typeface="Monotype Corsiva" pitchFamily="66" charset="0"/>
              </a:rPr>
              <a:t>Poslouchejte nahrávku a odpovězte na otázky.</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44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onotype Corsiva" pitchFamily="66" charset="0"/>
              </a:rPr>
              <a:t>První  světová  válka</a:t>
            </a:r>
          </a:p>
        </p:txBody>
      </p:sp>
      <p:sp>
        <p:nvSpPr>
          <p:cNvPr id="5" name="Zástupný symbol pro obsah 2"/>
          <p:cNvSpPr txBox="1">
            <a:spLocks/>
          </p:cNvSpPr>
          <p:nvPr/>
        </p:nvSpPr>
        <p:spPr>
          <a:xfrm>
            <a:off x="500034" y="3143248"/>
            <a:ext cx="8501122" cy="714380"/>
          </a:xfrm>
          <a:prstGeom prst="rect">
            <a:avLst/>
          </a:prstGeom>
          <a:gradFill flip="none" rotWithShape="1">
            <a:gsLst>
              <a:gs pos="0">
                <a:schemeClr val="bg1"/>
              </a:gs>
              <a:gs pos="50000">
                <a:schemeClr val="accent3">
                  <a:lumMod val="75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baseline="0" noProof="0" dirty="0">
                <a:ln>
                  <a:noFill/>
                </a:ln>
                <a:uLnTx/>
                <a:uFillTx/>
                <a:latin typeface="+mj-lt"/>
              </a:rPr>
              <a:t>1. Ve dvou větách </a:t>
            </a:r>
            <a:r>
              <a:rPr kumimoji="0" lang="cs-CZ" sz="3200" b="1" i="0" u="none" strike="noStrike" kern="1200" cap="none" spc="0" normalizeH="0" baseline="0" noProof="0" dirty="0">
                <a:ln>
                  <a:noFill/>
                </a:ln>
                <a:solidFill>
                  <a:srgbClr val="C00000"/>
                </a:solidFill>
                <a:uLnTx/>
                <a:uFillTx/>
                <a:latin typeface="+mj-lt"/>
              </a:rPr>
              <a:t>shrňte obsah nahrávky.</a:t>
            </a:r>
          </a:p>
        </p:txBody>
      </p:sp>
      <p:sp>
        <p:nvSpPr>
          <p:cNvPr id="6" name="Zástupný symbol pro obsah 2"/>
          <p:cNvSpPr txBox="1">
            <a:spLocks/>
          </p:cNvSpPr>
          <p:nvPr/>
        </p:nvSpPr>
        <p:spPr>
          <a:xfrm>
            <a:off x="428596" y="4071942"/>
            <a:ext cx="8572560" cy="714380"/>
          </a:xfrm>
          <a:prstGeom prst="rect">
            <a:avLst/>
          </a:prstGeom>
          <a:gradFill flip="none" rotWithShape="1">
            <a:gsLst>
              <a:gs pos="0">
                <a:schemeClr val="bg1"/>
              </a:gs>
              <a:gs pos="50000">
                <a:schemeClr val="accent3">
                  <a:lumMod val="75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baseline="0" noProof="0" dirty="0">
                <a:ln>
                  <a:noFill/>
                </a:ln>
                <a:uLnTx/>
                <a:uFillTx/>
                <a:latin typeface="+mj-lt"/>
              </a:rPr>
              <a:t>2. Jaká</a:t>
            </a:r>
            <a:r>
              <a:rPr kumimoji="0" lang="cs-CZ" sz="3200" b="1" i="0" u="none" strike="noStrike" kern="1200" cap="none" spc="0" normalizeH="0" noProof="0" dirty="0">
                <a:ln>
                  <a:noFill/>
                </a:ln>
                <a:uLnTx/>
                <a:uFillTx/>
                <a:latin typeface="+mj-lt"/>
              </a:rPr>
              <a:t> byla </a:t>
            </a:r>
            <a:r>
              <a:rPr kumimoji="0" lang="cs-CZ" sz="3200" b="1" i="0" u="none" strike="noStrike" kern="1200" cap="none" spc="0" normalizeH="0" noProof="0" dirty="0">
                <a:ln>
                  <a:noFill/>
                </a:ln>
                <a:solidFill>
                  <a:srgbClr val="C00000"/>
                </a:solidFill>
                <a:uLnTx/>
                <a:uFillTx/>
                <a:latin typeface="+mj-lt"/>
              </a:rPr>
              <a:t>záminka</a:t>
            </a:r>
            <a:r>
              <a:rPr kumimoji="0" lang="cs-CZ" sz="3200" b="1" i="0" u="none" strike="noStrike" kern="1200" cap="none" spc="0" normalizeH="0" noProof="0" dirty="0">
                <a:ln>
                  <a:noFill/>
                </a:ln>
                <a:uLnTx/>
                <a:uFillTx/>
                <a:latin typeface="+mj-lt"/>
              </a:rPr>
              <a:t> pro rozpoutání konfliktu?</a:t>
            </a:r>
            <a:endParaRPr kumimoji="0" lang="cs-CZ" sz="3200" b="1" i="0" u="none" strike="noStrike" kern="1200" cap="none" spc="0" normalizeH="0" baseline="0" noProof="0" dirty="0">
              <a:ln>
                <a:noFill/>
              </a:ln>
              <a:uLnTx/>
              <a:uFillTx/>
              <a:latin typeface="+mj-lt"/>
            </a:endParaRPr>
          </a:p>
        </p:txBody>
      </p:sp>
      <p:sp>
        <p:nvSpPr>
          <p:cNvPr id="7" name="Zástupný symbol pro obsah 2"/>
          <p:cNvSpPr txBox="1">
            <a:spLocks/>
          </p:cNvSpPr>
          <p:nvPr/>
        </p:nvSpPr>
        <p:spPr>
          <a:xfrm>
            <a:off x="428596" y="5000636"/>
            <a:ext cx="8501122" cy="714380"/>
          </a:xfrm>
          <a:prstGeom prst="rect">
            <a:avLst/>
          </a:prstGeom>
          <a:gradFill flip="none" rotWithShape="1">
            <a:gsLst>
              <a:gs pos="0">
                <a:schemeClr val="bg1"/>
              </a:gs>
              <a:gs pos="50000">
                <a:schemeClr val="accent3">
                  <a:lumMod val="75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cs-CZ" sz="3200" b="1" dirty="0">
                <a:latin typeface="+mj-lt"/>
              </a:rPr>
              <a:t>3. Které </a:t>
            </a:r>
            <a:r>
              <a:rPr lang="cs-CZ" sz="3200" b="1" dirty="0">
                <a:solidFill>
                  <a:srgbClr val="C00000"/>
                </a:solidFill>
                <a:latin typeface="+mj-lt"/>
              </a:rPr>
              <a:t>nové zbraně </a:t>
            </a:r>
            <a:r>
              <a:rPr lang="cs-CZ" sz="3200" b="1" dirty="0">
                <a:latin typeface="+mj-lt"/>
              </a:rPr>
              <a:t>se při bojích uplatnily? </a:t>
            </a:r>
            <a:endParaRPr kumimoji="0" lang="cs-CZ" sz="3200" b="1" i="0" u="none" strike="noStrike" kern="1200" cap="none" spc="0" normalizeH="0" baseline="0" noProof="0" dirty="0">
              <a:ln>
                <a:noFill/>
              </a:ln>
              <a:uLnTx/>
              <a:uFillTx/>
              <a:latin typeface="+mj-lt"/>
            </a:endParaRPr>
          </a:p>
        </p:txBody>
      </p:sp>
      <p:sp>
        <p:nvSpPr>
          <p:cNvPr id="8" name="Zástupný symbol pro obsah 2"/>
          <p:cNvSpPr txBox="1">
            <a:spLocks/>
          </p:cNvSpPr>
          <p:nvPr/>
        </p:nvSpPr>
        <p:spPr>
          <a:xfrm>
            <a:off x="428596" y="5929330"/>
            <a:ext cx="8501122" cy="714380"/>
          </a:xfrm>
          <a:prstGeom prst="rect">
            <a:avLst/>
          </a:prstGeom>
          <a:gradFill flip="none" rotWithShape="1">
            <a:gsLst>
              <a:gs pos="0">
                <a:schemeClr val="bg1"/>
              </a:gs>
              <a:gs pos="50000">
                <a:schemeClr val="accent3">
                  <a:lumMod val="75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baseline="0" noProof="0" dirty="0">
                <a:ln>
                  <a:noFill/>
                </a:ln>
                <a:uLnTx/>
                <a:uFillTx/>
                <a:latin typeface="+mj-lt"/>
              </a:rPr>
              <a:t>4. Kolik</a:t>
            </a:r>
            <a:r>
              <a:rPr kumimoji="0" lang="cs-CZ" sz="3200" b="1" i="0" u="none" strike="noStrike" kern="1200" cap="none" spc="0" normalizeH="0" noProof="0" dirty="0">
                <a:ln>
                  <a:noFill/>
                </a:ln>
                <a:uLnTx/>
                <a:uFillTx/>
                <a:latin typeface="+mj-lt"/>
              </a:rPr>
              <a:t> </a:t>
            </a:r>
            <a:r>
              <a:rPr kumimoji="0" lang="cs-CZ" sz="3200" b="1" i="0" u="none" strike="noStrike" kern="1200" cap="none" spc="0" normalizeH="0" noProof="0" dirty="0">
                <a:ln>
                  <a:noFill/>
                </a:ln>
                <a:solidFill>
                  <a:srgbClr val="C00000"/>
                </a:solidFill>
                <a:uLnTx/>
                <a:uFillTx/>
                <a:latin typeface="+mj-lt"/>
              </a:rPr>
              <a:t>lidí ve válce zemřelo?</a:t>
            </a:r>
            <a:endParaRPr kumimoji="0" lang="cs-CZ" sz="3200" b="1" i="0" u="none" strike="noStrike" kern="1200" cap="none" spc="0" normalizeH="0" baseline="0" noProof="0" dirty="0">
              <a:ln>
                <a:noFill/>
              </a:ln>
              <a:solidFill>
                <a:srgbClr val="C00000"/>
              </a:solidFill>
              <a:uLnTx/>
              <a:uFillTx/>
              <a:latin typeface="+mj-lt"/>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2"/>
          <p:cNvSpPr txBox="1">
            <a:spLocks/>
          </p:cNvSpPr>
          <p:nvPr/>
        </p:nvSpPr>
        <p:spPr>
          <a:xfrm>
            <a:off x="3286116" y="428604"/>
            <a:ext cx="5715040" cy="1714512"/>
          </a:xfrm>
          <a:prstGeom prst="rect">
            <a:avLst/>
          </a:prstGeom>
          <a:gradFill flip="none" rotWithShape="1">
            <a:gsLst>
              <a:gs pos="0">
                <a:schemeClr val="accent3">
                  <a:lumMod val="60000"/>
                  <a:lumOff val="40000"/>
                </a:schemeClr>
              </a:gs>
              <a:gs pos="50000">
                <a:schemeClr val="bg1"/>
              </a:gs>
              <a:gs pos="100000">
                <a:schemeClr val="bg2">
                  <a:lumMod val="5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800" b="1" i="0" u="none" strike="noStrike" kern="1200" cap="none" spc="0" normalizeH="0" baseline="0" noProof="0" dirty="0">
                <a:ln>
                  <a:noFill/>
                </a:ln>
                <a:uLnTx/>
                <a:uFillTx/>
                <a:latin typeface="Monotype Corsiva" pitchFamily="66" charset="0"/>
                <a:hlinkClick r:id="rId2"/>
              </a:rPr>
              <a:t>http://prehravac.rozhlas.cz/audio/966724</a:t>
            </a:r>
            <a:endParaRPr kumimoji="0" lang="cs-CZ" sz="2800" b="1" i="0" u="none" strike="noStrike" kern="1200" cap="none" spc="0" normalizeH="0" baseline="0" noProof="0" dirty="0">
              <a:ln>
                <a:noFill/>
              </a:ln>
              <a:uLnTx/>
              <a:uFillTx/>
              <a:latin typeface="Monotype Corsiva"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cs-CZ" sz="3600" b="1" dirty="0">
                <a:effectLst>
                  <a:outerShdw blurRad="38100" dist="38100" dir="2700000" algn="tl">
                    <a:srgbClr val="000000">
                      <a:alpha val="43137"/>
                    </a:srgbClr>
                  </a:outerShdw>
                </a:effectLst>
                <a:latin typeface="Monotype Corsiva" pitchFamily="66" charset="0"/>
              </a:rPr>
              <a:t>Odpovědi</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onotype Corsiva" pitchFamily="66" charset="0"/>
              </a:rPr>
              <a:t>První  světová  válka</a:t>
            </a:r>
          </a:p>
        </p:txBody>
      </p:sp>
      <p:sp>
        <p:nvSpPr>
          <p:cNvPr id="5" name="Zástupný symbol pro obsah 2"/>
          <p:cNvSpPr txBox="1">
            <a:spLocks/>
          </p:cNvSpPr>
          <p:nvPr/>
        </p:nvSpPr>
        <p:spPr>
          <a:xfrm>
            <a:off x="214282" y="2357430"/>
            <a:ext cx="8786874" cy="4286280"/>
          </a:xfrm>
          <a:prstGeom prst="rect">
            <a:avLst/>
          </a:prstGeom>
          <a:gradFill flip="none" rotWithShape="1">
            <a:gsLst>
              <a:gs pos="0">
                <a:schemeClr val="bg1"/>
              </a:gs>
              <a:gs pos="50000">
                <a:schemeClr val="accent3">
                  <a:lumMod val="75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514350" marR="0" lvl="0" indent="-514350" algn="just"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cs-CZ" sz="2800" b="1" i="0" u="none" strike="noStrike" kern="1200" cap="none" spc="0" normalizeH="0" baseline="0" noProof="0" dirty="0">
                <a:ln>
                  <a:noFill/>
                </a:ln>
                <a:solidFill>
                  <a:srgbClr val="C00000"/>
                </a:solidFill>
                <a:uLnTx/>
                <a:uFillTx/>
                <a:latin typeface="+mj-lt"/>
              </a:rPr>
              <a:t>Individuální</a:t>
            </a:r>
            <a:r>
              <a:rPr kumimoji="0" lang="cs-CZ" sz="2800" b="1" i="0" u="none" strike="noStrike" kern="1200" cap="none" spc="0" normalizeH="0" noProof="0" dirty="0">
                <a:ln>
                  <a:noFill/>
                </a:ln>
                <a:solidFill>
                  <a:srgbClr val="C00000"/>
                </a:solidFill>
                <a:uLnTx/>
                <a:uFillTx/>
                <a:latin typeface="+mj-lt"/>
              </a:rPr>
              <a:t> řešení</a:t>
            </a:r>
            <a:r>
              <a:rPr kumimoji="0" lang="cs-CZ" sz="2800" b="1" i="0" u="none" strike="noStrike" kern="1200" cap="none" spc="0" normalizeH="0" noProof="0" dirty="0">
                <a:ln>
                  <a:noFill/>
                </a:ln>
                <a:uLnTx/>
                <a:uFillTx/>
                <a:latin typeface="+mj-lt"/>
              </a:rPr>
              <a:t>; např. nahrávka nás informuje o zámince k válce, jejím průběhu. Také nám sděluje informace o chování velmocí, technice a počtu lidských obětí.</a:t>
            </a:r>
          </a:p>
          <a:p>
            <a:pPr marL="514350" marR="0" lvl="0" indent="-514350" algn="just"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lang="cs-CZ" sz="2800" b="1" dirty="0">
                <a:solidFill>
                  <a:srgbClr val="C00000"/>
                </a:solidFill>
                <a:latin typeface="+mj-lt"/>
              </a:rPr>
              <a:t>Záminka</a:t>
            </a:r>
            <a:r>
              <a:rPr lang="cs-CZ" sz="2800" b="1" dirty="0">
                <a:latin typeface="+mj-lt"/>
              </a:rPr>
              <a:t> – atentát G. </a:t>
            </a:r>
            <a:r>
              <a:rPr lang="cs-CZ" sz="2800" b="1" dirty="0" err="1">
                <a:latin typeface="+mj-lt"/>
              </a:rPr>
              <a:t>Principa</a:t>
            </a:r>
            <a:r>
              <a:rPr lang="cs-CZ" sz="2800" b="1" dirty="0">
                <a:latin typeface="+mj-lt"/>
              </a:rPr>
              <a:t> na rak. následníka trůnu v Sarajevu (organizace Mladá Bosna).</a:t>
            </a:r>
          </a:p>
          <a:p>
            <a:pPr marL="514350" marR="0" lvl="0" indent="-514350" algn="just"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cs-CZ" sz="2800" b="1" i="0" u="none" strike="noStrike" kern="1200" cap="none" spc="0" normalizeH="0" noProof="0" dirty="0">
                <a:ln>
                  <a:noFill/>
                </a:ln>
                <a:solidFill>
                  <a:srgbClr val="C00000"/>
                </a:solidFill>
                <a:uLnTx/>
                <a:uFillTx/>
                <a:latin typeface="+mj-lt"/>
              </a:rPr>
              <a:t>Zbraně</a:t>
            </a:r>
            <a:r>
              <a:rPr kumimoji="0" lang="cs-CZ" sz="2800" b="1" i="0" u="none" strike="noStrike" kern="1200" cap="none" spc="0" normalizeH="0" noProof="0" dirty="0">
                <a:ln>
                  <a:noFill/>
                </a:ln>
                <a:uLnTx/>
                <a:uFillTx/>
                <a:latin typeface="+mj-lt"/>
              </a:rPr>
              <a:t> – otravné plyny, tanky, </a:t>
            </a:r>
            <a:r>
              <a:rPr lang="cs-CZ" sz="2800" b="1" dirty="0">
                <a:latin typeface="+mj-lt"/>
              </a:rPr>
              <a:t>l</a:t>
            </a:r>
            <a:r>
              <a:rPr kumimoji="0" lang="cs-CZ" sz="2800" b="1" i="0" u="none" strike="noStrike" kern="1200" cap="none" spc="0" normalizeH="0" noProof="0" dirty="0" err="1">
                <a:ln>
                  <a:noFill/>
                </a:ln>
                <a:uLnTx/>
                <a:uFillTx/>
                <a:latin typeface="+mj-lt"/>
              </a:rPr>
              <a:t>etectvo</a:t>
            </a:r>
            <a:r>
              <a:rPr kumimoji="0" lang="cs-CZ" sz="2800" b="1" i="0" u="none" strike="noStrike" kern="1200" cap="none" spc="0" normalizeH="0" noProof="0" dirty="0">
                <a:ln>
                  <a:noFill/>
                </a:ln>
                <a:uLnTx/>
                <a:uFillTx/>
                <a:latin typeface="+mj-lt"/>
              </a:rPr>
              <a:t>, loďstvo, obrněné  křižníky.</a:t>
            </a:r>
          </a:p>
          <a:p>
            <a:pPr marL="514350" marR="0" lvl="0" indent="-514350" algn="just"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lang="cs-CZ" sz="2800" b="1" dirty="0">
                <a:solidFill>
                  <a:srgbClr val="C00000"/>
                </a:solidFill>
                <a:latin typeface="+mj-lt"/>
              </a:rPr>
              <a:t>Oběti</a:t>
            </a:r>
            <a:r>
              <a:rPr lang="cs-CZ" sz="2800" b="1" dirty="0">
                <a:latin typeface="+mj-lt"/>
              </a:rPr>
              <a:t> – 8 mil. vojáků a 6 mil. civilistů.</a:t>
            </a:r>
            <a:endParaRPr kumimoji="0" lang="cs-CZ" sz="2800" b="1" i="0" u="none" strike="noStrike" kern="1200" cap="none" spc="0" normalizeH="0" noProof="0" dirty="0">
              <a:ln>
                <a:noFill/>
              </a:ln>
              <a:uLnTx/>
              <a:uFillTx/>
              <a:latin typeface="+mj-lt"/>
            </a:endParaRPr>
          </a:p>
          <a:p>
            <a:pPr marL="514350" marR="0" lvl="0" indent="-514350" algn="just" defTabSz="914400" rtl="0" eaLnBrk="1" fontAlgn="auto" latinLnBrk="0" hangingPunct="1">
              <a:lnSpc>
                <a:spcPct val="100000"/>
              </a:lnSpc>
              <a:spcBef>
                <a:spcPct val="20000"/>
              </a:spcBef>
              <a:spcAft>
                <a:spcPts val="0"/>
              </a:spcAft>
              <a:buClrTx/>
              <a:buSzTx/>
              <a:buFont typeface="Arial" pitchFamily="34" charset="0"/>
              <a:buAutoNum type="arabicPeriod"/>
              <a:tabLst/>
              <a:defRPr/>
            </a:pPr>
            <a:endParaRPr kumimoji="0" lang="cs-CZ" sz="2800" b="1" i="0" u="none" strike="noStrike" kern="1200" cap="none" spc="0" normalizeH="0" noProof="0" dirty="0">
              <a:ln>
                <a:noFill/>
              </a:ln>
              <a:uLnTx/>
              <a:uFillTx/>
              <a:latin typeface="+mj-lt"/>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200" b="1" i="0" u="none" strike="noStrike" kern="1200" cap="none" spc="0" normalizeH="0" baseline="0" noProof="0" dirty="0">
              <a:ln>
                <a:noFill/>
              </a:ln>
              <a:solidFill>
                <a:srgbClr val="C00000"/>
              </a:solidFill>
              <a:uLnTx/>
              <a:uFillTx/>
              <a:latin typeface="+mj-lt"/>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357158" y="142852"/>
            <a:ext cx="8358246" cy="646331"/>
          </a:xfrm>
          <a:prstGeom prst="rect">
            <a:avLst/>
          </a:prstGeom>
          <a:gradFill flip="none" rotWithShape="1">
            <a:gsLst>
              <a:gs pos="0">
                <a:schemeClr val="bg2">
                  <a:lumMod val="50000"/>
                  <a:alpha val="65000"/>
                </a:schemeClr>
              </a:gs>
              <a:gs pos="50000">
                <a:schemeClr val="bg1"/>
              </a:gs>
              <a:gs pos="100000">
                <a:schemeClr val="accent3">
                  <a:lumMod val="60000"/>
                  <a:lumOff val="40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3200" cap="none" spc="0" dirty="0">
                <a:ln w="17780" cmpd="sng">
                  <a:solidFill>
                    <a:schemeClr val="accent1">
                      <a:tint val="3000"/>
                    </a:schemeClr>
                  </a:solidFill>
                  <a:prstDash val="solid"/>
                  <a:miter lim="800000"/>
                </a:ln>
                <a:effectLst>
                  <a:outerShdw blurRad="38100" dist="38100" dir="2700000" algn="tl">
                    <a:srgbClr val="000000">
                      <a:alpha val="43137"/>
                    </a:srgbClr>
                  </a:outerShdw>
                </a:effectLst>
              </a:rPr>
              <a:t>Na západní frontě klid </a:t>
            </a:r>
            <a:r>
              <a:rPr lang="cs-CZ" sz="3200" cap="none" spc="0" dirty="0">
                <a:ln w="17780" cmpd="sng">
                  <a:solidFill>
                    <a:schemeClr val="accent1">
                      <a:tint val="3000"/>
                    </a:schemeClr>
                  </a:solidFill>
                  <a:prstDash val="solid"/>
                  <a:miter lim="800000"/>
                </a:ln>
              </a:rPr>
              <a:t>(1929) </a:t>
            </a:r>
            <a:r>
              <a:rPr lang="cs-CZ" sz="32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 výchozí text </a:t>
            </a:r>
            <a:r>
              <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2</a:t>
            </a:r>
          </a:p>
        </p:txBody>
      </p:sp>
      <p:sp>
        <p:nvSpPr>
          <p:cNvPr id="7" name="Zástupný symbol pro obsah 2"/>
          <p:cNvSpPr txBox="1">
            <a:spLocks/>
          </p:cNvSpPr>
          <p:nvPr/>
        </p:nvSpPr>
        <p:spPr>
          <a:xfrm>
            <a:off x="285720" y="857232"/>
            <a:ext cx="8501122" cy="5786478"/>
          </a:xfrm>
          <a:prstGeom prst="rect">
            <a:avLst/>
          </a:prstGeom>
          <a:gradFill flip="none" rotWithShape="1">
            <a:gsLst>
              <a:gs pos="0">
                <a:schemeClr val="bg2">
                  <a:lumMod val="50000"/>
                </a:schemeClr>
              </a:gs>
              <a:gs pos="50000">
                <a:schemeClr val="bg1"/>
              </a:gs>
              <a:gs pos="100000">
                <a:schemeClr val="bg2">
                  <a:lumMod val="75000"/>
                </a:schemeClr>
              </a:gs>
            </a:gsLst>
            <a:lin ang="72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algn="just"/>
            <a:r>
              <a:rPr lang="cs-CZ" sz="2400" dirty="0">
                <a:latin typeface="Arial"/>
              </a:rPr>
              <a:t>     </a:t>
            </a:r>
            <a:r>
              <a:rPr lang="cs-CZ" sz="2400" dirty="0">
                <a:effectLst>
                  <a:outerShdw blurRad="38100" dist="38100" dir="2700000" algn="tl">
                    <a:srgbClr val="000000">
                      <a:alpha val="43137"/>
                    </a:srgbClr>
                  </a:outerShdw>
                </a:effectLst>
                <a:latin typeface="Arial"/>
              </a:rPr>
              <a:t>Prošli jsme desetidenním vojenským výcvikem, a za tu dobu jsme byli přetvořeni dokonaleji než za deset let pobytu ve škole. Učili jsme se, že vyčištěný knoflík je důležitější než čtyři svazky </a:t>
            </a:r>
            <a:r>
              <a:rPr lang="cs-CZ" sz="2400" dirty="0" err="1">
                <a:effectLst>
                  <a:outerShdw blurRad="38100" dist="38100" dir="2700000" algn="tl">
                    <a:srgbClr val="000000">
                      <a:alpha val="43137"/>
                    </a:srgbClr>
                  </a:outerShdw>
                </a:effectLst>
                <a:latin typeface="Arial"/>
              </a:rPr>
              <a:t>Schopenhauera</a:t>
            </a:r>
            <a:r>
              <a:rPr lang="cs-CZ" sz="2400" dirty="0">
                <a:effectLst>
                  <a:outerShdw blurRad="38100" dist="38100" dir="2700000" algn="tl">
                    <a:srgbClr val="000000">
                      <a:alpha val="43137"/>
                    </a:srgbClr>
                  </a:outerShdw>
                </a:effectLst>
                <a:latin typeface="Arial"/>
              </a:rPr>
              <a:t>. Nejdřív udiveně, pak rozhořčeně a nakonec lhostejně jsme poznávali, že nerozhoduje, jak se zdá, duch, ale kartáč na boty, ne myšlenka, ale systém, ne svoboda, ale dril. Stali jsme se vojáky s nadšením a s dobrou vůlí; ale přičiňovali se všemožně, aby to z nás vyhnali.</a:t>
            </a:r>
          </a:p>
          <a:p>
            <a:pPr algn="just"/>
            <a:r>
              <a:rPr lang="cs-CZ" sz="2400" dirty="0">
                <a:effectLst>
                  <a:outerShdw blurRad="38100" dist="38100" dir="2700000" algn="tl">
                    <a:srgbClr val="000000">
                      <a:alpha val="43137"/>
                    </a:srgbClr>
                  </a:outerShdw>
                </a:effectLst>
                <a:latin typeface="Arial"/>
              </a:rPr>
              <a:t>     Po třech týdnech nebylo nám už nepochopitelné, že listonoš s hvězdičkami má nad námi více moci než dříve naši rodiče, naši vychovatelé a všechny kulturní oblasti od Platóna až ke </a:t>
            </a:r>
            <a:r>
              <a:rPr lang="cs-CZ" sz="2400" dirty="0" err="1">
                <a:effectLst>
                  <a:outerShdw blurRad="38100" dist="38100" dir="2700000" algn="tl">
                    <a:srgbClr val="000000">
                      <a:alpha val="43137"/>
                    </a:srgbClr>
                  </a:outerShdw>
                </a:effectLst>
                <a:latin typeface="Arial"/>
              </a:rPr>
              <a:t>Goethovi</a:t>
            </a:r>
            <a:r>
              <a:rPr lang="cs-CZ" sz="2400" dirty="0">
                <a:effectLst>
                  <a:outerShdw blurRad="38100" dist="38100" dir="2700000" algn="tl">
                    <a:srgbClr val="000000">
                      <a:alpha val="43137"/>
                    </a:srgbClr>
                  </a:outerShdw>
                </a:effectLst>
                <a:latin typeface="Arial"/>
              </a:rPr>
              <a:t>. Svýma malýma pozornýma očima jsme viděli, že klasický pojem vlasti našich učitelů se prozatím </a:t>
            </a:r>
            <a:r>
              <a:rPr lang="cs-CZ" sz="2400" dirty="0" err="1">
                <a:effectLst>
                  <a:outerShdw blurRad="38100" dist="38100" dir="2700000" algn="tl">
                    <a:srgbClr val="000000">
                      <a:alpha val="43137"/>
                    </a:srgbClr>
                  </a:outerShdw>
                </a:effectLst>
                <a:latin typeface="Arial"/>
              </a:rPr>
              <a:t>rea</a:t>
            </a:r>
            <a:r>
              <a:rPr lang="cs-CZ" sz="2400" dirty="0">
                <a:effectLst>
                  <a:outerShdw blurRad="38100" dist="38100" dir="2700000" algn="tl">
                    <a:srgbClr val="000000">
                      <a:alpha val="43137"/>
                    </a:srgbClr>
                  </a:outerShdw>
                </a:effectLst>
                <a:latin typeface="Arial"/>
              </a:rPr>
              <a:t>-</a:t>
            </a:r>
          </a:p>
          <a:p>
            <a:pPr algn="just"/>
            <a:r>
              <a:rPr lang="cs-CZ" sz="2400" dirty="0" err="1">
                <a:effectLst>
                  <a:outerShdw blurRad="38100" dist="38100" dir="2700000" algn="tl">
                    <a:srgbClr val="000000">
                      <a:alpha val="43137"/>
                    </a:srgbClr>
                  </a:outerShdw>
                </a:effectLst>
                <a:latin typeface="Arial"/>
              </a:rPr>
              <a:t>lizoval</a:t>
            </a:r>
            <a:r>
              <a:rPr lang="cs-CZ" sz="2400" dirty="0">
                <a:effectLst>
                  <a:outerShdw blurRad="38100" dist="38100" dir="2700000" algn="tl">
                    <a:srgbClr val="000000">
                      <a:alpha val="43137"/>
                    </a:srgbClr>
                  </a:outerShdw>
                </a:effectLst>
                <a:latin typeface="Arial"/>
              </a:rPr>
              <a:t> v úplné vzdání naší osobnosti. (…) </a:t>
            </a:r>
          </a:p>
          <a:p>
            <a:pPr algn="just"/>
            <a:r>
              <a:rPr lang="cs-CZ" sz="2000" dirty="0">
                <a:effectLst>
                  <a:outerShdw blurRad="38100" dist="38100" dir="2700000" algn="tl">
                    <a:srgbClr val="000000">
                      <a:alpha val="43137"/>
                    </a:srgbClr>
                  </a:outerShdw>
                </a:effectLst>
                <a:latin typeface="Arial"/>
              </a:rPr>
              <a:t>        </a:t>
            </a:r>
          </a:p>
          <a:p>
            <a:pPr algn="just"/>
            <a:r>
              <a:rPr lang="cs-CZ" sz="2000" dirty="0">
                <a:latin typeface="Arial"/>
              </a:rPr>
              <a:t>                                                                                                   </a:t>
            </a:r>
            <a:endParaRPr lang="cs-CZ" sz="2000" dirty="0"/>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3071802" y="642918"/>
            <a:ext cx="5572164" cy="646331"/>
          </a:xfrm>
          <a:prstGeom prst="rect">
            <a:avLst/>
          </a:prstGeom>
          <a:gradFill flip="none" rotWithShape="1">
            <a:gsLst>
              <a:gs pos="0">
                <a:schemeClr val="bg2">
                  <a:lumMod val="50000"/>
                </a:schemeClr>
              </a:gs>
              <a:gs pos="50000">
                <a:schemeClr val="bg1"/>
              </a:gs>
              <a:gs pos="100000">
                <a:schemeClr val="accent3">
                  <a:lumMod val="75000"/>
                </a:schemeClr>
              </a:gs>
            </a:gsLst>
            <a:path path="circle">
              <a:fillToRect l="100000" t="100000"/>
            </a:path>
            <a:tileRect r="-100000" b="-100000"/>
          </a:gradFill>
          <a:ln w="31750">
            <a:solidFill>
              <a:schemeClr val="tx1"/>
            </a:solidFill>
          </a:ln>
          <a:effectLst>
            <a:outerShdw dir="7680000" sx="103000" sy="103000" algn="ctr" rotWithShape="0">
              <a:srgbClr val="000000">
                <a:alpha val="43137"/>
              </a:srgbClr>
            </a:outerShdw>
          </a:effectLst>
        </p:spPr>
        <p:txBody>
          <a:bodyPr wrap="square" lIns="91440" tIns="45720" rIns="91440" bIns="45720">
            <a:spAutoFit/>
          </a:bodyPr>
          <a:lstStyle/>
          <a:p>
            <a:pPr algn="ctr"/>
            <a:r>
              <a:rPr lang="cs-CZ" sz="3600" b="1" cap="none" spc="0" dirty="0">
                <a:ln w="17780" cmpd="sng">
                  <a:solidFill>
                    <a:schemeClr val="accent1">
                      <a:tint val="3000"/>
                    </a:schemeClr>
                  </a:solidFill>
                  <a:prstDash val="solid"/>
                  <a:miter lim="800000"/>
                </a:ln>
                <a:effectLst>
                  <a:outerShdw blurRad="55000" dist="50800" dir="5400000" algn="tl">
                    <a:srgbClr val="000000">
                      <a:alpha val="33000"/>
                    </a:srgbClr>
                  </a:outerShdw>
                </a:effectLst>
              </a:rPr>
              <a:t>Otázky k výchozímu textu 2</a:t>
            </a:r>
          </a:p>
        </p:txBody>
      </p:sp>
      <p:sp>
        <p:nvSpPr>
          <p:cNvPr id="6" name="Zástupný symbol pro obsah 2"/>
          <p:cNvSpPr txBox="1">
            <a:spLocks/>
          </p:cNvSpPr>
          <p:nvPr/>
        </p:nvSpPr>
        <p:spPr>
          <a:xfrm>
            <a:off x="3000364" y="1643050"/>
            <a:ext cx="5786478" cy="1143008"/>
          </a:xfrm>
          <a:prstGeom prst="rect">
            <a:avLst/>
          </a:prstGeom>
          <a:gradFill flip="none" rotWithShape="1">
            <a:gsLst>
              <a:gs pos="0">
                <a:schemeClr val="accent3">
                  <a:lumMod val="60000"/>
                  <a:lumOff val="40000"/>
                </a:schemeClr>
              </a:gs>
              <a:gs pos="50000">
                <a:schemeClr val="bg1"/>
              </a:gs>
              <a:gs pos="100000">
                <a:schemeClr val="bg2">
                  <a:lumMod val="5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i="0" u="none" strike="noStrike" kern="1200" cap="none" spc="0" normalizeH="0" baseline="0" noProof="0" dirty="0">
                <a:ln>
                  <a:noFill/>
                </a:ln>
                <a:uLnTx/>
                <a:uFillTx/>
                <a:latin typeface="+mj-lt"/>
              </a:rPr>
              <a:t>1. Určete </a:t>
            </a:r>
            <a:r>
              <a:rPr kumimoji="0" lang="cs-CZ" sz="3200" b="1" i="0" strike="noStrike" kern="1200" cap="none" spc="0" normalizeH="0" baseline="0" noProof="0" dirty="0">
                <a:ln>
                  <a:noFill/>
                </a:ln>
                <a:solidFill>
                  <a:srgbClr val="C00000"/>
                </a:solidFill>
                <a:uLnTx/>
                <a:uFillTx/>
                <a:latin typeface="+mj-lt"/>
              </a:rPr>
              <a:t>vypravěče </a:t>
            </a:r>
            <a:r>
              <a:rPr kumimoji="0" lang="cs-CZ" sz="3200" b="1" i="0" u="none" strike="noStrike" kern="1200" cap="none" spc="0" normalizeH="0" baseline="0" noProof="0" dirty="0">
                <a:ln>
                  <a:noFill/>
                </a:ln>
                <a:uLnTx/>
                <a:uFillTx/>
                <a:latin typeface="+mj-lt"/>
              </a:rPr>
              <a:t>a doložte jej v textu. Jak se </a:t>
            </a:r>
            <a:r>
              <a:rPr kumimoji="0" lang="cs-CZ" sz="3200" b="1" i="0" strike="noStrike" kern="1200" cap="none" spc="0" normalizeH="0" baseline="0" noProof="0" dirty="0">
                <a:ln>
                  <a:noFill/>
                </a:ln>
                <a:solidFill>
                  <a:srgbClr val="C00000"/>
                </a:solidFill>
                <a:uLnTx/>
                <a:uFillTx/>
                <a:latin typeface="+mj-lt"/>
              </a:rPr>
              <a:t>postava</a:t>
            </a:r>
            <a:r>
              <a:rPr kumimoji="0" lang="cs-CZ" sz="3200" b="1" i="0" u="none" strike="noStrike" kern="1200" cap="none" spc="0" normalizeH="0" baseline="0" noProof="0" dirty="0">
                <a:ln>
                  <a:noFill/>
                </a:ln>
                <a:uLnTx/>
                <a:uFillTx/>
                <a:latin typeface="+mj-lt"/>
              </a:rPr>
              <a:t> cítí?</a:t>
            </a:r>
          </a:p>
        </p:txBody>
      </p:sp>
      <p:sp>
        <p:nvSpPr>
          <p:cNvPr id="7" name="Zástupný symbol pro obsah 2"/>
          <p:cNvSpPr txBox="1">
            <a:spLocks/>
          </p:cNvSpPr>
          <p:nvPr/>
        </p:nvSpPr>
        <p:spPr>
          <a:xfrm>
            <a:off x="2714612" y="3071810"/>
            <a:ext cx="6215106" cy="1643074"/>
          </a:xfrm>
          <a:prstGeom prst="rect">
            <a:avLst/>
          </a:prstGeom>
          <a:gradFill flip="none" rotWithShape="1">
            <a:gsLst>
              <a:gs pos="0">
                <a:schemeClr val="bg1">
                  <a:lumMod val="95000"/>
                </a:schemeClr>
              </a:gs>
              <a:gs pos="93000">
                <a:schemeClr val="accent3"/>
              </a:gs>
              <a:gs pos="100000">
                <a:schemeClr val="bg1"/>
              </a:gs>
            </a:gsLst>
            <a:lin ang="6000000" scaled="0"/>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200" b="1" u="none" strike="noStrike" kern="1200" cap="none" spc="0" normalizeH="0" baseline="0" noProof="0" dirty="0">
                <a:ln>
                  <a:noFill/>
                </a:ln>
                <a:uLnTx/>
                <a:uFillTx/>
                <a:latin typeface="+mj-lt"/>
              </a:rPr>
              <a:t>2. Posuďte </a:t>
            </a:r>
            <a:r>
              <a:rPr kumimoji="0" lang="cs-CZ" sz="3200" b="1" strike="noStrike" kern="1200" cap="none" spc="0" normalizeH="0" baseline="0" noProof="0" dirty="0">
                <a:ln>
                  <a:noFill/>
                </a:ln>
                <a:solidFill>
                  <a:srgbClr val="C00000"/>
                </a:solidFill>
                <a:uLnTx/>
                <a:uFillTx/>
                <a:latin typeface="+mj-lt"/>
              </a:rPr>
              <a:t>jazykovou stránku </a:t>
            </a:r>
            <a:r>
              <a:rPr kumimoji="0" lang="cs-CZ" sz="3200" b="1" u="none" strike="noStrike" kern="1200" cap="none" spc="0" normalizeH="0" baseline="0" noProof="0" dirty="0">
                <a:ln>
                  <a:noFill/>
                </a:ln>
                <a:uLnTx/>
                <a:uFillTx/>
                <a:latin typeface="+mj-lt"/>
              </a:rPr>
              <a:t>výňatku;</a:t>
            </a:r>
            <a:r>
              <a:rPr kumimoji="0" lang="cs-CZ" sz="3200" b="1" u="none" strike="noStrike" kern="1200" cap="none" spc="0" normalizeH="0" noProof="0" dirty="0">
                <a:ln>
                  <a:noFill/>
                </a:ln>
                <a:uLnTx/>
                <a:uFillTx/>
                <a:latin typeface="+mj-lt"/>
              </a:rPr>
              <a:t> jaké věty ze </a:t>
            </a:r>
            <a:r>
              <a:rPr kumimoji="0" lang="cs-CZ" sz="3200" b="1" strike="noStrike" kern="1200" cap="none" spc="0" normalizeH="0" noProof="0" dirty="0">
                <a:ln>
                  <a:noFill/>
                </a:ln>
                <a:solidFill>
                  <a:srgbClr val="C00000"/>
                </a:solidFill>
                <a:uLnTx/>
                <a:uFillTx/>
                <a:latin typeface="+mj-lt"/>
              </a:rPr>
              <a:t>syntaktického</a:t>
            </a:r>
            <a:r>
              <a:rPr kumimoji="0" lang="cs-CZ" sz="3200" b="1" strike="noStrike" kern="1200" cap="none" spc="0" normalizeH="0" noProof="0" dirty="0">
                <a:ln>
                  <a:noFill/>
                </a:ln>
                <a:uLnTx/>
                <a:uFillTx/>
                <a:latin typeface="+mj-lt"/>
              </a:rPr>
              <a:t> hlediska </a:t>
            </a:r>
            <a:r>
              <a:rPr kumimoji="0" lang="cs-CZ" sz="3200" b="1" u="none" strike="noStrike" kern="1200" cap="none" spc="0" normalizeH="0" noProof="0" dirty="0">
                <a:ln>
                  <a:noFill/>
                </a:ln>
                <a:uLnTx/>
                <a:uFillTx/>
                <a:latin typeface="+mj-lt"/>
              </a:rPr>
              <a:t>v ukázce převládají?</a:t>
            </a:r>
            <a:endParaRPr kumimoji="0" lang="cs-CZ" sz="3200" b="1" u="none" strike="noStrike" kern="1200" cap="none" spc="0" normalizeH="0" baseline="0" noProof="0" dirty="0">
              <a:ln>
                <a:noFill/>
              </a:ln>
              <a:uLnTx/>
              <a:uFillTx/>
              <a:latin typeface="+mj-lt"/>
            </a:endParaRP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cs-CZ" sz="3600" b="1" i="0" u="none" strike="noStrike" kern="1200" cap="none" spc="0" normalizeH="0" baseline="0" noProof="0" dirty="0">
              <a:ln>
                <a:noFill/>
              </a:ln>
              <a:uLnTx/>
              <a:uFillTx/>
              <a:latin typeface="Monotype Corsiva" pitchFamily="66" charset="0"/>
            </a:endParaRPr>
          </a:p>
        </p:txBody>
      </p:sp>
      <p:sp>
        <p:nvSpPr>
          <p:cNvPr id="8" name="Zástupný symbol pro obsah 2"/>
          <p:cNvSpPr txBox="1">
            <a:spLocks/>
          </p:cNvSpPr>
          <p:nvPr/>
        </p:nvSpPr>
        <p:spPr>
          <a:xfrm>
            <a:off x="3000364" y="4857760"/>
            <a:ext cx="5786478" cy="1143008"/>
          </a:xfrm>
          <a:prstGeom prst="rect">
            <a:avLst/>
          </a:prstGeom>
          <a:gradFill flip="none" rotWithShape="1">
            <a:gsLst>
              <a:gs pos="0">
                <a:schemeClr val="bg1"/>
              </a:gs>
              <a:gs pos="50000">
                <a:schemeClr val="accent3">
                  <a:lumMod val="60000"/>
                  <a:lumOff val="40000"/>
                </a:schemeClr>
              </a:gs>
              <a:gs pos="100000">
                <a:schemeClr val="accent3">
                  <a:lumMod val="60000"/>
                  <a:lumOff val="40000"/>
                </a:schemeClr>
              </a:gs>
            </a:gsLst>
            <a:lin ang="2700000" scaled="1"/>
            <a:tileRect/>
          </a:gradFill>
          <a:ln w="28575">
            <a:solidFill>
              <a:schemeClr val="tx1"/>
            </a:solidFill>
          </a:ln>
          <a:effectLst>
            <a:outerShdw blurRad="50800" dist="50800" dir="1920000" algn="ctr" rotWithShape="0">
              <a:srgbClr val="000000">
                <a:alpha val="43137"/>
              </a:srgbClr>
            </a:outerShdw>
          </a:effectLst>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cs-CZ" sz="3200" b="1" dirty="0">
                <a:latin typeface="+mj-lt"/>
              </a:rPr>
              <a:t>3. Napište minimálně dvě věty, ve kterých </a:t>
            </a:r>
            <a:r>
              <a:rPr lang="cs-CZ" sz="3200" b="1" dirty="0">
                <a:solidFill>
                  <a:srgbClr val="C00000"/>
                </a:solidFill>
                <a:latin typeface="+mj-lt"/>
              </a:rPr>
              <a:t>shrnete obsah ukázky.</a:t>
            </a:r>
            <a:endParaRPr kumimoji="0" lang="cs-CZ" sz="3200" b="1" i="0" strike="noStrike" kern="1200" cap="none" spc="0" normalizeH="0" baseline="0" noProof="0" dirty="0">
              <a:ln>
                <a:noFill/>
              </a:ln>
              <a:solidFill>
                <a:srgbClr val="C00000"/>
              </a:solidFill>
              <a:uLnTx/>
              <a:uFillTx/>
              <a:latin typeface="+mj-lt"/>
            </a:endParaRPr>
          </a:p>
        </p:txBody>
      </p:sp>
    </p:spTree>
  </p:cSld>
  <p:clrMapOvr>
    <a:masterClrMapping/>
  </p:clrMapOvr>
  <p:transition spd="slow">
    <p:cut/>
  </p:transition>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1555</TotalTime>
  <Words>2183</Words>
  <Application>Microsoft Office PowerPoint</Application>
  <PresentationFormat>Předvádění na obrazovce (4:3)</PresentationFormat>
  <Paragraphs>230</Paragraphs>
  <Slides>28</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28</vt:i4>
      </vt:variant>
    </vt:vector>
  </HeadingPairs>
  <TitlesOfParts>
    <vt:vector size="34" baseType="lpstr">
      <vt:lpstr>Arial</vt:lpstr>
      <vt:lpstr>Calibri</vt:lpstr>
      <vt:lpstr>Courier New</vt:lpstr>
      <vt:lpstr>Monotype Corsiva</vt:lpstr>
      <vt:lpstr>Wingdings</vt:lpstr>
      <vt:lpstr>Motiv sady Office</vt:lpstr>
      <vt:lpstr>1898 - 1970</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Realita a fikce německý voják za 1. svět. války</vt:lpstr>
      <vt:lpstr>Prezentace aplikace PowerPoint</vt:lpstr>
      <vt:lpstr>Použitá literatura a zdroje</vt:lpstr>
      <vt:lpstr>Obrazový materiál</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 M.  Remarque</dc:title>
  <dc:subject>DUM 23</dc:subject>
  <dc:creator>LN</dc:creator>
  <cp:lastModifiedBy>Milan Bednář</cp:lastModifiedBy>
  <cp:revision>113</cp:revision>
  <dcterms:created xsi:type="dcterms:W3CDTF">2014-01-19T07:36:07Z</dcterms:created>
  <dcterms:modified xsi:type="dcterms:W3CDTF">2021-12-01T19:15:54Z</dcterms:modified>
</cp:coreProperties>
</file>