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7A5C67-CCE7-47E2-8602-6CBF00A214B7}" type="datetimeFigureOut">
              <a:rPr lang="cs-CZ" smtClean="0"/>
              <a:pPr/>
              <a:t>04.01.2026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7443D8-3A63-4FE9-B4C9-572CEB56B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apps.org/watch?v=ppwe2yzij2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OE_-mTW992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E_-mTW992w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7000A-3036-C98E-224C-7A07C376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učiva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3B592E-DB0B-7B4E-3176-D1A3E29B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https://learningapps.org/watch?v=ppwe2yzij23</a:t>
            </a:r>
            <a:endParaRPr lang="cs-CZ" dirty="0"/>
          </a:p>
        </p:txBody>
      </p:sp>
      <p:pic>
        <p:nvPicPr>
          <p:cNvPr id="5" name="Obrázek 4" descr="Obsah obrázku vzor, čtverec, Symetrie, umění&#10;&#10;Obsah generovaný pomocí AI může být nesprávný.">
            <a:extLst>
              <a:ext uri="{FF2B5EF4-FFF2-40B4-BE49-F238E27FC236}">
                <a16:creationId xmlns:a16="http://schemas.microsoft.com/office/drawing/2014/main" id="{3F38BF22-25EF-DE8E-2263-A73A9F8BF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799998"/>
            <a:ext cx="2942514" cy="29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6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811218"/>
          </a:xfrm>
        </p:spPr>
        <p:txBody>
          <a:bodyPr>
            <a:normAutofit/>
          </a:bodyPr>
          <a:lstStyle/>
          <a:p>
            <a:r>
              <a:rPr lang="cs-CZ" sz="3200" dirty="0"/>
              <a:t>román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Citadela  (1948)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2060848"/>
            <a:ext cx="3633592" cy="3663295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filozofický souhrn jeho názorů a zkušeností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básnická meditace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o smyslu života a světa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proud úvah a fiktivních rozhovorů o lidském údělu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nedokončená próza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81" y="2708920"/>
            <a:ext cx="3139727" cy="1935745"/>
          </a:xfrm>
        </p:spPr>
      </p:pic>
    </p:spTree>
    <p:extLst>
      <p:ext uri="{BB962C8B-B14F-4D97-AF65-F5344CB8AC3E}">
        <p14:creationId xmlns:p14="http://schemas.microsoft.com/office/powerpoint/2010/main" val="153144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965245" cy="811218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Malý princ - obsah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9184" y="1431906"/>
            <a:ext cx="6196405" cy="360381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Malý princ během své cesty navštívil další planety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zde poznal bytosti s různě pokřiveným vztahem k světu  (vševládný král, neskromný domýšlivec, pijan, podnikatel, lampář, zeměpisec)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nenalezl u nich porozumění, nepochopil jejich hodnotový žebříček a byl stále smutnější a osamocenější</a:t>
            </a:r>
          </a:p>
          <a:p>
            <a:endParaRPr lang="cs-CZ" dirty="0"/>
          </a:p>
        </p:txBody>
      </p:sp>
      <p:pic>
        <p:nvPicPr>
          <p:cNvPr id="4" name="Obrázek 3" descr="http://www.abatar.cz/images/pohadkove_obrazky/maly_princ_2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14013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followers.thcnet.cz/CyberNet/Punk-Rock%20Rebels%20Library/8.%20Fine%20Literacy/eBOOKs/Maly%20Princ%20CZ/byzny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636912"/>
            <a:ext cx="2395338" cy="18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followers.thcnet.cz/CyberNet/Punk-Rock%20Rebels%20Library/8.%20Fine%20Literacy/eBOOKs/Maly%20Princ%20CZ/pij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3294" y="4653136"/>
            <a:ext cx="1621226" cy="20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7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4197057" cy="120248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Malý princ - obsah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916832"/>
            <a:ext cx="6192688" cy="40324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poslední, sedmá planeta, byla Země</a:t>
            </a:r>
          </a:p>
          <a:p>
            <a:r>
              <a:rPr lang="cs-CZ" dirty="0"/>
              <a:t>na ní se seznámil </a:t>
            </a:r>
          </a:p>
          <a:p>
            <a:pPr marL="0" indent="0">
              <a:buNone/>
            </a:pPr>
            <a:r>
              <a:rPr lang="cs-CZ" dirty="0"/>
              <a:t>    s liškou, kterou </a:t>
            </a:r>
            <a:r>
              <a:rPr lang="cs-CZ" b="1" dirty="0"/>
              <a:t>ochočil</a:t>
            </a:r>
          </a:p>
          <a:p>
            <a:pPr marL="0" indent="0">
              <a:buNone/>
            </a:pPr>
            <a:r>
              <a:rPr lang="cs-CZ" b="1" dirty="0"/>
              <a:t>   </a:t>
            </a:r>
            <a:r>
              <a:rPr lang="cs-CZ" dirty="0"/>
              <a:t> a poznal význam </a:t>
            </a:r>
          </a:p>
          <a:p>
            <a:pPr marL="0" indent="0">
              <a:buNone/>
            </a:pPr>
            <a:r>
              <a:rPr lang="cs-CZ" dirty="0"/>
              <a:t>    hlubokého citu</a:t>
            </a:r>
          </a:p>
          <a:p>
            <a:r>
              <a:rPr lang="cs-CZ" b="1" dirty="0"/>
              <a:t>„…správně vidíme jen srdcem. Co je důležité, je očím neviditelné…“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>
                <a:hlinkClick r:id="rId2"/>
              </a:rPr>
              <a:t>https://www.youtube.com/watch?v=OE_-mTW992w</a:t>
            </a:r>
            <a:endParaRPr lang="cs-CZ" b="1" dirty="0"/>
          </a:p>
        </p:txBody>
      </p:sp>
      <p:pic>
        <p:nvPicPr>
          <p:cNvPr id="5" name="Obrázek 4" descr="http://followers.thcnet.cz/CyberNet/Punk-Rock%20Rebels%20Library/8.%20Fine%20Literacy/eBOOKs/Maly%20Princ%20CZ/lis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66252"/>
            <a:ext cx="30685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26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620993" cy="120248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Malý princ - obsah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5023" y="1984260"/>
            <a:ext cx="6196405" cy="360381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pomůže letci najít studnu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„Poušť je krásná právě tím, že někde skrývá pramen.“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když vidí, že se pilotovi podařilo letadlo opravit, vrací se jeho nehmotná duše  (po uštknutí hadem, kdy jeho tělo zemře) zpět na planetu k opuštěné květině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letec zanechán v nejistotě, smutný, ale už nikdy samotný</a:t>
            </a:r>
          </a:p>
        </p:txBody>
      </p:sp>
      <p:pic>
        <p:nvPicPr>
          <p:cNvPr id="4" name="Obrázek 3" descr="http://followers.thcnet.cz/CyberNet/Punk-Rock%20Rebels%20Library/8.%20Fine%20Literacy/eBOOKs/Maly%20Princ%20CZ/stud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3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59519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Malý princ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628800"/>
            <a:ext cx="6205304" cy="4094269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alegorický příběh založený na střetech života a smrti, světa dětí a dospělých, zvířat a lidí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rozhovoru pilota a malého prince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 dětský pohled na svět střetává s hlediskem dospělého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svět dospělých malý princ odmítá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učí letce vidět svět tak, jak chtějí děti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měl by být laskavý, bezpečný, bez válek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a násilí</a:t>
            </a:r>
          </a:p>
        </p:txBody>
      </p:sp>
    </p:spTree>
    <p:extLst>
      <p:ext uri="{BB962C8B-B14F-4D97-AF65-F5344CB8AC3E}">
        <p14:creationId xmlns:p14="http://schemas.microsoft.com/office/powerpoint/2010/main" val="1119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59519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Malý princ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628800"/>
            <a:ext cx="6205304" cy="4094269"/>
          </a:xfrm>
        </p:spPr>
        <p:txBody>
          <a:bodyPr/>
          <a:lstStyle/>
          <a:p>
            <a:r>
              <a:rPr lang="cs-CZ" dirty="0"/>
              <a:t>dílo přináší </a:t>
            </a:r>
            <a:r>
              <a:rPr lang="cs-CZ" b="1" dirty="0"/>
              <a:t>základní otázky lidského bytí</a:t>
            </a:r>
            <a:r>
              <a:rPr lang="cs-CZ" dirty="0"/>
              <a:t>, jako jsou</a:t>
            </a:r>
            <a:r>
              <a:rPr lang="cs-CZ" b="1" dirty="0"/>
              <a:t> potřeba citu, opětované lásky, zodpovědnosti, přátelství a péče o něj</a:t>
            </a:r>
          </a:p>
          <a:p>
            <a:r>
              <a:rPr lang="cs-CZ" dirty="0"/>
              <a:t>Malý princ = personifikovaná esence dětské duše – symbolizuje lidskou touhu po štěstí, lásce a naplněném životě</a:t>
            </a:r>
          </a:p>
          <a:p>
            <a:r>
              <a:rPr lang="cs-CZ" dirty="0"/>
              <a:t>podobenství o možných východiscích </a:t>
            </a:r>
          </a:p>
          <a:p>
            <a:pPr marL="0" indent="0">
              <a:buNone/>
            </a:pPr>
            <a:r>
              <a:rPr lang="cs-CZ" dirty="0"/>
              <a:t>    z pocitu krize člověka v moderní civilizaci</a:t>
            </a:r>
          </a:p>
          <a:p>
            <a:r>
              <a:rPr lang="cs-CZ" b="1" dirty="0"/>
              <a:t>oslava lásky, přátelství, odpovědnosti, světa bez zla</a:t>
            </a:r>
          </a:p>
        </p:txBody>
      </p:sp>
    </p:spTree>
    <p:extLst>
      <p:ext uri="{BB962C8B-B14F-4D97-AF65-F5344CB8AC3E}">
        <p14:creationId xmlns:p14="http://schemas.microsoft.com/office/powerpoint/2010/main" val="218571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4536504" cy="73921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Malý princ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520986"/>
            <a:ext cx="6196405" cy="360381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knihu, kterou </a:t>
            </a:r>
            <a:r>
              <a:rPr lang="cs-CZ" b="1" dirty="0"/>
              <a:t>autor sám ilustroval</a:t>
            </a:r>
            <a:r>
              <a:rPr lang="cs-CZ" dirty="0"/>
              <a:t>, věnoval svému nejlepšímu příteli Léonu Werthovi, aby mu způsobil potěšení v těžké době války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41435"/>
            <a:ext cx="2016224" cy="275386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139952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https://www.youtube.com/watch?v=J-2VX_iA0vo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524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Země lidí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44824"/>
            <a:ext cx="6831861" cy="3878245"/>
          </a:xfrm>
        </p:spPr>
        <p:txBody>
          <a:bodyPr/>
          <a:lstStyle/>
          <a:p>
            <a:r>
              <a:rPr lang="cs-CZ" dirty="0"/>
              <a:t>1. Kdo je hlavním hrdinou příběhu, jaké má povolání? </a:t>
            </a:r>
          </a:p>
          <a:p>
            <a:r>
              <a:rPr lang="cs-CZ" dirty="0"/>
              <a:t>2. V jakých nebezpečných situacích se hlavní hrdina ocitl? </a:t>
            </a:r>
          </a:p>
          <a:p>
            <a:r>
              <a:rPr lang="cs-CZ" dirty="0"/>
              <a:t>3. Pokuste popsat některé jeho vlastnosti. </a:t>
            </a:r>
          </a:p>
          <a:p>
            <a:r>
              <a:rPr lang="cs-CZ" dirty="0"/>
              <a:t>4. Jak by měli lidé chápat své povolání? </a:t>
            </a:r>
          </a:p>
          <a:p>
            <a:r>
              <a:rPr lang="cs-CZ" dirty="0"/>
              <a:t>5. Jak se dívá na mezilidské vztahy, jaký jim přisuzuje význam?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9672" y="1484785"/>
            <a:ext cx="5725120" cy="2016224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Antoine</a:t>
            </a:r>
            <a:br>
              <a:rPr lang="cs-CZ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de Saint - Exupéry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63688" y="3573016"/>
            <a:ext cx="5725120" cy="751502"/>
          </a:xfrm>
        </p:spPr>
        <p:txBody>
          <a:bodyPr>
            <a:normAutofit/>
          </a:bodyPr>
          <a:lstStyle/>
          <a:p>
            <a:r>
              <a:rPr lang="cs-CZ" sz="4000" b="1" dirty="0"/>
              <a:t>1900 - 1944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43608" y="458112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Skutečná láska začíná tam, kde oplátkou nic nečekáš</a:t>
            </a:r>
          </a:p>
        </p:txBody>
      </p:sp>
    </p:spTree>
    <p:extLst>
      <p:ext uri="{BB962C8B-B14F-4D97-AF65-F5344CB8AC3E}">
        <p14:creationId xmlns:p14="http://schemas.microsoft.com/office/powerpoint/2010/main" val="352813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45117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Antoine de Saint - Exupéry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1556792"/>
            <a:ext cx="3633592" cy="416735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francouzský prozaik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pocházel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z aristokratické rodiny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 dětství se zajímal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o letectví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civilní i válečný pilot, průkopník nočních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a dálkových letů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25" y="2095402"/>
            <a:ext cx="2787650" cy="2019497"/>
          </a:xfrm>
        </p:spPr>
      </p:pic>
    </p:spTree>
    <p:extLst>
      <p:ext uri="{BB962C8B-B14F-4D97-AF65-F5344CB8AC3E}">
        <p14:creationId xmlns:p14="http://schemas.microsoft.com/office/powerpoint/2010/main" val="212412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59519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Antoine de Saint - Exupéry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1772816"/>
            <a:ext cx="4209656" cy="395132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létal na afrických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i transatlantických linkách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v Severní a Jižní Americe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několikrát havaroval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zahynul za 2. světové války při průzkumném letu, pravděpodobně nad Středozemním mořem nedaleko Korsiky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93" y="1916832"/>
            <a:ext cx="2205499" cy="3037879"/>
          </a:xfrm>
        </p:spPr>
      </p:pic>
    </p:spTree>
    <p:extLst>
      <p:ext uri="{BB962C8B-B14F-4D97-AF65-F5344CB8AC3E}">
        <p14:creationId xmlns:p14="http://schemas.microsoft.com/office/powerpoint/2010/main" val="161532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Záhadná smrt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9592" y="1700808"/>
            <a:ext cx="4176464" cy="4248472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července 1944 vzlétl major 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Antoine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Saint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Exupery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z vojenské letecké základny 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Borgo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Korsice a zamířil k jižní Francii. Z průzkumného letu se nikdy nevrátil. Veškeré snahy lokalizovat jeho letadlo se následujících téměř šedesát let setkávaly s neúspěchem. V roce 1998 uvízl v sítích marseilleského rybáře řetízkový náramek nezvěstného spisovatele. Krátce nato identifikoval hloubkový potápěč a archeolog 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Vanrell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zóně skalnatých zátok nedaleko Marseille vrak jeho letadla. </a:t>
            </a:r>
          </a:p>
          <a:p>
            <a:endParaRPr lang="cs-CZ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205402" cy="28803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59519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Dílo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1484784"/>
            <a:ext cx="3777608" cy="4239359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jeho dílo – prodchnuté hlubokým humanismem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smysl lidského života hledal ve službě lidstvu, v činu vykonaném pro druhé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hrdinové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bojují s přírodními živly i se svým strachem, řeší rozpor mezi individuálními touhami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a sebeobětováním se celku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téma činu, kamarádství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a sebepřekonán</a:t>
            </a:r>
            <a:r>
              <a:rPr lang="cs-CZ" dirty="0"/>
              <a:t>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2628900" cy="3457575"/>
          </a:xfrm>
        </p:spPr>
      </p:pic>
    </p:spTree>
    <p:extLst>
      <p:ext uri="{BB962C8B-B14F-4D97-AF65-F5344CB8AC3E}">
        <p14:creationId xmlns:p14="http://schemas.microsoft.com/office/powerpoint/2010/main" val="30352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66720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84785"/>
            <a:ext cx="6205304" cy="4526317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„letecké romány“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Kurýr na jih (1930)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Noční let  (1931)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Země lidí  (1939)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prózy na pomezí reportáže a dokumentu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vychází z osobních reálných zážitků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mnohdy vznikly v situacích bezprostředního ohrožení života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úvahové pasáže o smyslu lidské existence</a:t>
            </a:r>
          </a:p>
          <a:p>
            <a:pPr marL="0" indent="0">
              <a:buNone/>
            </a:pPr>
            <a:endParaRPr lang="cs-CZ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8" descr="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91570" y="620688"/>
            <a:ext cx="201632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64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44652" cy="102724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Válečný pilot  (1942)</a:t>
            </a:r>
            <a:endParaRPr lang="cs-CZ" sz="28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827584" y="2132856"/>
            <a:ext cx="4248472" cy="3024335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román z doby 2. světové války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líčí své zážitky pilota ve službách rozkládající se               a kapitulující francouzské armády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poznamenán vlasteneckým patosem</a:t>
            </a:r>
          </a:p>
          <a:p>
            <a:endParaRPr lang="cs-CZ" dirty="0"/>
          </a:p>
        </p:txBody>
      </p:sp>
      <p:pic>
        <p:nvPicPr>
          <p:cNvPr id="4" name="Picture 7" descr="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14353" y="2232247"/>
            <a:ext cx="3097949" cy="378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99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Malý princ  (1943)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filozofická pohádka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„pohádka pro dospělé“ určená i dětem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inspirována autorovým zážitkem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vyprávění pilota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havaroval v saharské poušti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zde potkává malého prince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z daleké planetky B 612,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kterou opustil, když začal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pochybovat o lásce květiny,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již miloval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2" t="23068" r="4882" b="41216"/>
          <a:stretch/>
        </p:blipFill>
        <p:spPr bwMode="auto">
          <a:xfrm>
            <a:off x="5508104" y="3573016"/>
            <a:ext cx="2247186" cy="25318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26902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354</TotalTime>
  <Words>767</Words>
  <Application>Microsoft Office PowerPoint</Application>
  <PresentationFormat>Předvádění na obrazovce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Brush Script MT</vt:lpstr>
      <vt:lpstr>Constantia</vt:lpstr>
      <vt:lpstr>Franklin Gothic Book</vt:lpstr>
      <vt:lpstr>Rage Italic</vt:lpstr>
      <vt:lpstr>Špendlík</vt:lpstr>
      <vt:lpstr>Opakování učiva </vt:lpstr>
      <vt:lpstr>Antoine de Saint - Exupéry</vt:lpstr>
      <vt:lpstr>Antoine de Saint - Exupéry</vt:lpstr>
      <vt:lpstr>Antoine de Saint - Exupéry</vt:lpstr>
      <vt:lpstr>Záhadná smrt</vt:lpstr>
      <vt:lpstr>Dílo</vt:lpstr>
      <vt:lpstr>Dílo</vt:lpstr>
      <vt:lpstr>Válečný pilot  (1942)</vt:lpstr>
      <vt:lpstr>Malý princ  (1943)</vt:lpstr>
      <vt:lpstr>román Citadela  (1948)</vt:lpstr>
      <vt:lpstr>Malý princ - obsah</vt:lpstr>
      <vt:lpstr>Malý princ - obsah</vt:lpstr>
      <vt:lpstr>Malý princ - obsah</vt:lpstr>
      <vt:lpstr>Malý princ</vt:lpstr>
      <vt:lpstr>Malý princ</vt:lpstr>
      <vt:lpstr>Malý princ</vt:lpstr>
      <vt:lpstr>Země lidí</vt:lpstr>
    </vt:vector>
  </TitlesOfParts>
  <Company>ISST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Milena Braiková</dc:creator>
  <cp:lastModifiedBy>Milan Bednář</cp:lastModifiedBy>
  <cp:revision>32</cp:revision>
  <dcterms:created xsi:type="dcterms:W3CDTF">2014-02-20T08:02:20Z</dcterms:created>
  <dcterms:modified xsi:type="dcterms:W3CDTF">2026-01-04T17:57:46Z</dcterms:modified>
</cp:coreProperties>
</file>