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6" r:id="rId2"/>
    <p:sldId id="257" r:id="rId3"/>
    <p:sldId id="259" r:id="rId4"/>
    <p:sldId id="265" r:id="rId5"/>
    <p:sldId id="263" r:id="rId6"/>
    <p:sldId id="258" r:id="rId7"/>
    <p:sldId id="264" r:id="rId8"/>
    <p:sldId id="261" r:id="rId9"/>
    <p:sldId id="26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A6E55C-4DB6-41D6-974B-69AF477596F6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5A98C653-98F7-48A5-81BC-A74792B3594B}">
      <dgm:prSet/>
      <dgm:spPr/>
      <dgm:t>
        <a:bodyPr/>
        <a:lstStyle/>
        <a:p>
          <a:r>
            <a:rPr lang="cs-CZ"/>
            <a:t>Vítězslav Nezval -   52 hořkých balad věčného studenta Roberta Davida </a:t>
          </a:r>
          <a:endParaRPr lang="en-US"/>
        </a:p>
      </dgm:t>
    </dgm:pt>
    <dgm:pt modelId="{BE2EB79C-C56B-4BBF-9169-D42C1DAA77B6}" type="parTrans" cxnId="{48259B45-E00B-491C-BA82-E88379BBDDA4}">
      <dgm:prSet/>
      <dgm:spPr/>
      <dgm:t>
        <a:bodyPr/>
        <a:lstStyle/>
        <a:p>
          <a:endParaRPr lang="en-US"/>
        </a:p>
      </dgm:t>
    </dgm:pt>
    <dgm:pt modelId="{D327CD50-EF5B-4D77-92EF-5DBBF322756D}" type="sibTrans" cxnId="{48259B45-E00B-491C-BA82-E88379BBDDA4}">
      <dgm:prSet/>
      <dgm:spPr/>
      <dgm:t>
        <a:bodyPr/>
        <a:lstStyle/>
        <a:p>
          <a:endParaRPr lang="en-US"/>
        </a:p>
      </dgm:t>
    </dgm:pt>
    <dgm:pt modelId="{0747093D-7E62-4B86-BBCA-8C5237BFF8F1}">
      <dgm:prSet/>
      <dgm:spPr/>
      <dgm:t>
        <a:bodyPr/>
        <a:lstStyle/>
        <a:p>
          <a:r>
            <a:rPr lang="cs-CZ"/>
            <a:t>Voskovec a Werich  -     Balada z hadrů  </a:t>
          </a:r>
          <a:endParaRPr lang="en-US"/>
        </a:p>
      </dgm:t>
    </dgm:pt>
    <dgm:pt modelId="{B9E40BAC-893D-44E5-8E74-E74BE77EBE94}" type="parTrans" cxnId="{7B827C2A-2CB1-4AB2-97DC-C4FE11AD7D27}">
      <dgm:prSet/>
      <dgm:spPr/>
      <dgm:t>
        <a:bodyPr/>
        <a:lstStyle/>
        <a:p>
          <a:endParaRPr lang="en-US"/>
        </a:p>
      </dgm:t>
    </dgm:pt>
    <dgm:pt modelId="{FA076BE2-CFBA-496E-A795-CE9628284880}" type="sibTrans" cxnId="{7B827C2A-2CB1-4AB2-97DC-C4FE11AD7D27}">
      <dgm:prSet/>
      <dgm:spPr/>
      <dgm:t>
        <a:bodyPr/>
        <a:lstStyle/>
        <a:p>
          <a:endParaRPr lang="en-US"/>
        </a:p>
      </dgm:t>
    </dgm:pt>
    <dgm:pt modelId="{9A6D3540-C3E8-4E6F-A1D3-A422535B98F0}">
      <dgm:prSet/>
      <dgm:spPr/>
      <dgm:t>
        <a:bodyPr/>
        <a:lstStyle/>
        <a:p>
          <a:r>
            <a:rPr lang="cs-CZ"/>
            <a:t>Jarmila Loukotková  -    Navzdory básník zpívá </a:t>
          </a:r>
          <a:endParaRPr lang="en-US"/>
        </a:p>
      </dgm:t>
    </dgm:pt>
    <dgm:pt modelId="{7EC00BB0-0B1B-411B-BC9F-4CC6C64C02EE}" type="parTrans" cxnId="{736E54E1-5311-449B-A7B3-CCD433C67738}">
      <dgm:prSet/>
      <dgm:spPr/>
      <dgm:t>
        <a:bodyPr/>
        <a:lstStyle/>
        <a:p>
          <a:endParaRPr lang="en-US"/>
        </a:p>
      </dgm:t>
    </dgm:pt>
    <dgm:pt modelId="{BB5E5399-666E-4FEB-ADDA-14D71837A75C}" type="sibTrans" cxnId="{736E54E1-5311-449B-A7B3-CCD433C67738}">
      <dgm:prSet/>
      <dgm:spPr/>
      <dgm:t>
        <a:bodyPr/>
        <a:lstStyle/>
        <a:p>
          <a:endParaRPr lang="en-US"/>
        </a:p>
      </dgm:t>
    </dgm:pt>
    <dgm:pt modelId="{790F8256-6E42-4D23-9664-C494C0746F12}">
      <dgm:prSet/>
      <dgm:spPr/>
      <dgm:t>
        <a:bodyPr/>
        <a:lstStyle/>
        <a:p>
          <a:r>
            <a:rPr lang="cs-CZ"/>
            <a:t>Michal Horáček       Kudykam (veršované libreto)</a:t>
          </a:r>
          <a:endParaRPr lang="en-US"/>
        </a:p>
      </dgm:t>
    </dgm:pt>
    <dgm:pt modelId="{CCA188C3-3F88-4A8D-AAD9-C0AAE1561E49}" type="parTrans" cxnId="{DF5CFFEF-BA9A-48B7-A52F-22A21C72C983}">
      <dgm:prSet/>
      <dgm:spPr/>
      <dgm:t>
        <a:bodyPr/>
        <a:lstStyle/>
        <a:p>
          <a:endParaRPr lang="en-US"/>
        </a:p>
      </dgm:t>
    </dgm:pt>
    <dgm:pt modelId="{C9455F09-0EDE-4663-A38B-961D9B7E2C27}" type="sibTrans" cxnId="{DF5CFFEF-BA9A-48B7-A52F-22A21C72C983}">
      <dgm:prSet/>
      <dgm:spPr/>
      <dgm:t>
        <a:bodyPr/>
        <a:lstStyle/>
        <a:p>
          <a:endParaRPr lang="en-US"/>
        </a:p>
      </dgm:t>
    </dgm:pt>
    <dgm:pt modelId="{B7211517-05D9-4E3E-8F15-F7373F4B6AA4}">
      <dgm:prSet/>
      <dgm:spPr/>
      <dgm:t>
        <a:bodyPr/>
        <a:lstStyle/>
        <a:p>
          <a:r>
            <a:rPr lang="cs-CZ"/>
            <a:t>Obdivovatelé Villona: F. Rabelais, H.Heine, P. Verlaine   </a:t>
          </a:r>
          <a:endParaRPr lang="en-US"/>
        </a:p>
      </dgm:t>
    </dgm:pt>
    <dgm:pt modelId="{FD24589C-C5F2-4581-86EA-03C957388FB8}" type="parTrans" cxnId="{CC7D8DC4-1A68-49E8-8A84-22F9B81D15AF}">
      <dgm:prSet/>
      <dgm:spPr/>
      <dgm:t>
        <a:bodyPr/>
        <a:lstStyle/>
        <a:p>
          <a:endParaRPr lang="en-US"/>
        </a:p>
      </dgm:t>
    </dgm:pt>
    <dgm:pt modelId="{DDB2112E-AFD7-4E28-BF69-CCE74E698CB0}" type="sibTrans" cxnId="{CC7D8DC4-1A68-49E8-8A84-22F9B81D15AF}">
      <dgm:prSet/>
      <dgm:spPr/>
      <dgm:t>
        <a:bodyPr/>
        <a:lstStyle/>
        <a:p>
          <a:endParaRPr lang="en-US"/>
        </a:p>
      </dgm:t>
    </dgm:pt>
    <dgm:pt modelId="{1277BFCA-02F9-4390-8BDE-7FB7D73A41C1}" type="pres">
      <dgm:prSet presAssocID="{A1A6E55C-4DB6-41D6-974B-69AF477596F6}" presName="linear" presStyleCnt="0">
        <dgm:presLayoutVars>
          <dgm:animLvl val="lvl"/>
          <dgm:resizeHandles val="exact"/>
        </dgm:presLayoutVars>
      </dgm:prSet>
      <dgm:spPr/>
    </dgm:pt>
    <dgm:pt modelId="{4C0B332E-E36E-4EB5-8775-6BA0A2207FBE}" type="pres">
      <dgm:prSet presAssocID="{5A98C653-98F7-48A5-81BC-A74792B3594B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BB628E21-F6AC-459A-BE49-A803AA50D913}" type="pres">
      <dgm:prSet presAssocID="{D327CD50-EF5B-4D77-92EF-5DBBF322756D}" presName="spacer" presStyleCnt="0"/>
      <dgm:spPr/>
    </dgm:pt>
    <dgm:pt modelId="{C8262052-42ED-4ED5-86E9-CE4353CF28A7}" type="pres">
      <dgm:prSet presAssocID="{0747093D-7E62-4B86-BBCA-8C5237BFF8F1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3CD9094B-59CF-4566-8050-33334A34E815}" type="pres">
      <dgm:prSet presAssocID="{FA076BE2-CFBA-496E-A795-CE9628284880}" presName="spacer" presStyleCnt="0"/>
      <dgm:spPr/>
    </dgm:pt>
    <dgm:pt modelId="{95507092-AEE1-453B-9F1B-66BB8B69B028}" type="pres">
      <dgm:prSet presAssocID="{9A6D3540-C3E8-4E6F-A1D3-A422535B98F0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475E0AD4-001C-4D3E-886B-C6C2D3F4F9F4}" type="pres">
      <dgm:prSet presAssocID="{BB5E5399-666E-4FEB-ADDA-14D71837A75C}" presName="spacer" presStyleCnt="0"/>
      <dgm:spPr/>
    </dgm:pt>
    <dgm:pt modelId="{E9997102-F674-441E-AB3C-B52DD2DBCDD8}" type="pres">
      <dgm:prSet presAssocID="{790F8256-6E42-4D23-9664-C494C0746F12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15A9F660-F5EF-4FF2-8A42-1718385375F0}" type="pres">
      <dgm:prSet presAssocID="{C9455F09-0EDE-4663-A38B-961D9B7E2C27}" presName="spacer" presStyleCnt="0"/>
      <dgm:spPr/>
    </dgm:pt>
    <dgm:pt modelId="{A539F71F-E05A-439E-821A-C5D7FB0EE002}" type="pres">
      <dgm:prSet presAssocID="{B7211517-05D9-4E3E-8F15-F7373F4B6AA4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7B827C2A-2CB1-4AB2-97DC-C4FE11AD7D27}" srcId="{A1A6E55C-4DB6-41D6-974B-69AF477596F6}" destId="{0747093D-7E62-4B86-BBCA-8C5237BFF8F1}" srcOrd="1" destOrd="0" parTransId="{B9E40BAC-893D-44E5-8E74-E74BE77EBE94}" sibTransId="{FA076BE2-CFBA-496E-A795-CE9628284880}"/>
    <dgm:cxn modelId="{1A0E962E-FE0B-4C1C-9A5E-61B304203534}" type="presOf" srcId="{5A98C653-98F7-48A5-81BC-A74792B3594B}" destId="{4C0B332E-E36E-4EB5-8775-6BA0A2207FBE}" srcOrd="0" destOrd="0" presId="urn:microsoft.com/office/officeart/2005/8/layout/vList2"/>
    <dgm:cxn modelId="{48259B45-E00B-491C-BA82-E88379BBDDA4}" srcId="{A1A6E55C-4DB6-41D6-974B-69AF477596F6}" destId="{5A98C653-98F7-48A5-81BC-A74792B3594B}" srcOrd="0" destOrd="0" parTransId="{BE2EB79C-C56B-4BBF-9169-D42C1DAA77B6}" sibTransId="{D327CD50-EF5B-4D77-92EF-5DBBF322756D}"/>
    <dgm:cxn modelId="{D6907750-D299-42CA-9ABF-97AA1974B452}" type="presOf" srcId="{9A6D3540-C3E8-4E6F-A1D3-A422535B98F0}" destId="{95507092-AEE1-453B-9F1B-66BB8B69B028}" srcOrd="0" destOrd="0" presId="urn:microsoft.com/office/officeart/2005/8/layout/vList2"/>
    <dgm:cxn modelId="{DF38B3A8-AB78-48F2-8682-E151E128585F}" type="presOf" srcId="{790F8256-6E42-4D23-9664-C494C0746F12}" destId="{E9997102-F674-441E-AB3C-B52DD2DBCDD8}" srcOrd="0" destOrd="0" presId="urn:microsoft.com/office/officeart/2005/8/layout/vList2"/>
    <dgm:cxn modelId="{CC7D8DC4-1A68-49E8-8A84-22F9B81D15AF}" srcId="{A1A6E55C-4DB6-41D6-974B-69AF477596F6}" destId="{B7211517-05D9-4E3E-8F15-F7373F4B6AA4}" srcOrd="4" destOrd="0" parTransId="{FD24589C-C5F2-4581-86EA-03C957388FB8}" sibTransId="{DDB2112E-AFD7-4E28-BF69-CCE74E698CB0}"/>
    <dgm:cxn modelId="{CD420FC7-AD68-4C13-80BF-05DAAA392ADF}" type="presOf" srcId="{B7211517-05D9-4E3E-8F15-F7373F4B6AA4}" destId="{A539F71F-E05A-439E-821A-C5D7FB0EE002}" srcOrd="0" destOrd="0" presId="urn:microsoft.com/office/officeart/2005/8/layout/vList2"/>
    <dgm:cxn modelId="{918D2DDB-CF55-472E-9F41-8D68CA50C815}" type="presOf" srcId="{0747093D-7E62-4B86-BBCA-8C5237BFF8F1}" destId="{C8262052-42ED-4ED5-86E9-CE4353CF28A7}" srcOrd="0" destOrd="0" presId="urn:microsoft.com/office/officeart/2005/8/layout/vList2"/>
    <dgm:cxn modelId="{736E54E1-5311-449B-A7B3-CCD433C67738}" srcId="{A1A6E55C-4DB6-41D6-974B-69AF477596F6}" destId="{9A6D3540-C3E8-4E6F-A1D3-A422535B98F0}" srcOrd="2" destOrd="0" parTransId="{7EC00BB0-0B1B-411B-BC9F-4CC6C64C02EE}" sibTransId="{BB5E5399-666E-4FEB-ADDA-14D71837A75C}"/>
    <dgm:cxn modelId="{DF5CFFEF-BA9A-48B7-A52F-22A21C72C983}" srcId="{A1A6E55C-4DB6-41D6-974B-69AF477596F6}" destId="{790F8256-6E42-4D23-9664-C494C0746F12}" srcOrd="3" destOrd="0" parTransId="{CCA188C3-3F88-4A8D-AAD9-C0AAE1561E49}" sibTransId="{C9455F09-0EDE-4663-A38B-961D9B7E2C27}"/>
    <dgm:cxn modelId="{0694A6FE-ABFB-4E0D-9423-7E9E8EA700FF}" type="presOf" srcId="{A1A6E55C-4DB6-41D6-974B-69AF477596F6}" destId="{1277BFCA-02F9-4390-8BDE-7FB7D73A41C1}" srcOrd="0" destOrd="0" presId="urn:microsoft.com/office/officeart/2005/8/layout/vList2"/>
    <dgm:cxn modelId="{FB996A91-2D15-4113-A59F-135E21CE4571}" type="presParOf" srcId="{1277BFCA-02F9-4390-8BDE-7FB7D73A41C1}" destId="{4C0B332E-E36E-4EB5-8775-6BA0A2207FBE}" srcOrd="0" destOrd="0" presId="urn:microsoft.com/office/officeart/2005/8/layout/vList2"/>
    <dgm:cxn modelId="{A8EA122A-721F-41E6-A96A-04DF8D526AF0}" type="presParOf" srcId="{1277BFCA-02F9-4390-8BDE-7FB7D73A41C1}" destId="{BB628E21-F6AC-459A-BE49-A803AA50D913}" srcOrd="1" destOrd="0" presId="urn:microsoft.com/office/officeart/2005/8/layout/vList2"/>
    <dgm:cxn modelId="{632E6CA2-DEB5-40D8-BBD0-76F81E153985}" type="presParOf" srcId="{1277BFCA-02F9-4390-8BDE-7FB7D73A41C1}" destId="{C8262052-42ED-4ED5-86E9-CE4353CF28A7}" srcOrd="2" destOrd="0" presId="urn:microsoft.com/office/officeart/2005/8/layout/vList2"/>
    <dgm:cxn modelId="{22765FEC-83C1-45EE-946D-E213744B2ABB}" type="presParOf" srcId="{1277BFCA-02F9-4390-8BDE-7FB7D73A41C1}" destId="{3CD9094B-59CF-4566-8050-33334A34E815}" srcOrd="3" destOrd="0" presId="urn:microsoft.com/office/officeart/2005/8/layout/vList2"/>
    <dgm:cxn modelId="{745ECE58-90AE-4BD2-83F4-15774AD05BBD}" type="presParOf" srcId="{1277BFCA-02F9-4390-8BDE-7FB7D73A41C1}" destId="{95507092-AEE1-453B-9F1B-66BB8B69B028}" srcOrd="4" destOrd="0" presId="urn:microsoft.com/office/officeart/2005/8/layout/vList2"/>
    <dgm:cxn modelId="{7549DA09-2C49-41C6-8180-5BB9E4DE5D97}" type="presParOf" srcId="{1277BFCA-02F9-4390-8BDE-7FB7D73A41C1}" destId="{475E0AD4-001C-4D3E-886B-C6C2D3F4F9F4}" srcOrd="5" destOrd="0" presId="urn:microsoft.com/office/officeart/2005/8/layout/vList2"/>
    <dgm:cxn modelId="{F93F28EF-7E55-4992-9C2E-6A91E0FD611B}" type="presParOf" srcId="{1277BFCA-02F9-4390-8BDE-7FB7D73A41C1}" destId="{E9997102-F674-441E-AB3C-B52DD2DBCDD8}" srcOrd="6" destOrd="0" presId="urn:microsoft.com/office/officeart/2005/8/layout/vList2"/>
    <dgm:cxn modelId="{98F1A894-CE0D-4CED-89B0-DE1FF0A2D787}" type="presParOf" srcId="{1277BFCA-02F9-4390-8BDE-7FB7D73A41C1}" destId="{15A9F660-F5EF-4FF2-8A42-1718385375F0}" srcOrd="7" destOrd="0" presId="urn:microsoft.com/office/officeart/2005/8/layout/vList2"/>
    <dgm:cxn modelId="{A4D08AA7-2635-4634-970E-9DC8ECA8D400}" type="presParOf" srcId="{1277BFCA-02F9-4390-8BDE-7FB7D73A41C1}" destId="{A539F71F-E05A-439E-821A-C5D7FB0EE002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0B332E-E36E-4EB5-8775-6BA0A2207FBE}">
      <dsp:nvSpPr>
        <dsp:cNvPr id="0" name=""/>
        <dsp:cNvSpPr/>
      </dsp:nvSpPr>
      <dsp:spPr>
        <a:xfrm>
          <a:off x="0" y="22290"/>
          <a:ext cx="10271760" cy="647595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kern="1200"/>
            <a:t>Vítězslav Nezval -   52 hořkých balad věčného studenta Roberta Davida </a:t>
          </a:r>
          <a:endParaRPr lang="en-US" sz="2700" kern="1200"/>
        </a:p>
      </dsp:txBody>
      <dsp:txXfrm>
        <a:off x="31613" y="53903"/>
        <a:ext cx="10208534" cy="584369"/>
      </dsp:txXfrm>
    </dsp:sp>
    <dsp:sp modelId="{C8262052-42ED-4ED5-86E9-CE4353CF28A7}">
      <dsp:nvSpPr>
        <dsp:cNvPr id="0" name=""/>
        <dsp:cNvSpPr/>
      </dsp:nvSpPr>
      <dsp:spPr>
        <a:xfrm>
          <a:off x="0" y="747645"/>
          <a:ext cx="10271760" cy="647595"/>
        </a:xfrm>
        <a:prstGeom prst="roundRect">
          <a:avLst/>
        </a:prstGeom>
        <a:gradFill rotWithShape="0">
          <a:gsLst>
            <a:gs pos="0">
              <a:schemeClr val="accent5">
                <a:hueOff val="1504320"/>
                <a:satOff val="177"/>
                <a:lumOff val="-215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1504320"/>
                <a:satOff val="177"/>
                <a:lumOff val="-215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1504320"/>
                <a:satOff val="177"/>
                <a:lumOff val="-215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kern="1200"/>
            <a:t>Voskovec a Werich  -     Balada z hadrů  </a:t>
          </a:r>
          <a:endParaRPr lang="en-US" sz="2700" kern="1200"/>
        </a:p>
      </dsp:txBody>
      <dsp:txXfrm>
        <a:off x="31613" y="779258"/>
        <a:ext cx="10208534" cy="584369"/>
      </dsp:txXfrm>
    </dsp:sp>
    <dsp:sp modelId="{95507092-AEE1-453B-9F1B-66BB8B69B028}">
      <dsp:nvSpPr>
        <dsp:cNvPr id="0" name=""/>
        <dsp:cNvSpPr/>
      </dsp:nvSpPr>
      <dsp:spPr>
        <a:xfrm>
          <a:off x="0" y="1473000"/>
          <a:ext cx="10271760" cy="647595"/>
        </a:xfrm>
        <a:prstGeom prst="roundRect">
          <a:avLst/>
        </a:prstGeom>
        <a:gradFill rotWithShape="0">
          <a:gsLst>
            <a:gs pos="0">
              <a:schemeClr val="accent5">
                <a:hueOff val="3008640"/>
                <a:satOff val="354"/>
                <a:lumOff val="-4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3008640"/>
                <a:satOff val="354"/>
                <a:lumOff val="-4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3008640"/>
                <a:satOff val="354"/>
                <a:lumOff val="-4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kern="1200"/>
            <a:t>Jarmila Loukotková  -    Navzdory básník zpívá </a:t>
          </a:r>
          <a:endParaRPr lang="en-US" sz="2700" kern="1200"/>
        </a:p>
      </dsp:txBody>
      <dsp:txXfrm>
        <a:off x="31613" y="1504613"/>
        <a:ext cx="10208534" cy="584369"/>
      </dsp:txXfrm>
    </dsp:sp>
    <dsp:sp modelId="{E9997102-F674-441E-AB3C-B52DD2DBCDD8}">
      <dsp:nvSpPr>
        <dsp:cNvPr id="0" name=""/>
        <dsp:cNvSpPr/>
      </dsp:nvSpPr>
      <dsp:spPr>
        <a:xfrm>
          <a:off x="0" y="2198355"/>
          <a:ext cx="10271760" cy="647595"/>
        </a:xfrm>
        <a:prstGeom prst="roundRect">
          <a:avLst/>
        </a:prstGeom>
        <a:gradFill rotWithShape="0">
          <a:gsLst>
            <a:gs pos="0">
              <a:schemeClr val="accent5">
                <a:hueOff val="4512960"/>
                <a:satOff val="531"/>
                <a:lumOff val="-647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4512960"/>
                <a:satOff val="531"/>
                <a:lumOff val="-647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4512960"/>
                <a:satOff val="531"/>
                <a:lumOff val="-647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kern="1200"/>
            <a:t>Michal Horáček       Kudykam (veršované libreto)</a:t>
          </a:r>
          <a:endParaRPr lang="en-US" sz="2700" kern="1200"/>
        </a:p>
      </dsp:txBody>
      <dsp:txXfrm>
        <a:off x="31613" y="2229968"/>
        <a:ext cx="10208534" cy="584369"/>
      </dsp:txXfrm>
    </dsp:sp>
    <dsp:sp modelId="{A539F71F-E05A-439E-821A-C5D7FB0EE002}">
      <dsp:nvSpPr>
        <dsp:cNvPr id="0" name=""/>
        <dsp:cNvSpPr/>
      </dsp:nvSpPr>
      <dsp:spPr>
        <a:xfrm>
          <a:off x="0" y="2923710"/>
          <a:ext cx="10271760" cy="647595"/>
        </a:xfrm>
        <a:prstGeom prst="roundRect">
          <a:avLst/>
        </a:prstGeom>
        <a:gradFill rotWithShape="0">
          <a:gsLst>
            <a:gs pos="0">
              <a:schemeClr val="accent5">
                <a:hueOff val="6017281"/>
                <a:satOff val="708"/>
                <a:lumOff val="-862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6017281"/>
                <a:satOff val="708"/>
                <a:lumOff val="-862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6017281"/>
                <a:satOff val="708"/>
                <a:lumOff val="-862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kern="1200"/>
            <a:t>Obdivovatelé Villona: F. Rabelais, H.Heine, P. Verlaine   </a:t>
          </a:r>
          <a:endParaRPr lang="en-US" sz="2700" kern="1200"/>
        </a:p>
      </dsp:txBody>
      <dsp:txXfrm>
        <a:off x="31613" y="2955323"/>
        <a:ext cx="10208534" cy="5843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0">
                      <a:schemeClr val="tx1"/>
                    </a:gs>
                    <a:gs pos="68000">
                      <a:srgbClr val="F1F1F1"/>
                    </a:gs>
                    <a:gs pos="100000">
                      <a:schemeClr val="bg1">
                        <a:lumMod val="11000"/>
                        <a:lumOff val="89000"/>
                      </a:schemeClr>
                    </a:gs>
                  </a:gsLst>
                  <a:lin ang="54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</a:defRPr>
            </a:lvl1pPr>
          </a:lstStyle>
          <a:p>
            <a:pPr lvl="0" algn="r"/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</a:lstStyle>
          <a:p>
            <a:pPr marL="0" lvl="0" indent="0" algn="r">
              <a:buNone/>
            </a:pPr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19F42-D099-4EF4-9AF3-1873F2B1BCB3}" type="datetimeFigureOut">
              <a:rPr lang="cs-CZ" smtClean="0"/>
              <a:t>04.01.2026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BE2C7-7835-4D4B-8472-E19CDACF20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3137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19F42-D099-4EF4-9AF3-1873F2B1BCB3}" type="datetimeFigureOut">
              <a:rPr lang="cs-CZ" smtClean="0"/>
              <a:t>04.01.2026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BE2C7-7835-4D4B-8472-E19CDACF20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3876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19F42-D099-4EF4-9AF3-1873F2B1BCB3}" type="datetimeFigureOut">
              <a:rPr lang="cs-CZ" smtClean="0"/>
              <a:t>04.01.2026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BE2C7-7835-4D4B-8472-E19CDACF20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08215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19F42-D099-4EF4-9AF3-1873F2B1BCB3}" type="datetimeFigureOut">
              <a:rPr lang="cs-CZ" smtClean="0"/>
              <a:t>04.01.2026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BE2C7-7835-4D4B-8472-E19CDACF2069}" type="slidenum">
              <a:rPr lang="cs-CZ" smtClean="0"/>
              <a:t>‹#›</a:t>
            </a:fld>
            <a:endParaRPr lang="cs-CZ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004670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19F42-D099-4EF4-9AF3-1873F2B1BCB3}" type="datetimeFigureOut">
              <a:rPr lang="cs-CZ" smtClean="0"/>
              <a:t>04.01.2026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BE2C7-7835-4D4B-8472-E19CDACF20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85016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19F42-D099-4EF4-9AF3-1873F2B1BCB3}" type="datetimeFigureOut">
              <a:rPr lang="cs-CZ" smtClean="0"/>
              <a:t>04.01.2026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BE2C7-7835-4D4B-8472-E19CDACF20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49850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19F42-D099-4EF4-9AF3-1873F2B1BCB3}" type="datetimeFigureOut">
              <a:rPr lang="cs-CZ" smtClean="0"/>
              <a:t>04.01.2026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BE2C7-7835-4D4B-8472-E19CDACF20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575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19F42-D099-4EF4-9AF3-1873F2B1BCB3}" type="datetimeFigureOut">
              <a:rPr lang="cs-CZ" smtClean="0"/>
              <a:t>04.01.2026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BE2C7-7835-4D4B-8472-E19CDACF20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99674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19F42-D099-4EF4-9AF3-1873F2B1BCB3}" type="datetimeFigureOut">
              <a:rPr lang="cs-CZ" smtClean="0"/>
              <a:t>04.01.2026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BE2C7-7835-4D4B-8472-E19CDACF20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6116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19F42-D099-4EF4-9AF3-1873F2B1BCB3}" type="datetimeFigureOut">
              <a:rPr lang="cs-CZ" smtClean="0"/>
              <a:t>04.01.2026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BE2C7-7835-4D4B-8472-E19CDACF20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9073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32000"/>
                        <a:lumOff val="68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19F42-D099-4EF4-9AF3-1873F2B1BCB3}" type="datetimeFigureOut">
              <a:rPr lang="cs-CZ" smtClean="0"/>
              <a:t>04.01.2026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BE2C7-7835-4D4B-8472-E19CDACF20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3358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19F42-D099-4EF4-9AF3-1873F2B1BCB3}" type="datetimeFigureOut">
              <a:rPr lang="cs-CZ" smtClean="0"/>
              <a:t>04.01.2026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BE2C7-7835-4D4B-8472-E19CDACF20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517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19F42-D099-4EF4-9AF3-1873F2B1BCB3}" type="datetimeFigureOut">
              <a:rPr lang="cs-CZ" smtClean="0"/>
              <a:t>04.01.2026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BE2C7-7835-4D4B-8472-E19CDACF20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184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19F42-D099-4EF4-9AF3-1873F2B1BCB3}" type="datetimeFigureOut">
              <a:rPr lang="cs-CZ" smtClean="0"/>
              <a:t>04.01.2026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BE2C7-7835-4D4B-8472-E19CDACF20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7235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19F42-D099-4EF4-9AF3-1873F2B1BCB3}" type="datetimeFigureOut">
              <a:rPr lang="cs-CZ" smtClean="0"/>
              <a:t>04.01.2026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BE2C7-7835-4D4B-8472-E19CDACF20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1783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19F42-D099-4EF4-9AF3-1873F2B1BCB3}" type="datetimeFigureOut">
              <a:rPr lang="cs-CZ" smtClean="0"/>
              <a:t>04.01.2026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BE2C7-7835-4D4B-8472-E19CDACF20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1352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19F42-D099-4EF4-9AF3-1873F2B1BCB3}" type="datetimeFigureOut">
              <a:rPr lang="cs-CZ" smtClean="0"/>
              <a:t>04.01.2026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BE2C7-7835-4D4B-8472-E19CDACF20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079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2B919F42-D099-4EF4-9AF3-1873F2B1BCB3}" type="datetimeFigureOut">
              <a:rPr lang="cs-CZ" smtClean="0"/>
              <a:t>04.01.2026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94DBE2C7-7835-4D4B-8472-E19CDACF20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21455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  <p:sldLayoutId id="2147483924" r:id="rId12"/>
    <p:sldLayoutId id="2147483925" r:id="rId13"/>
    <p:sldLayoutId id="2147483926" r:id="rId14"/>
    <p:sldLayoutId id="2147483927" r:id="rId15"/>
    <p:sldLayoutId id="2147483928" r:id="rId16"/>
    <p:sldLayoutId id="214748392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4oLF7jH9ADY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426776" y="2608255"/>
            <a:ext cx="9144000" cy="1641490"/>
          </a:xfrm>
        </p:spPr>
        <p:txBody>
          <a:bodyPr/>
          <a:lstStyle/>
          <a:p>
            <a:r>
              <a:rPr lang="cs-CZ" dirty="0"/>
              <a:t>Francouzská renesance 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147805" y="4508037"/>
            <a:ext cx="9144000" cy="754025"/>
          </a:xfrm>
        </p:spPr>
        <p:txBody>
          <a:bodyPr/>
          <a:lstStyle/>
          <a:p>
            <a:r>
              <a:rPr lang="cs-CZ" dirty="0"/>
              <a:t>8. třída</a:t>
            </a:r>
          </a:p>
        </p:txBody>
      </p:sp>
    </p:spTree>
    <p:extLst>
      <p:ext uri="{BB962C8B-B14F-4D97-AF65-F5344CB8AC3E}">
        <p14:creationId xmlns:p14="http://schemas.microsoft.com/office/powerpoint/2010/main" val="1598607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200" dirty="0"/>
              <a:t>Francois Villon</a:t>
            </a:r>
            <a:br>
              <a:rPr lang="en-US" sz="4200" dirty="0"/>
            </a:br>
            <a:r>
              <a:rPr lang="en-US" sz="4200" dirty="0"/>
              <a:t>1.4.1431(19.4.1432?)-1463(1467?)</a:t>
            </a:r>
          </a:p>
        </p:txBody>
      </p:sp>
      <p:sp>
        <p:nvSpPr>
          <p:cNvPr id="71" name="Rounded Rectangle 17">
            <a:extLst>
              <a:ext uri="{FF2B5EF4-FFF2-40B4-BE49-F238E27FC236}">
                <a16:creationId xmlns:a16="http://schemas.microsoft.com/office/drawing/2014/main" id="{7B77ED27-6A29-4C31-A69A-95AC98708E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1948070"/>
            <a:ext cx="3429886" cy="3896139"/>
          </a:xfrm>
          <a:prstGeom prst="roundRect">
            <a:avLst>
              <a:gd name="adj" fmla="val 2028"/>
            </a:avLst>
          </a:prstGeom>
          <a:solidFill>
            <a:schemeClr val="tx1"/>
          </a:solidFill>
          <a:ln>
            <a:solidFill>
              <a:schemeClr val="accent1">
                <a:shade val="50000"/>
              </a:schemeClr>
            </a:solidFill>
          </a:ln>
          <a:effectLst>
            <a:innerShdw blurRad="127000" dist="12700">
              <a:prstClr val="black"/>
            </a:innerShdw>
            <a:reflection blurRad="6350" stA="52000" endA="300" endPos="20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1275140" y="2268110"/>
            <a:ext cx="2556006" cy="3256059"/>
          </a:xfrm>
          <a:prstGeom prst="rect">
            <a:avLst/>
          </a:prstGeom>
          <a:noFill/>
        </p:spPr>
      </p:pic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752718" y="1825625"/>
            <a:ext cx="6601081" cy="4351338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/>
              <a:t>francouzský</a:t>
            </a:r>
            <a:r>
              <a:rPr lang="en-US" dirty="0"/>
              <a:t> </a:t>
            </a:r>
            <a:r>
              <a:rPr lang="en-US" dirty="0" err="1"/>
              <a:t>básník</a:t>
            </a:r>
            <a:endParaRPr lang="en-US" dirty="0"/>
          </a:p>
          <a:p>
            <a:r>
              <a:rPr lang="en-US" dirty="0" err="1"/>
              <a:t>studoval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Sorboně</a:t>
            </a:r>
            <a:r>
              <a:rPr lang="en-US" dirty="0"/>
              <a:t>, </a:t>
            </a:r>
            <a:r>
              <a:rPr lang="en-US" dirty="0" err="1"/>
              <a:t>mistr</a:t>
            </a:r>
            <a:r>
              <a:rPr lang="en-US" dirty="0"/>
              <a:t> </a:t>
            </a:r>
            <a:r>
              <a:rPr lang="en-US" dirty="0" err="1"/>
              <a:t>svobodných</a:t>
            </a:r>
            <a:r>
              <a:rPr lang="en-US" dirty="0"/>
              <a:t> </a:t>
            </a:r>
            <a:r>
              <a:rPr lang="en-US" dirty="0" err="1"/>
              <a:t>umění</a:t>
            </a:r>
            <a:endParaRPr lang="en-US" dirty="0"/>
          </a:p>
          <a:p>
            <a:r>
              <a:rPr lang="en-US" dirty="0" err="1"/>
              <a:t>první</a:t>
            </a:r>
            <a:r>
              <a:rPr lang="en-US" dirty="0"/>
              <a:t> </a:t>
            </a:r>
            <a:r>
              <a:rPr lang="en-US" dirty="0" err="1"/>
              <a:t>prokletý</a:t>
            </a:r>
            <a:r>
              <a:rPr lang="en-US" dirty="0"/>
              <a:t> </a:t>
            </a:r>
            <a:r>
              <a:rPr lang="en-US" dirty="0" err="1"/>
              <a:t>básník</a:t>
            </a:r>
            <a:endParaRPr lang="en-US" dirty="0"/>
          </a:p>
          <a:p>
            <a:r>
              <a:rPr lang="en-US" dirty="0" err="1"/>
              <a:t>zvolil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bohémský</a:t>
            </a:r>
            <a:r>
              <a:rPr lang="en-US" dirty="0"/>
              <a:t> </a:t>
            </a:r>
            <a:r>
              <a:rPr lang="en-US" dirty="0" err="1"/>
              <a:t>způsob</a:t>
            </a:r>
            <a:r>
              <a:rPr lang="en-US" dirty="0"/>
              <a:t> </a:t>
            </a:r>
            <a:r>
              <a:rPr lang="en-US" dirty="0" err="1"/>
              <a:t>života</a:t>
            </a:r>
            <a:r>
              <a:rPr lang="en-US" dirty="0"/>
              <a:t>, </a:t>
            </a:r>
            <a:r>
              <a:rPr lang="en-US" dirty="0" err="1"/>
              <a:t>konflikty</a:t>
            </a:r>
            <a:r>
              <a:rPr lang="en-US" dirty="0"/>
              <a:t> se </a:t>
            </a:r>
            <a:r>
              <a:rPr lang="en-US" dirty="0" err="1"/>
              <a:t>zákonem,rváč</a:t>
            </a:r>
            <a:r>
              <a:rPr lang="en-US" dirty="0"/>
              <a:t> </a:t>
            </a:r>
          </a:p>
          <a:p>
            <a:r>
              <a:rPr lang="en-US" dirty="0" err="1"/>
              <a:t>dílo</a:t>
            </a:r>
            <a:r>
              <a:rPr lang="cs-CZ" dirty="0"/>
              <a:t>: </a:t>
            </a:r>
            <a:r>
              <a:rPr lang="en-US" dirty="0"/>
              <a:t> </a:t>
            </a:r>
            <a:endParaRPr lang="cs-CZ" dirty="0"/>
          </a:p>
          <a:p>
            <a:r>
              <a:rPr lang="en-US" dirty="0" err="1"/>
              <a:t>Odkaz</a:t>
            </a:r>
            <a:r>
              <a:rPr lang="en-US" dirty="0"/>
              <a:t> (</a:t>
            </a:r>
            <a:r>
              <a:rPr lang="en-US" dirty="0" err="1"/>
              <a:t>Malý</a:t>
            </a:r>
            <a:r>
              <a:rPr lang="en-US" dirty="0"/>
              <a:t> testament), </a:t>
            </a:r>
            <a:endParaRPr lang="cs-CZ" dirty="0"/>
          </a:p>
          <a:p>
            <a:r>
              <a:rPr lang="en-US" dirty="0" err="1"/>
              <a:t>Závěť</a:t>
            </a:r>
            <a:r>
              <a:rPr lang="en-US" dirty="0"/>
              <a:t> ( </a:t>
            </a:r>
            <a:r>
              <a:rPr lang="en-US" dirty="0" err="1"/>
              <a:t>Velký</a:t>
            </a:r>
            <a:r>
              <a:rPr lang="en-US" dirty="0"/>
              <a:t> testament)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399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47A690B-DE55-4274-B33B-C91FD647EB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C9CD390-6DB5-4AEA-8D13-BC6CEF344F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653440" cy="68580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199" y="1015320"/>
            <a:ext cx="3603169" cy="4827361"/>
          </a:xfrm>
        </p:spPr>
        <p:txBody>
          <a:bodyPr anchor="ctr">
            <a:normAutofit/>
          </a:bodyPr>
          <a:lstStyle/>
          <a:p>
            <a:r>
              <a:rPr lang="cs-CZ" sz="4400">
                <a:solidFill>
                  <a:srgbClr val="F2F2F2"/>
                </a:solidFill>
              </a:rPr>
              <a:t>Ukázka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FA69C6-0A69-4994-9F32-C4497B8B4C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643467" cy="685800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279571" y="1015320"/>
            <a:ext cx="5540830" cy="4827361"/>
          </a:xfrm>
          <a:noFill/>
        </p:spPr>
        <p:txBody>
          <a:bodyPr anchor="ctr">
            <a:normAutofit/>
          </a:bodyPr>
          <a:lstStyle/>
          <a:p>
            <a:pPr>
              <a:buNone/>
            </a:pPr>
            <a:r>
              <a:rPr lang="cs-CZ" sz="1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Čtyřverší</a:t>
            </a:r>
          </a:p>
          <a:p>
            <a:pPr>
              <a:buNone/>
            </a:pPr>
            <a:r>
              <a:rPr lang="cs-CZ" sz="1800" b="1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	jež, složiv svou Závěť,                                                                napsal  Pařížan Villon</a:t>
            </a:r>
            <a:br>
              <a:rPr lang="cs-CZ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cs-CZ" sz="1800" b="1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 pařížském </a:t>
            </a:r>
            <a:r>
              <a:rPr lang="cs-CZ" sz="1800" b="1" i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Châteletu</a:t>
            </a:r>
            <a:r>
              <a:rPr lang="cs-CZ" sz="1800" b="1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</a:t>
            </a:r>
            <a:br>
              <a:rPr lang="cs-CZ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cs-CZ" sz="1800" b="1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odsouzen k smrti oběšením.</a:t>
            </a:r>
            <a:br>
              <a:rPr lang="cs-CZ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endParaRPr lang="cs-CZ" sz="1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buNone/>
            </a:pPr>
            <a:r>
              <a:rPr lang="cs-CZ" sz="18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	</a:t>
            </a:r>
            <a:r>
              <a:rPr lang="cs-CZ" sz="1800" b="1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Františku, už tě nepotěší,</a:t>
            </a:r>
            <a:br>
              <a:rPr lang="cs-CZ" sz="1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cs-CZ" sz="1800" b="1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že Francouz jsi a ze vsi zdejší;</a:t>
            </a:r>
            <a:br>
              <a:rPr lang="cs-CZ" sz="1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cs-CZ" sz="1800" b="1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teď na krk oprátku ti věší;</a:t>
            </a:r>
            <a:br>
              <a:rPr lang="cs-CZ" sz="1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cs-CZ" sz="1800" b="1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ať pozná, oč je prdel/zadek těžší</a:t>
            </a:r>
            <a:r>
              <a:rPr lang="cs-CZ" sz="18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  <a:endParaRPr lang="cs-CZ" sz="1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cs-CZ" sz="1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92927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4040AD-0723-4338-AD1E-4B7CA852F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Práce s textem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2CD5859-02FB-47C4-AB37-679006150A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Nezbedný mistr balad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čítanka str. 104 -107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Pokuste se popsat F. Villona. Uveďte jeho vlastnosti, popište jeho chování. </a:t>
            </a:r>
          </a:p>
        </p:txBody>
      </p:sp>
    </p:spTree>
    <p:extLst>
      <p:ext uri="{BB962C8B-B14F-4D97-AF65-F5344CB8AC3E}">
        <p14:creationId xmlns:p14="http://schemas.microsoft.com/office/powerpoint/2010/main" val="1336379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818535-8549-409C-A8BE-A02061E2F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Zápis – Francouzská renesance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D5FEFFB-10D3-4171-9BD7-91C475B936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959" y="1825625"/>
            <a:ext cx="10981841" cy="4351338"/>
          </a:xfrm>
        </p:spPr>
        <p:txBody>
          <a:bodyPr>
            <a:normAutofit fontScale="92500" lnSpcReduction="10000"/>
          </a:bodyPr>
          <a:lstStyle/>
          <a:p>
            <a:r>
              <a:rPr lang="en-US" b="1" u="sng" dirty="0"/>
              <a:t>Francois Villon</a:t>
            </a:r>
            <a:br>
              <a:rPr lang="en-US" b="1" u="sng" dirty="0"/>
            </a:br>
            <a:r>
              <a:rPr lang="en-US" b="1" u="sng" dirty="0"/>
              <a:t>1.4.1431(19.4.1432?)-1463(1467?)</a:t>
            </a:r>
            <a:endParaRPr lang="cs-CZ" b="1" u="sng" dirty="0"/>
          </a:p>
          <a:p>
            <a:r>
              <a:rPr lang="en-US" dirty="0" err="1"/>
              <a:t>francouzský</a:t>
            </a:r>
            <a:r>
              <a:rPr lang="en-US" dirty="0"/>
              <a:t> </a:t>
            </a:r>
            <a:r>
              <a:rPr lang="en-US" dirty="0" err="1"/>
              <a:t>básník</a:t>
            </a:r>
            <a:endParaRPr lang="en-US" dirty="0"/>
          </a:p>
          <a:p>
            <a:r>
              <a:rPr lang="en-US" dirty="0" err="1"/>
              <a:t>studoval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Sorboně</a:t>
            </a:r>
            <a:r>
              <a:rPr lang="en-US" dirty="0"/>
              <a:t>, </a:t>
            </a:r>
            <a:r>
              <a:rPr lang="en-US" dirty="0" err="1"/>
              <a:t>mistr</a:t>
            </a:r>
            <a:r>
              <a:rPr lang="en-US" dirty="0"/>
              <a:t> </a:t>
            </a:r>
            <a:r>
              <a:rPr lang="en-US" dirty="0" err="1"/>
              <a:t>svobodných</a:t>
            </a:r>
            <a:r>
              <a:rPr lang="en-US" dirty="0"/>
              <a:t> </a:t>
            </a:r>
            <a:r>
              <a:rPr lang="en-US" dirty="0" err="1"/>
              <a:t>umění</a:t>
            </a:r>
            <a:endParaRPr lang="en-US" dirty="0"/>
          </a:p>
          <a:p>
            <a:r>
              <a:rPr lang="en-US" dirty="0" err="1"/>
              <a:t>první</a:t>
            </a:r>
            <a:r>
              <a:rPr lang="en-US" dirty="0"/>
              <a:t> </a:t>
            </a:r>
            <a:r>
              <a:rPr lang="en-US" dirty="0" err="1"/>
              <a:t>prokletý</a:t>
            </a:r>
            <a:r>
              <a:rPr lang="en-US" dirty="0"/>
              <a:t> </a:t>
            </a:r>
            <a:r>
              <a:rPr lang="en-US" dirty="0" err="1"/>
              <a:t>básník</a:t>
            </a:r>
            <a:endParaRPr lang="en-US" dirty="0"/>
          </a:p>
          <a:p>
            <a:r>
              <a:rPr lang="en-US" dirty="0" err="1"/>
              <a:t>zvolil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bohémský</a:t>
            </a:r>
            <a:r>
              <a:rPr lang="en-US" dirty="0"/>
              <a:t> </a:t>
            </a:r>
            <a:r>
              <a:rPr lang="en-US" dirty="0" err="1"/>
              <a:t>způsob</a:t>
            </a:r>
            <a:r>
              <a:rPr lang="en-US" dirty="0"/>
              <a:t> </a:t>
            </a:r>
            <a:r>
              <a:rPr lang="en-US" dirty="0" err="1"/>
              <a:t>života</a:t>
            </a:r>
            <a:r>
              <a:rPr lang="en-US" dirty="0"/>
              <a:t>, </a:t>
            </a:r>
            <a:r>
              <a:rPr lang="en-US" dirty="0" err="1"/>
              <a:t>konflikty</a:t>
            </a:r>
            <a:r>
              <a:rPr lang="en-US" dirty="0"/>
              <a:t> se </a:t>
            </a:r>
            <a:r>
              <a:rPr lang="en-US" dirty="0" err="1"/>
              <a:t>zákonem,rváč</a:t>
            </a:r>
            <a:r>
              <a:rPr lang="en-US" dirty="0"/>
              <a:t> </a:t>
            </a:r>
          </a:p>
          <a:p>
            <a:r>
              <a:rPr lang="en-US" dirty="0" err="1"/>
              <a:t>dílo</a:t>
            </a:r>
            <a:r>
              <a:rPr lang="en-US" dirty="0"/>
              <a:t> – </a:t>
            </a:r>
            <a:r>
              <a:rPr lang="en-US" dirty="0" err="1"/>
              <a:t>Odkaz</a:t>
            </a:r>
            <a:r>
              <a:rPr lang="en-US" dirty="0"/>
              <a:t> (</a:t>
            </a:r>
            <a:r>
              <a:rPr lang="en-US" dirty="0" err="1"/>
              <a:t>Malý</a:t>
            </a:r>
            <a:r>
              <a:rPr lang="en-US" dirty="0"/>
              <a:t> testament), </a:t>
            </a:r>
            <a:r>
              <a:rPr lang="en-US" dirty="0" err="1"/>
              <a:t>Závěť</a:t>
            </a:r>
            <a:r>
              <a:rPr lang="en-US" dirty="0"/>
              <a:t> ( </a:t>
            </a:r>
            <a:r>
              <a:rPr lang="en-US" dirty="0" err="1"/>
              <a:t>Velký</a:t>
            </a:r>
            <a:r>
              <a:rPr lang="en-US" dirty="0"/>
              <a:t> testament)</a:t>
            </a:r>
            <a:endParaRPr lang="cs-CZ" dirty="0"/>
          </a:p>
          <a:p>
            <a:r>
              <a:rPr lang="cs-CZ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psal básně v nové formě – villonské baladě – složena ze 4 slok, první 3 sloky mají mezi 7 a 12 verši, poslední pak veršů 5</a:t>
            </a:r>
          </a:p>
          <a:p>
            <a:r>
              <a:rPr lang="cs-CZ" dirty="0">
                <a:solidFill>
                  <a:schemeClr val="tx1">
                    <a:lumMod val="85000"/>
                    <a:lumOff val="15000"/>
                  </a:schemeClr>
                </a:solidFill>
              </a:rPr>
              <a:t>často se v jeho verších setkáváme s ironií ,výsměchem a vulgárními výrazy </a:t>
            </a:r>
          </a:p>
          <a:p>
            <a:endParaRPr lang="en-US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852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199" y="1015320"/>
            <a:ext cx="3603169" cy="4827361"/>
          </a:xfrm>
        </p:spPr>
        <p:txBody>
          <a:bodyPr anchor="ctr">
            <a:normAutofit/>
          </a:bodyPr>
          <a:lstStyle/>
          <a:p>
            <a:r>
              <a:rPr lang="cs-CZ" sz="4400">
                <a:solidFill>
                  <a:srgbClr val="F2F2F2"/>
                </a:solidFill>
              </a:rPr>
              <a:t>Villonská balada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279571" y="1015320"/>
            <a:ext cx="5540830" cy="4827361"/>
          </a:xfrm>
          <a:noFill/>
        </p:spPr>
        <p:txBody>
          <a:bodyPr anchor="ctr">
            <a:normAutofit/>
          </a:bodyPr>
          <a:lstStyle/>
          <a:p>
            <a:r>
              <a:rPr lang="cs-CZ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psal básně v nové formě – villonské baladě – složena ze 4 slok, první 3 sloky mají mezi 7 a 12 verši, poslední pak veršů 5</a:t>
            </a:r>
          </a:p>
          <a:p>
            <a:r>
              <a:rPr lang="cs-CZ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za nejdůležitější z jeho díla je považován Velký testament</a:t>
            </a:r>
          </a:p>
          <a:p>
            <a:r>
              <a:rPr lang="cs-CZ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často se v jeho verších setkáváme s ironií a výsměchem</a:t>
            </a:r>
          </a:p>
          <a:p>
            <a:r>
              <a:rPr lang="cs-CZ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 s kontrastem použitým v různých formách – cit proti cynismu, prvky středověké a renesanční literatury</a:t>
            </a:r>
          </a:p>
          <a:p>
            <a:endParaRPr lang="cs-CZ" sz="1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9107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058055-D27D-446E-82AF-0619E586F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11620"/>
            <a:ext cx="10515600" cy="456285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Balada o jazycích klevetníků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304F4F6-189C-463A-A7AB-8EF71A61B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09608"/>
            <a:ext cx="10896600" cy="5021450"/>
          </a:xfrm>
        </p:spPr>
        <p:txBody>
          <a:bodyPr numCol="2"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 err="1"/>
              <a:t>Vem</a:t>
            </a:r>
            <a:r>
              <a:rPr lang="cs-CZ" dirty="0"/>
              <a:t> arzenik a olovo tam </a:t>
            </a:r>
            <a:r>
              <a:rPr lang="cs-CZ" dirty="0" err="1"/>
              <a:t>vlej</a:t>
            </a:r>
            <a:r>
              <a:rPr lang="cs-CZ" dirty="0"/>
              <a:t>,</a:t>
            </a:r>
            <a:br>
              <a:rPr lang="cs-CZ" dirty="0"/>
            </a:br>
            <a:r>
              <a:rPr lang="cs-CZ" dirty="0"/>
              <a:t>posypej sírou, co se svařilo tu,</a:t>
            </a:r>
            <a:br>
              <a:rPr lang="cs-CZ" dirty="0"/>
            </a:br>
            <a:r>
              <a:rPr lang="cs-CZ" dirty="0"/>
              <a:t>nehašeným to vápnem zamíchej,</a:t>
            </a:r>
            <a:br>
              <a:rPr lang="cs-CZ" dirty="0"/>
            </a:br>
            <a:r>
              <a:rPr lang="cs-CZ" dirty="0"/>
              <a:t>pak rozkrájej tam propocenou botu</a:t>
            </a:r>
            <a:br>
              <a:rPr lang="cs-CZ" dirty="0"/>
            </a:br>
            <a:r>
              <a:rPr lang="cs-CZ" dirty="0"/>
              <a:t>a z židovky tam vetři nečistotu;</a:t>
            </a:r>
            <a:br>
              <a:rPr lang="cs-CZ" dirty="0"/>
            </a:br>
            <a:r>
              <a:rPr lang="cs-CZ" dirty="0"/>
              <a:t>z malomocného opatři si hlen,</a:t>
            </a:r>
            <a:br>
              <a:rPr lang="cs-CZ" dirty="0"/>
            </a:br>
            <a:r>
              <a:rPr lang="cs-CZ" dirty="0"/>
              <a:t>žluč z vlků, lišek, jezevců a fen,</a:t>
            </a:r>
            <a:br>
              <a:rPr lang="cs-CZ" dirty="0"/>
            </a:br>
            <a:r>
              <a:rPr lang="cs-CZ" dirty="0"/>
              <a:t>s utrejchem svař to, zalej do aspiku,</a:t>
            </a:r>
            <a:br>
              <a:rPr lang="cs-CZ" dirty="0"/>
            </a:br>
            <a:r>
              <a:rPr lang="cs-CZ" dirty="0"/>
              <a:t>aby to bylo hodně ostré jen,</a:t>
            </a:r>
            <a:br>
              <a:rPr lang="cs-CZ" dirty="0"/>
            </a:br>
            <a:r>
              <a:rPr lang="cs-CZ" dirty="0"/>
              <a:t>a škvař v tom jazyky svých klevetníků!</a:t>
            </a:r>
            <a:br>
              <a:rPr lang="cs-CZ" dirty="0"/>
            </a:br>
            <a:br>
              <a:rPr lang="cs-CZ" dirty="0"/>
            </a:br>
            <a:r>
              <a:rPr lang="cs-CZ" dirty="0"/>
              <a:t>Z mozečků koček přísadu tam dej,</a:t>
            </a:r>
            <a:br>
              <a:rPr lang="cs-CZ" dirty="0"/>
            </a:br>
            <a:r>
              <a:rPr lang="cs-CZ" dirty="0"/>
              <a:t>těch, co se bojí vody — tak půl lotu —‚</a:t>
            </a:r>
            <a:br>
              <a:rPr lang="cs-CZ" dirty="0"/>
            </a:br>
            <a:r>
              <a:rPr lang="cs-CZ" dirty="0"/>
              <a:t>dále — což nepřijde tě </a:t>
            </a:r>
            <a:r>
              <a:rPr lang="cs-CZ" dirty="0" err="1"/>
              <a:t>laciněj</a:t>
            </a:r>
            <a:r>
              <a:rPr lang="cs-CZ" dirty="0"/>
              <a:t> —</a:t>
            </a:r>
            <a:br>
              <a:rPr lang="cs-CZ" dirty="0"/>
            </a:br>
            <a:r>
              <a:rPr lang="cs-CZ" dirty="0"/>
              <a:t>ze vzteklé čubky něco slin a potu</a:t>
            </a:r>
            <a:br>
              <a:rPr lang="cs-CZ" dirty="0"/>
            </a:br>
            <a:r>
              <a:rPr lang="cs-CZ" dirty="0"/>
              <a:t>a z leklé tresky ploutevních dvé hrotů.</a:t>
            </a:r>
            <a:br>
              <a:rPr lang="cs-CZ" dirty="0"/>
            </a:br>
            <a:r>
              <a:rPr lang="cs-CZ" dirty="0"/>
              <a:t>Potom to </a:t>
            </a:r>
            <a:r>
              <a:rPr lang="cs-CZ" dirty="0" err="1"/>
              <a:t>nakap</a:t>
            </a:r>
            <a:r>
              <a:rPr lang="cs-CZ" dirty="0"/>
              <a:t> do smrdutých pěn,</a:t>
            </a:r>
            <a:br>
              <a:rPr lang="cs-CZ" dirty="0"/>
            </a:br>
            <a:r>
              <a:rPr lang="cs-CZ" dirty="0"/>
              <a:t>do nichž byl krysí čumák namočen,</a:t>
            </a:r>
            <a:br>
              <a:rPr lang="cs-CZ" dirty="0"/>
            </a:br>
            <a:r>
              <a:rPr lang="cs-CZ" dirty="0"/>
              <a:t>v nichž plovou pulci </a:t>
            </a:r>
            <a:r>
              <a:rPr lang="cs-CZ" dirty="0" err="1"/>
              <a:t>obouživelníků</a:t>
            </a:r>
            <a:br>
              <a:rPr lang="cs-CZ" dirty="0"/>
            </a:br>
            <a:r>
              <a:rPr lang="cs-CZ" dirty="0"/>
              <a:t>a v nichž byl potěr z ropuch rozetřen,</a:t>
            </a:r>
            <a:br>
              <a:rPr lang="cs-CZ" dirty="0"/>
            </a:br>
            <a:r>
              <a:rPr lang="cs-CZ" dirty="0"/>
              <a:t>a škvař v tom jazyky svých klevetníků!</a:t>
            </a:r>
            <a:br>
              <a:rPr lang="cs-CZ" dirty="0"/>
            </a:br>
            <a:br>
              <a:rPr lang="cs-CZ" dirty="0"/>
            </a:br>
            <a:r>
              <a:rPr lang="cs-CZ" dirty="0"/>
              <a:t>Té směsi se jen dřívkem dotýkej,</a:t>
            </a:r>
            <a:br>
              <a:rPr lang="cs-CZ" dirty="0"/>
            </a:br>
            <a:r>
              <a:rPr lang="cs-CZ" dirty="0"/>
              <a:t>sic by tě ohrozila na životu;</a:t>
            </a:r>
            <a:br>
              <a:rPr lang="cs-CZ" dirty="0"/>
            </a:br>
            <a:r>
              <a:rPr lang="cs-CZ" dirty="0"/>
              <a:t>dvě kapky krve do ní zakvedlej,</a:t>
            </a:r>
            <a:br>
              <a:rPr lang="cs-CZ" dirty="0"/>
            </a:br>
            <a:r>
              <a:rPr lang="cs-CZ" dirty="0"/>
              <a:t>co ranhojiči stříkly na </a:t>
            </a:r>
            <a:r>
              <a:rPr lang="cs-CZ" dirty="0" err="1"/>
              <a:t>kalhotu</a:t>
            </a:r>
            <a:r>
              <a:rPr lang="cs-CZ" dirty="0"/>
              <a:t>,</a:t>
            </a:r>
            <a:br>
              <a:rPr lang="cs-CZ" dirty="0"/>
            </a:br>
            <a:r>
              <a:rPr lang="cs-CZ" dirty="0"/>
              <a:t>a pak tam seškrab ještě horší slotu:</a:t>
            </a:r>
            <a:br>
              <a:rPr lang="cs-CZ" dirty="0"/>
            </a:br>
            <a:r>
              <a:rPr lang="cs-CZ" dirty="0"/>
              <a:t>vřed z rakoviny, otok </a:t>
            </a:r>
            <a:r>
              <a:rPr lang="cs-CZ" dirty="0" err="1"/>
              <a:t>zpuchlých</a:t>
            </a:r>
            <a:r>
              <a:rPr lang="cs-CZ" dirty="0"/>
              <a:t> vén</a:t>
            </a:r>
            <a:br>
              <a:rPr lang="cs-CZ" dirty="0"/>
            </a:br>
            <a:r>
              <a:rPr lang="cs-CZ" dirty="0"/>
              <a:t>a konec konců vraz tam z </a:t>
            </a:r>
            <a:r>
              <a:rPr lang="cs-CZ" dirty="0" err="1"/>
              <a:t>čankru</a:t>
            </a:r>
            <a:r>
              <a:rPr lang="cs-CZ" dirty="0"/>
              <a:t> šlem</a:t>
            </a:r>
            <a:br>
              <a:rPr lang="cs-CZ" dirty="0"/>
            </a:br>
            <a:r>
              <a:rPr lang="cs-CZ" dirty="0"/>
              <a:t>a též — to nevěstinců </a:t>
            </a:r>
            <a:r>
              <a:rPr lang="cs-CZ" dirty="0" err="1"/>
              <a:t>dím</a:t>
            </a:r>
            <a:r>
              <a:rPr lang="cs-CZ" dirty="0"/>
              <a:t> zákazníku —</a:t>
            </a:r>
            <a:br>
              <a:rPr lang="cs-CZ" dirty="0"/>
            </a:br>
            <a:r>
              <a:rPr lang="cs-CZ" dirty="0"/>
              <a:t>vodu, jež zbyla z jisté lázně žen,</a:t>
            </a:r>
            <a:br>
              <a:rPr lang="cs-CZ" dirty="0"/>
            </a:br>
            <a:r>
              <a:rPr lang="cs-CZ" dirty="0"/>
              <a:t>a škvař v tom jazyky svých klevetníků!</a:t>
            </a:r>
            <a:br>
              <a:rPr lang="cs-CZ" dirty="0"/>
            </a:br>
            <a:br>
              <a:rPr lang="cs-CZ" dirty="0"/>
            </a:br>
            <a:r>
              <a:rPr lang="cs-CZ" dirty="0"/>
              <a:t>Z těch lahůdek-</a:t>
            </a:r>
            <a:r>
              <a:rPr lang="cs-CZ" dirty="0" err="1"/>
              <a:t>li</a:t>
            </a:r>
            <a:r>
              <a:rPr lang="cs-CZ" dirty="0"/>
              <a:t> ragú připraven,</a:t>
            </a:r>
            <a:br>
              <a:rPr lang="cs-CZ" dirty="0"/>
            </a:br>
            <a:r>
              <a:rPr lang="cs-CZ" dirty="0"/>
              <a:t>proceď jej plátnem z podělaných plen —</a:t>
            </a:r>
            <a:br>
              <a:rPr lang="cs-CZ" dirty="0"/>
            </a:br>
            <a:r>
              <a:rPr lang="cs-CZ" dirty="0"/>
              <a:t>to lepší je než lít to do cedníku;</a:t>
            </a:r>
            <a:br>
              <a:rPr lang="cs-CZ" dirty="0"/>
            </a:br>
            <a:r>
              <a:rPr lang="cs-CZ" dirty="0"/>
              <a:t>trus prasat </a:t>
            </a:r>
            <a:r>
              <a:rPr lang="cs-CZ" dirty="0" err="1"/>
              <a:t>vem</a:t>
            </a:r>
            <a:r>
              <a:rPr lang="cs-CZ" dirty="0"/>
              <a:t>, to zvlášť si připomeň,</a:t>
            </a:r>
            <a:br>
              <a:rPr lang="cs-CZ" dirty="0"/>
            </a:br>
            <a:r>
              <a:rPr lang="cs-CZ" dirty="0"/>
              <a:t>a škvař v tom jazyky svých klevetníků! 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A0E5D853-5878-4DDC-A35F-5C6AB94EEA1B}"/>
              </a:ext>
            </a:extLst>
          </p:cNvPr>
          <p:cNvSpPr txBox="1"/>
          <p:nvPr/>
        </p:nvSpPr>
        <p:spPr>
          <a:xfrm>
            <a:off x="1170122" y="6276814"/>
            <a:ext cx="6873497" cy="3834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>
                <a:hlinkClick r:id="rId2"/>
              </a:rPr>
              <a:t>https://www.youtube.com/watch?v=4oLF7jH9ADY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794229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88196" y="287633"/>
            <a:ext cx="10507851" cy="1137104"/>
          </a:xfrm>
        </p:spPr>
        <p:txBody>
          <a:bodyPr anchor="b">
            <a:normAutofit/>
          </a:bodyPr>
          <a:lstStyle/>
          <a:p>
            <a:r>
              <a:rPr lang="cs-CZ" sz="3800" dirty="0">
                <a:solidFill>
                  <a:schemeClr val="tx1">
                    <a:lumMod val="95000"/>
                  </a:schemeClr>
                </a:solidFill>
              </a:rPr>
              <a:t>Zvolte jednu z možností, nehodící se škrtněte.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58678" y="1810127"/>
            <a:ext cx="10166888" cy="4351338"/>
          </a:xfrm>
        </p:spPr>
        <p:txBody>
          <a:bodyPr>
            <a:normAutofit/>
          </a:bodyPr>
          <a:lstStyle/>
          <a:p>
            <a:r>
              <a:rPr lang="cs-CZ" sz="2100" b="1" dirty="0">
                <a:solidFill>
                  <a:schemeClr val="tx1">
                    <a:lumMod val="95000"/>
                  </a:schemeClr>
                </a:solidFill>
              </a:rPr>
              <a:t>Villonská balada</a:t>
            </a:r>
            <a:r>
              <a:rPr lang="cs-CZ" sz="2100" dirty="0">
                <a:solidFill>
                  <a:schemeClr val="tx1">
                    <a:lumMod val="95000"/>
                  </a:schemeClr>
                </a:solidFill>
              </a:rPr>
              <a:t> </a:t>
            </a:r>
          </a:p>
          <a:p>
            <a:pPr marL="0" indent="0">
              <a:buNone/>
            </a:pPr>
            <a:endParaRPr lang="cs-CZ" sz="2100" dirty="0">
              <a:solidFill>
                <a:schemeClr val="tx1">
                  <a:lumMod val="95000"/>
                </a:schemeClr>
              </a:solidFill>
            </a:endParaRPr>
          </a:p>
          <a:p>
            <a:r>
              <a:rPr lang="cs-CZ" sz="2100" dirty="0">
                <a:solidFill>
                  <a:schemeClr val="tx1">
                    <a:lumMod val="95000"/>
                  </a:schemeClr>
                </a:solidFill>
              </a:rPr>
              <a:t>Bývá také někdy označována za </a:t>
            </a:r>
            <a:r>
              <a:rPr lang="cs-CZ" sz="2100" b="1" i="1" dirty="0">
                <a:solidFill>
                  <a:schemeClr val="tx1">
                    <a:lumMod val="95000"/>
                  </a:schemeClr>
                </a:solidFill>
              </a:rPr>
              <a:t>anglickou/francouzskou</a:t>
            </a:r>
            <a:r>
              <a:rPr lang="cs-CZ" sz="2100" dirty="0">
                <a:solidFill>
                  <a:schemeClr val="tx1">
                    <a:lumMod val="95000"/>
                  </a:schemeClr>
                </a:solidFill>
              </a:rPr>
              <a:t> baladu. Jedná se o </a:t>
            </a:r>
            <a:r>
              <a:rPr lang="cs-CZ" sz="2100" b="1" i="1" dirty="0">
                <a:solidFill>
                  <a:schemeClr val="tx1">
                    <a:lumMod val="95000"/>
                  </a:schemeClr>
                </a:solidFill>
              </a:rPr>
              <a:t>epický/ lyrický</a:t>
            </a:r>
            <a:r>
              <a:rPr lang="cs-CZ" sz="2100" dirty="0">
                <a:solidFill>
                  <a:schemeClr val="tx1">
                    <a:lumMod val="95000"/>
                  </a:schemeClr>
                </a:solidFill>
              </a:rPr>
              <a:t> útvar. Je nazvána podle svého zakladatele </a:t>
            </a:r>
            <a:r>
              <a:rPr lang="cs-CZ" sz="2100" b="1" i="1" dirty="0">
                <a:solidFill>
                  <a:schemeClr val="tx1">
                    <a:lumMod val="95000"/>
                  </a:schemeClr>
                </a:solidFill>
              </a:rPr>
              <a:t>Francoise / Alexandra</a:t>
            </a:r>
            <a:r>
              <a:rPr lang="cs-CZ" sz="2100" dirty="0">
                <a:solidFill>
                  <a:schemeClr val="tx1">
                    <a:lumMod val="95000"/>
                  </a:schemeClr>
                </a:solidFill>
              </a:rPr>
              <a:t> Villona. Tato báseň se nejčastěji skládá z </a:t>
            </a:r>
            <a:r>
              <a:rPr lang="cs-CZ" sz="2100" b="1" i="1" dirty="0">
                <a:solidFill>
                  <a:schemeClr val="tx1">
                    <a:lumMod val="95000"/>
                  </a:schemeClr>
                </a:solidFill>
              </a:rPr>
              <a:t>3/4</a:t>
            </a:r>
            <a:r>
              <a:rPr lang="cs-CZ" sz="2100" dirty="0">
                <a:solidFill>
                  <a:schemeClr val="tx1">
                    <a:lumMod val="95000"/>
                  </a:schemeClr>
                </a:solidFill>
              </a:rPr>
              <a:t> slok. První 3 sloky se skládají </a:t>
            </a:r>
            <a:r>
              <a:rPr lang="cs-CZ" sz="2100" b="1" i="1" dirty="0">
                <a:solidFill>
                  <a:schemeClr val="tx1">
                    <a:lumMod val="95000"/>
                  </a:schemeClr>
                </a:solidFill>
              </a:rPr>
              <a:t>10- 12 veršů/ 7- 12 veršů</a:t>
            </a:r>
            <a:r>
              <a:rPr lang="cs-CZ" sz="2100" dirty="0">
                <a:solidFill>
                  <a:schemeClr val="tx1">
                    <a:lumMod val="95000"/>
                  </a:schemeClr>
                </a:solidFill>
              </a:rPr>
              <a:t>, poslední sloka  obsahuje </a:t>
            </a:r>
            <a:r>
              <a:rPr lang="cs-CZ" sz="2100" b="1" i="1" dirty="0">
                <a:solidFill>
                  <a:schemeClr val="tx1">
                    <a:lumMod val="95000"/>
                  </a:schemeClr>
                </a:solidFill>
              </a:rPr>
              <a:t>poslání/ věnování</a:t>
            </a:r>
            <a:r>
              <a:rPr lang="cs-CZ" sz="2100" dirty="0">
                <a:solidFill>
                  <a:schemeClr val="tx1">
                    <a:lumMod val="95000"/>
                  </a:schemeClr>
                </a:solidFill>
              </a:rPr>
              <a:t> a mívá o polovinu veršů </a:t>
            </a:r>
            <a:r>
              <a:rPr lang="cs-CZ" sz="2100" b="1" i="1" dirty="0">
                <a:solidFill>
                  <a:schemeClr val="tx1">
                    <a:lumMod val="95000"/>
                  </a:schemeClr>
                </a:solidFill>
              </a:rPr>
              <a:t>více/méně</a:t>
            </a:r>
            <a:r>
              <a:rPr lang="cs-CZ" sz="2100" dirty="0">
                <a:solidFill>
                  <a:schemeClr val="tx1">
                    <a:lumMod val="95000"/>
                  </a:schemeClr>
                </a:solidFill>
              </a:rPr>
              <a:t>. Poslední verše se v jednotlivých slokách se často opakují </a:t>
            </a:r>
            <a:r>
              <a:rPr lang="cs-CZ" sz="2100" b="1" i="1" dirty="0">
                <a:solidFill>
                  <a:schemeClr val="tx1">
                    <a:lumMod val="95000"/>
                  </a:schemeClr>
                </a:solidFill>
              </a:rPr>
              <a:t>jako refrén/metafora</a:t>
            </a:r>
            <a:r>
              <a:rPr lang="cs-CZ" sz="2100" dirty="0">
                <a:solidFill>
                  <a:schemeClr val="tx1">
                    <a:lumMod val="9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105594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9">
            <a:extLst>
              <a:ext uri="{FF2B5EF4-FFF2-40B4-BE49-F238E27FC236}">
                <a16:creationId xmlns:a16="http://schemas.microsoft.com/office/drawing/2014/main" id="{FCB731D1-3CA0-4CF9-8BDF-46606D230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1998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noFill/>
          </a:ln>
          <a:effectLst>
            <a:innerShdw blurRad="139700" dist="50800" dir="5400000">
              <a:prstClr val="black">
                <a:alpha val="2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Rectangle 11">
            <a:extLst>
              <a:ext uri="{FF2B5EF4-FFF2-40B4-BE49-F238E27FC236}">
                <a16:creationId xmlns:a16="http://schemas.microsoft.com/office/drawing/2014/main" id="{40B7ECF2-1589-4F67-AF64-2CB9ED4FE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1997"/>
            <a:ext cx="12192000" cy="2285999"/>
          </a:xfrm>
          <a:prstGeom prst="rect">
            <a:avLst/>
          </a:prstGeom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4897924"/>
            <a:ext cx="10515600" cy="1279035"/>
          </a:xfrm>
        </p:spPr>
        <p:txBody>
          <a:bodyPr anchor="t">
            <a:normAutofit/>
          </a:bodyPr>
          <a:lstStyle/>
          <a:p>
            <a:r>
              <a:rPr lang="cs-CZ" sz="4800">
                <a:solidFill>
                  <a:schemeClr val="tx1"/>
                </a:solidFill>
              </a:rPr>
              <a:t>Inspirace Villonem</a:t>
            </a:r>
          </a:p>
        </p:txBody>
      </p:sp>
      <p:graphicFrame>
        <p:nvGraphicFramePr>
          <p:cNvPr id="5" name="Zástupný symbol pro obsah 2">
            <a:extLst>
              <a:ext uri="{FF2B5EF4-FFF2-40B4-BE49-F238E27FC236}">
                <a16:creationId xmlns:a16="http://schemas.microsoft.com/office/drawing/2014/main" id="{70F251F4-3576-4621-A17B-9C77409A8D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0547588"/>
              </p:ext>
            </p:extLst>
          </p:nvPr>
        </p:nvGraphicFramePr>
        <p:xfrm>
          <a:off x="960120" y="640076"/>
          <a:ext cx="10271760" cy="35935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27770201"/>
      </p:ext>
    </p:extLst>
  </p:cSld>
  <p:clrMapOvr>
    <a:masterClrMapping/>
  </p:clrMapOvr>
</p:sld>
</file>

<file path=ppt/theme/theme1.xml><?xml version="1.0" encoding="utf-8"?>
<a:theme xmlns:a="http://schemas.openxmlformats.org/drawingml/2006/main" name="Hloubka">
  <a:themeElements>
    <a:clrScheme name="Hloubka">
      <a:dk1>
        <a:sysClr val="windowText" lastClr="000000"/>
      </a:dk1>
      <a:lt1>
        <a:sysClr val="window" lastClr="FFFFFF"/>
      </a:lt1>
      <a:dk2>
        <a:srgbClr val="4E3B30"/>
      </a:dk2>
      <a:lt2>
        <a:srgbClr val="FFDB82"/>
      </a:lt2>
      <a:accent1>
        <a:srgbClr val="F0A22E"/>
      </a:accent1>
      <a:accent2>
        <a:srgbClr val="E4D9B2"/>
      </a:accent2>
      <a:accent3>
        <a:srgbClr val="AA986C"/>
      </a:accent3>
      <a:accent4>
        <a:srgbClr val="8FB977"/>
      </a:accent4>
      <a:accent5>
        <a:srgbClr val="778F9F"/>
      </a:accent5>
      <a:accent6>
        <a:srgbClr val="8A6087"/>
      </a:accent6>
      <a:hlink>
        <a:srgbClr val="AD1F1F"/>
      </a:hlink>
      <a:folHlink>
        <a:srgbClr val="FFC42F"/>
      </a:folHlink>
    </a:clrScheme>
    <a:fontScheme name="Hloubka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loubk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C473073F-34A4-486A-BBA1-2A70AE921EB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Hloubka</Template>
  <TotalTime>107</TotalTime>
  <Words>739</Words>
  <Application>Microsoft Office PowerPoint</Application>
  <PresentationFormat>Širokoúhlá obrazovka</PresentationFormat>
  <Paragraphs>47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2" baseType="lpstr">
      <vt:lpstr>Arial</vt:lpstr>
      <vt:lpstr>Corbel</vt:lpstr>
      <vt:lpstr>Hloubka</vt:lpstr>
      <vt:lpstr>Francouzská renesance </vt:lpstr>
      <vt:lpstr>Francois Villon 1.4.1431(19.4.1432?)-1463(1467?)</vt:lpstr>
      <vt:lpstr>Ukázka</vt:lpstr>
      <vt:lpstr>Práce s textem </vt:lpstr>
      <vt:lpstr>Zápis – Francouzská renesance </vt:lpstr>
      <vt:lpstr>Villonská balada</vt:lpstr>
      <vt:lpstr>Balada o jazycích klevetníků</vt:lpstr>
      <vt:lpstr>Zvolte jednu z možností, nehodící se škrtněte.</vt:lpstr>
      <vt:lpstr>Inspirace Villonem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Francouzská renesance</dc:title>
  <dc:creator>PC2</dc:creator>
  <cp:lastModifiedBy>Milan Bednář</cp:lastModifiedBy>
  <cp:revision>6</cp:revision>
  <dcterms:created xsi:type="dcterms:W3CDTF">2020-12-16T10:48:19Z</dcterms:created>
  <dcterms:modified xsi:type="dcterms:W3CDTF">2026-01-04T19:20:49Z</dcterms:modified>
</cp:coreProperties>
</file>